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317" r:id="rId2"/>
    <p:sldId id="319" r:id="rId3"/>
    <p:sldId id="318" r:id="rId4"/>
    <p:sldId id="320" r:id="rId5"/>
    <p:sldId id="321" r:id="rId6"/>
    <p:sldId id="323" r:id="rId7"/>
    <p:sldId id="322" r:id="rId8"/>
    <p:sldId id="326" r:id="rId9"/>
    <p:sldId id="32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CC77"/>
    <a:srgbClr val="CC6677"/>
    <a:srgbClr val="332288"/>
    <a:srgbClr val="88CCEE"/>
    <a:srgbClr val="AA4499"/>
    <a:srgbClr val="117733"/>
    <a:srgbClr val="882255"/>
    <a:srgbClr val="E2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3" autoAdjust="0"/>
    <p:restoredTop sz="94774" autoAdjust="0"/>
  </p:normalViewPr>
  <p:slideViewPr>
    <p:cSldViewPr snapToGrid="0">
      <p:cViewPr varScale="1">
        <p:scale>
          <a:sx n="256" d="100"/>
          <a:sy n="256" d="100"/>
        </p:scale>
        <p:origin x="1864" y="168"/>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80BCD-C261-4803-8895-3672757A37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C0C0E4E8-0EC7-4202-8B88-03DB892A5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9D0A07-9838-4EF4-9ACF-61DAD9AD6DD4}" type="datetimeFigureOut">
              <a:rPr lang="en-GB" smtClean="0"/>
              <a:t>13/03/2021</a:t>
            </a:fld>
            <a:endParaRPr lang="en-GB" dirty="0"/>
          </a:p>
        </p:txBody>
      </p:sp>
      <p:sp>
        <p:nvSpPr>
          <p:cNvPr id="4" name="Footer Placeholder 3">
            <a:extLst>
              <a:ext uri="{FF2B5EF4-FFF2-40B4-BE49-F238E27FC236}">
                <a16:creationId xmlns:a16="http://schemas.microsoft.com/office/drawing/2014/main" id="{A3A20F15-93E9-4CA6-A29B-44B6192A38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C7F09F8-E462-478F-90EF-A43ECBC5CC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9AD2FE-C70C-4DE1-9CB8-842AF9B97464}" type="slidenum">
              <a:rPr lang="en-GB" smtClean="0"/>
              <a:t>‹#›</a:t>
            </a:fld>
            <a:endParaRPr lang="en-GB" dirty="0"/>
          </a:p>
        </p:txBody>
      </p:sp>
    </p:spTree>
    <p:extLst>
      <p:ext uri="{BB962C8B-B14F-4D97-AF65-F5344CB8AC3E}">
        <p14:creationId xmlns:p14="http://schemas.microsoft.com/office/powerpoint/2010/main" val="486598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F8FEF-6B05-434A-ADD3-F186A271DF97}" type="datetimeFigureOut">
              <a:rPr lang="en-GB" smtClean="0"/>
              <a:t>13/03/2021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2C026-F1D3-4B9B-8D9A-6D29749AA1EB}" type="slidenum">
              <a:rPr lang="en-GB" smtClean="0"/>
              <a:t>‹#›</a:t>
            </a:fld>
            <a:endParaRPr lang="en-GB" dirty="0"/>
          </a:p>
        </p:txBody>
      </p:sp>
    </p:spTree>
    <p:extLst>
      <p:ext uri="{BB962C8B-B14F-4D97-AF65-F5344CB8AC3E}">
        <p14:creationId xmlns:p14="http://schemas.microsoft.com/office/powerpoint/2010/main" val="2645923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482C026-F1D3-4B9B-8D9A-6D29749AA1EB}" type="slidenum">
              <a:rPr lang="en-GB" smtClean="0"/>
              <a:t>1</a:t>
            </a:fld>
            <a:endParaRPr lang="en-GB" dirty="0"/>
          </a:p>
        </p:txBody>
      </p:sp>
    </p:spTree>
    <p:extLst>
      <p:ext uri="{BB962C8B-B14F-4D97-AF65-F5344CB8AC3E}">
        <p14:creationId xmlns:p14="http://schemas.microsoft.com/office/powerpoint/2010/main" val="26940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7600" y="1122363"/>
            <a:ext cx="9000000" cy="2387600"/>
          </a:xfrm>
        </p:spPr>
        <p:txBody>
          <a:bodyPr anchor="b">
            <a:normAutofit/>
          </a:bodyPr>
          <a:lstStyle>
            <a:lvl1pPr algn="l">
              <a:defRPr sz="4300">
                <a:latin typeface="+mn-lt"/>
              </a:defRPr>
            </a:lvl1pPr>
          </a:lstStyle>
          <a:p>
            <a:r>
              <a:rPr lang="en-US" dirty="0"/>
              <a:t>Click to edit Master title style</a:t>
            </a:r>
            <a:endParaRPr lang="en-GB" dirty="0"/>
          </a:p>
        </p:txBody>
      </p:sp>
      <p:sp>
        <p:nvSpPr>
          <p:cNvPr id="3" name="Subtitle 2"/>
          <p:cNvSpPr>
            <a:spLocks noGrp="1"/>
          </p:cNvSpPr>
          <p:nvPr>
            <p:ph type="subTitle" idx="1"/>
          </p:nvPr>
        </p:nvSpPr>
        <p:spPr>
          <a:xfrm>
            <a:off x="837600" y="3602038"/>
            <a:ext cx="9000000" cy="1655762"/>
          </a:xfrm>
        </p:spPr>
        <p:txBody>
          <a:bodyPr>
            <a:normAutofit/>
          </a:bodyPr>
          <a:lstStyle>
            <a:lvl1pPr marL="0" indent="0" algn="l">
              <a:buNone/>
              <a:defRPr sz="3200" b="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Slide Number Placeholder 3"/>
          <p:cNvSpPr>
            <a:spLocks noGrp="1"/>
          </p:cNvSpPr>
          <p:nvPr>
            <p:ph type="sldNum" sz="quarter" idx="10"/>
          </p:nvPr>
        </p:nvSpPr>
        <p:spPr/>
        <p:txBody>
          <a:bodyPr/>
          <a:lstStyle/>
          <a:p>
            <a:fld id="{CEDC6879-0D72-48CA-BC2B-90B10F6321E1}" type="slidenum">
              <a:rPr lang="en-GB" smtClean="0"/>
              <a:pPr/>
              <a:t>‹#›</a:t>
            </a:fld>
            <a:endParaRPr lang="en-GB" dirty="0"/>
          </a:p>
        </p:txBody>
      </p:sp>
    </p:spTree>
    <p:extLst>
      <p:ext uri="{BB962C8B-B14F-4D97-AF65-F5344CB8AC3E}">
        <p14:creationId xmlns:p14="http://schemas.microsoft.com/office/powerpoint/2010/main" val="390685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a:lnSpc>
                <a:spcPct val="100000"/>
              </a:lnSpc>
              <a:spcAft>
                <a:spcPts val="800"/>
              </a:spcAft>
              <a:defRPr sz="2400"/>
            </a:lvl1pPr>
            <a:lvl2pPr>
              <a:lnSpc>
                <a:spcPct val="100000"/>
              </a:lnSpc>
              <a:spcAft>
                <a:spcPts val="800"/>
              </a:spcAft>
              <a:defRPr sz="2400"/>
            </a:lvl2pPr>
            <a:lvl3pPr>
              <a:lnSpc>
                <a:spcPct val="100000"/>
              </a:lnSpc>
              <a:spcAft>
                <a:spcPts val="800"/>
              </a:spcAft>
              <a:defRPr sz="2400"/>
            </a:lvl3pPr>
            <a:lvl4pPr>
              <a:lnSpc>
                <a:spcPct val="100000"/>
              </a:lnSpc>
              <a:spcAft>
                <a:spcPts val="800"/>
              </a:spcAft>
              <a:defRPr sz="2400"/>
            </a:lvl4pPr>
            <a:lvl5pPr>
              <a:lnSpc>
                <a:spcPct val="100000"/>
              </a:lnSpc>
              <a:spcAft>
                <a:spcPts val="800"/>
              </a:spcAft>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p:txBody>
          <a:bodyPr/>
          <a:lstStyle/>
          <a:p>
            <a:fld id="{CEDC6879-0D72-48CA-BC2B-90B10F6321E1}" type="slidenum">
              <a:rPr lang="en-GB" smtClean="0"/>
              <a:pPr/>
              <a:t>‹#›</a:t>
            </a:fld>
            <a:endParaRPr lang="en-GB" dirty="0"/>
          </a:p>
        </p:txBody>
      </p:sp>
    </p:spTree>
    <p:extLst>
      <p:ext uri="{BB962C8B-B14F-4D97-AF65-F5344CB8AC3E}">
        <p14:creationId xmlns:p14="http://schemas.microsoft.com/office/powerpoint/2010/main" val="3692337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9000000" cy="2852737"/>
          </a:xfrm>
        </p:spPr>
        <p:txBody>
          <a:bodyPr anchor="b">
            <a:normAutofit/>
          </a:bodyPr>
          <a:lstStyle>
            <a:lvl1pPr>
              <a:defRPr sz="4300">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1851" y="4589465"/>
            <a:ext cx="9000000" cy="1500187"/>
          </a:xfrm>
        </p:spPr>
        <p:txBody>
          <a:bodyPr>
            <a:normAutofit/>
          </a:bodyPr>
          <a:lstStyle>
            <a:lvl1pPr marL="0" indent="0">
              <a:buNone/>
              <a:defRPr sz="3200" b="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Slide Number Placeholder 3"/>
          <p:cNvSpPr>
            <a:spLocks noGrp="1"/>
          </p:cNvSpPr>
          <p:nvPr>
            <p:ph type="sldNum" sz="quarter" idx="10"/>
          </p:nvPr>
        </p:nvSpPr>
        <p:spPr/>
        <p:txBody>
          <a:bodyPr/>
          <a:lstStyle/>
          <a:p>
            <a:fld id="{CEDC6879-0D72-48CA-BC2B-90B10F6321E1}" type="slidenum">
              <a:rPr lang="en-GB" smtClean="0"/>
              <a:pPr/>
              <a:t>‹#›</a:t>
            </a:fld>
            <a:endParaRPr lang="en-GB" dirty="0"/>
          </a:p>
        </p:txBody>
      </p:sp>
    </p:spTree>
    <p:extLst>
      <p:ext uri="{BB962C8B-B14F-4D97-AF65-F5344CB8AC3E}">
        <p14:creationId xmlns:p14="http://schemas.microsoft.com/office/powerpoint/2010/main" val="94502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838198" y="1825625"/>
            <a:ext cx="43200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518200" y="1825625"/>
            <a:ext cx="43200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3">
            <a:extLst>
              <a:ext uri="{FF2B5EF4-FFF2-40B4-BE49-F238E27FC236}">
                <a16:creationId xmlns:a16="http://schemas.microsoft.com/office/drawing/2014/main" id="{0DCABF80-6BF3-3545-9D85-65439C42CFAD}"/>
              </a:ext>
            </a:extLst>
          </p:cNvPr>
          <p:cNvSpPr>
            <a:spLocks noGrp="1"/>
          </p:cNvSpPr>
          <p:nvPr>
            <p:ph type="sldNum" sz="quarter" idx="4"/>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C6879-0D72-48CA-BC2B-90B10F6321E1}" type="slidenum">
              <a:rPr lang="en-GB" smtClean="0"/>
              <a:pPr/>
              <a:t>‹#›</a:t>
            </a:fld>
            <a:endParaRPr lang="en-GB" dirty="0"/>
          </a:p>
        </p:txBody>
      </p:sp>
    </p:spTree>
    <p:extLst>
      <p:ext uri="{BB962C8B-B14F-4D97-AF65-F5344CB8AC3E}">
        <p14:creationId xmlns:p14="http://schemas.microsoft.com/office/powerpoint/2010/main" val="299266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9000000" cy="1325563"/>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839788" y="1690690"/>
            <a:ext cx="4320000" cy="823912"/>
          </a:xfrm>
        </p:spPr>
        <p:txBody>
          <a:bodyPr anchor="b">
            <a:noAutofit/>
          </a:bodyPr>
          <a:lstStyle>
            <a:lvl1pPr marL="0" indent="0">
              <a:buNone/>
              <a:defRPr sz="3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839789" y="2505075"/>
            <a:ext cx="4320000" cy="3684588"/>
          </a:xfrm>
        </p:spPr>
        <p:txBody>
          <a:bodyPr>
            <a:normAutofit/>
          </a:bodyPr>
          <a:lstStyle>
            <a:lvl1pPr>
              <a:defRPr sz="24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5519788" y="1690690"/>
            <a:ext cx="4320000" cy="823912"/>
          </a:xfrm>
        </p:spPr>
        <p:txBody>
          <a:bodyPr anchor="b">
            <a:noAutofit/>
          </a:bodyPr>
          <a:lstStyle>
            <a:lvl1pPr marL="0" indent="0">
              <a:buNone/>
              <a:defRPr sz="3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5519788" y="2505075"/>
            <a:ext cx="4320000" cy="3684588"/>
          </a:xfrm>
        </p:spPr>
        <p:txBody>
          <a:bodyPr>
            <a:normAutofit/>
          </a:bodyPr>
          <a:lstStyle>
            <a:lvl1pPr>
              <a:defRPr sz="24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F5AF9A18-E25C-894C-83BF-BE54ECA48417}"/>
              </a:ext>
            </a:extLst>
          </p:cNvPr>
          <p:cNvSpPr>
            <a:spLocks noGrp="1"/>
          </p:cNvSpPr>
          <p:nvPr>
            <p:ph type="sldNum" sz="quarter" idx="10"/>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C6879-0D72-48CA-BC2B-90B10F6321E1}" type="slidenum">
              <a:rPr lang="en-GB" smtClean="0"/>
              <a:pPr/>
              <a:t>‹#›</a:t>
            </a:fld>
            <a:endParaRPr lang="en-GB" dirty="0"/>
          </a:p>
        </p:txBody>
      </p:sp>
    </p:spTree>
    <p:extLst>
      <p:ext uri="{BB962C8B-B14F-4D97-AF65-F5344CB8AC3E}">
        <p14:creationId xmlns:p14="http://schemas.microsoft.com/office/powerpoint/2010/main" val="3967273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endParaRPr lang="en-GB" dirty="0"/>
          </a:p>
        </p:txBody>
      </p:sp>
      <p:sp>
        <p:nvSpPr>
          <p:cNvPr id="2" name="Slide Number Placeholder 1"/>
          <p:cNvSpPr>
            <a:spLocks noGrp="1"/>
          </p:cNvSpPr>
          <p:nvPr>
            <p:ph type="sldNum" sz="quarter" idx="10"/>
          </p:nvPr>
        </p:nvSpPr>
        <p:spPr/>
        <p:txBody>
          <a:bodyPr/>
          <a:lstStyle/>
          <a:p>
            <a:fld id="{CEDC6879-0D72-48CA-BC2B-90B10F6321E1}" type="slidenum">
              <a:rPr lang="en-GB" smtClean="0"/>
              <a:pPr/>
              <a:t>‹#›</a:t>
            </a:fld>
            <a:endParaRPr lang="en-GB" dirty="0"/>
          </a:p>
        </p:txBody>
      </p:sp>
    </p:spTree>
    <p:extLst>
      <p:ext uri="{BB962C8B-B14F-4D97-AF65-F5344CB8AC3E}">
        <p14:creationId xmlns:p14="http://schemas.microsoft.com/office/powerpoint/2010/main" val="336248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EDC6879-0D72-48CA-BC2B-90B10F6321E1}" type="slidenum">
              <a:rPr lang="en-GB" smtClean="0"/>
              <a:pPr/>
              <a:t>‹#›</a:t>
            </a:fld>
            <a:endParaRPr lang="en-GB" dirty="0"/>
          </a:p>
        </p:txBody>
      </p:sp>
    </p:spTree>
    <p:extLst>
      <p:ext uri="{BB962C8B-B14F-4D97-AF65-F5344CB8AC3E}">
        <p14:creationId xmlns:p14="http://schemas.microsoft.com/office/powerpoint/2010/main" val="744298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600000" cy="1600200"/>
          </a:xfrm>
        </p:spPr>
        <p:txBody>
          <a:bodyPr anchor="b">
            <a:normAutofit/>
          </a:bodyPr>
          <a:lstStyle>
            <a:lvl1pPr>
              <a:defRPr sz="3200"/>
            </a:lvl1pPr>
          </a:lstStyle>
          <a:p>
            <a:r>
              <a:rPr lang="en-US" dirty="0"/>
              <a:t>Click to edit</a:t>
            </a:r>
            <a:endParaRPr lang="en-GB" dirty="0"/>
          </a:p>
        </p:txBody>
      </p:sp>
      <p:sp>
        <p:nvSpPr>
          <p:cNvPr id="3" name="Content Placeholder 2"/>
          <p:cNvSpPr>
            <a:spLocks noGrp="1"/>
          </p:cNvSpPr>
          <p:nvPr>
            <p:ph idx="1"/>
          </p:nvPr>
        </p:nvSpPr>
        <p:spPr>
          <a:xfrm>
            <a:off x="4799788" y="995363"/>
            <a:ext cx="5040000" cy="4873625"/>
          </a:xfrm>
        </p:spPr>
        <p:txBody>
          <a:bodyPr>
            <a:normAutofit/>
          </a:bodyPr>
          <a:lstStyle>
            <a:lvl1pPr>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400"/>
            <a:ext cx="3600000" cy="3811588"/>
          </a:xfrm>
        </p:spPr>
        <p:txBody>
          <a:bodyPr>
            <a:normAutofit/>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Slide Number Placeholder 3">
            <a:extLst>
              <a:ext uri="{FF2B5EF4-FFF2-40B4-BE49-F238E27FC236}">
                <a16:creationId xmlns:a16="http://schemas.microsoft.com/office/drawing/2014/main" id="{3392C841-8573-7842-9272-B1CBC7D15247}"/>
              </a:ext>
            </a:extLst>
          </p:cNvPr>
          <p:cNvSpPr>
            <a:spLocks noGrp="1"/>
          </p:cNvSpPr>
          <p:nvPr>
            <p:ph type="sldNum" sz="quarter" idx="4"/>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C6879-0D72-48CA-BC2B-90B10F6321E1}" type="slidenum">
              <a:rPr lang="en-GB" smtClean="0"/>
              <a:pPr/>
              <a:t>‹#›</a:t>
            </a:fld>
            <a:endParaRPr lang="en-GB" dirty="0"/>
          </a:p>
        </p:txBody>
      </p:sp>
    </p:spTree>
    <p:extLst>
      <p:ext uri="{BB962C8B-B14F-4D97-AF65-F5344CB8AC3E}">
        <p14:creationId xmlns:p14="http://schemas.microsoft.com/office/powerpoint/2010/main" val="78699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600000" cy="1600200"/>
          </a:xfrm>
        </p:spPr>
        <p:txBody>
          <a:bodyPr anchor="b">
            <a:normAutofit/>
          </a:bodyPr>
          <a:lstStyle>
            <a:lvl1pPr>
              <a:defRPr sz="3200"/>
            </a:lvl1pPr>
          </a:lstStyle>
          <a:p>
            <a:r>
              <a:rPr lang="en-US" dirty="0"/>
              <a:t>Click to edit Master title style</a:t>
            </a:r>
            <a:endParaRPr lang="en-GB" dirty="0"/>
          </a:p>
        </p:txBody>
      </p:sp>
      <p:sp>
        <p:nvSpPr>
          <p:cNvPr id="3" name="Picture Placeholder 2"/>
          <p:cNvSpPr>
            <a:spLocks noGrp="1"/>
          </p:cNvSpPr>
          <p:nvPr>
            <p:ph type="pic" idx="1"/>
          </p:nvPr>
        </p:nvSpPr>
        <p:spPr>
          <a:xfrm>
            <a:off x="4799788" y="992187"/>
            <a:ext cx="5040000" cy="4873625"/>
          </a:xfrm>
        </p:spPr>
        <p:txBody>
          <a:bodyPr>
            <a:normAutofit/>
          </a:bodyPr>
          <a:lstStyle>
            <a:lvl1pPr marL="0" indent="0">
              <a:buNone/>
              <a:defRPr sz="3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GB" dirty="0"/>
          </a:p>
        </p:txBody>
      </p:sp>
      <p:sp>
        <p:nvSpPr>
          <p:cNvPr id="4" name="Text Placeholder 3"/>
          <p:cNvSpPr>
            <a:spLocks noGrp="1"/>
          </p:cNvSpPr>
          <p:nvPr>
            <p:ph type="body" sz="half" idx="2"/>
          </p:nvPr>
        </p:nvSpPr>
        <p:spPr>
          <a:xfrm>
            <a:off x="839788" y="2057400"/>
            <a:ext cx="3600000" cy="3811588"/>
          </a:xfrm>
        </p:spPr>
        <p:txBody>
          <a:bodyPr>
            <a:normAutofit/>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Slide Number Placeholder 3">
            <a:extLst>
              <a:ext uri="{FF2B5EF4-FFF2-40B4-BE49-F238E27FC236}">
                <a16:creationId xmlns:a16="http://schemas.microsoft.com/office/drawing/2014/main" id="{9D7DDCDD-1050-1B42-A478-13C30E6FFDA5}"/>
              </a:ext>
            </a:extLst>
          </p:cNvPr>
          <p:cNvSpPr>
            <a:spLocks noGrp="1"/>
          </p:cNvSpPr>
          <p:nvPr>
            <p:ph type="sldNum" sz="quarter" idx="4"/>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C6879-0D72-48CA-BC2B-90B10F6321E1}" type="slidenum">
              <a:rPr lang="en-GB" smtClean="0"/>
              <a:pPr/>
              <a:t>‹#›</a:t>
            </a:fld>
            <a:endParaRPr lang="en-GB" dirty="0"/>
          </a:p>
        </p:txBody>
      </p:sp>
    </p:spTree>
    <p:extLst>
      <p:ext uri="{BB962C8B-B14F-4D97-AF65-F5344CB8AC3E}">
        <p14:creationId xmlns:p14="http://schemas.microsoft.com/office/powerpoint/2010/main" val="72199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CC77">
            <a:alpha val="2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90000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90000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4"/>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C6879-0D72-48CA-BC2B-90B10F6321E1}" type="slidenum">
              <a:rPr lang="en-GB" smtClean="0"/>
              <a:pPr/>
              <a:t>‹#›</a:t>
            </a:fld>
            <a:endParaRPr lang="en-GB" dirty="0"/>
          </a:p>
        </p:txBody>
      </p:sp>
      <p:pic>
        <p:nvPicPr>
          <p:cNvPr id="6" name="Picture 5">
            <a:extLst>
              <a:ext uri="{FF2B5EF4-FFF2-40B4-BE49-F238E27FC236}">
                <a16:creationId xmlns:a16="http://schemas.microsoft.com/office/drawing/2014/main" id="{08DA556F-CB2B-4123-B39A-6E97981863A1}"/>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21742" r="14892" b="39718"/>
          <a:stretch/>
        </p:blipFill>
        <p:spPr>
          <a:xfrm>
            <a:off x="10365075" y="5155713"/>
            <a:ext cx="1741842" cy="738298"/>
          </a:xfrm>
          <a:prstGeom prst="rect">
            <a:avLst/>
          </a:prstGeom>
        </p:spPr>
      </p:pic>
      <p:sp>
        <p:nvSpPr>
          <p:cNvPr id="7" name="Rectangle 6">
            <a:extLst>
              <a:ext uri="{FF2B5EF4-FFF2-40B4-BE49-F238E27FC236}">
                <a16:creationId xmlns:a16="http://schemas.microsoft.com/office/drawing/2014/main" id="{17ADC439-5552-4ED3-837D-A62483168F25}"/>
              </a:ext>
            </a:extLst>
          </p:cNvPr>
          <p:cNvSpPr/>
          <p:nvPr userDrawn="1"/>
        </p:nvSpPr>
        <p:spPr>
          <a:xfrm>
            <a:off x="9941440" y="0"/>
            <a:ext cx="2250560" cy="2250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0D4223FA-3C17-8740-975A-9E6A77EAAEFA}"/>
              </a:ext>
            </a:extLst>
          </p:cNvPr>
          <p:cNvGrpSpPr/>
          <p:nvPr userDrawn="1"/>
        </p:nvGrpSpPr>
        <p:grpSpPr>
          <a:xfrm>
            <a:off x="9852775" y="5996817"/>
            <a:ext cx="2427890" cy="769020"/>
            <a:chOff x="736834" y="3319407"/>
            <a:chExt cx="2659117" cy="1427427"/>
          </a:xfrm>
        </p:grpSpPr>
        <p:sp>
          <p:nvSpPr>
            <p:cNvPr id="10" name="Rounded Rectangle 9">
              <a:extLst>
                <a:ext uri="{FF2B5EF4-FFF2-40B4-BE49-F238E27FC236}">
                  <a16:creationId xmlns:a16="http://schemas.microsoft.com/office/drawing/2014/main" id="{B1EC4E63-1ED1-E34C-9EBF-662EF1584051}"/>
                </a:ext>
              </a:extLst>
            </p:cNvPr>
            <p:cNvSpPr/>
            <p:nvPr/>
          </p:nvSpPr>
          <p:spPr>
            <a:xfrm>
              <a:off x="977462" y="3363309"/>
              <a:ext cx="2228193" cy="1383525"/>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885723A-1828-F649-8BC4-AC3CA282B6C6}"/>
                </a:ext>
              </a:extLst>
            </p:cNvPr>
            <p:cNvSpPr/>
            <p:nvPr/>
          </p:nvSpPr>
          <p:spPr>
            <a:xfrm>
              <a:off x="736834" y="3319407"/>
              <a:ext cx="2659117" cy="1236602"/>
            </a:xfrm>
            <a:prstGeom prst="rect">
              <a:avLst/>
            </a:prstGeom>
          </p:spPr>
          <p:txBody>
            <a:bodyPr wrap="square">
              <a:spAutoFit/>
            </a:bodyPr>
            <a:lstStyle/>
            <a:p>
              <a:pPr algn="ctr"/>
              <a:r>
                <a:rPr lang="en-GB" sz="1600" i="1" dirty="0">
                  <a:solidFill>
                    <a:srgbClr val="C00000"/>
                  </a:solidFill>
                  <a:latin typeface="Segoe UI" panose="020B0502040204020203" pitchFamily="34" charset="0"/>
                  <a:cs typeface="Segoe UI" panose="020B0502040204020203" pitchFamily="34" charset="0"/>
                </a:rPr>
                <a:t>Jersey assisted dying </a:t>
              </a:r>
            </a:p>
            <a:p>
              <a:pPr algn="ctr"/>
              <a:r>
                <a:rPr lang="en-GB" sz="1600" i="1" dirty="0">
                  <a:solidFill>
                    <a:srgbClr val="C00000"/>
                  </a:solidFill>
                  <a:latin typeface="Segoe UI" panose="020B0502040204020203" pitchFamily="34" charset="0"/>
                  <a:cs typeface="Segoe UI" panose="020B0502040204020203" pitchFamily="34" charset="0"/>
                </a:rPr>
                <a:t>citizens’ jury</a:t>
              </a:r>
            </a:p>
            <a:p>
              <a:pPr algn="ctr"/>
              <a:r>
                <a:rPr lang="en-GB" sz="1200" i="1" dirty="0">
                  <a:solidFill>
                    <a:srgbClr val="C00000"/>
                  </a:solidFill>
                  <a:latin typeface="Segoe UI" panose="020B0502040204020203" pitchFamily="34" charset="0"/>
                  <a:cs typeface="Segoe UI" panose="020B0502040204020203" pitchFamily="34" charset="0"/>
                </a:rPr>
                <a:t>March-May 2021</a:t>
              </a:r>
            </a:p>
          </p:txBody>
        </p:sp>
      </p:grpSp>
    </p:spTree>
    <p:extLst>
      <p:ext uri="{BB962C8B-B14F-4D97-AF65-F5344CB8AC3E}">
        <p14:creationId xmlns:p14="http://schemas.microsoft.com/office/powerpoint/2010/main" val="3563664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685800" rtl="0" eaLnBrk="1" latinLnBrk="0" hangingPunct="1">
        <a:lnSpc>
          <a:spcPct val="90000"/>
        </a:lnSpc>
        <a:spcBef>
          <a:spcPct val="0"/>
        </a:spcBef>
        <a:buNone/>
        <a:defRPr sz="430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D336FD9-BDE8-4F17-B34B-452FE629B31E}"/>
              </a:ext>
            </a:extLst>
          </p:cNvPr>
          <p:cNvSpPr>
            <a:spLocks noGrp="1"/>
          </p:cNvSpPr>
          <p:nvPr>
            <p:ph type="ctrTitle"/>
          </p:nvPr>
        </p:nvSpPr>
        <p:spPr>
          <a:xfrm>
            <a:off x="837600" y="1783336"/>
            <a:ext cx="9000000" cy="1726627"/>
          </a:xfrm>
        </p:spPr>
        <p:txBody>
          <a:bodyPr>
            <a:spAutoFit/>
          </a:bodyPr>
          <a:lstStyle/>
          <a:p>
            <a:r>
              <a:rPr lang="en-US" dirty="0"/>
              <a:t>a</a:t>
            </a:r>
            <a:r>
              <a:rPr lang="en-US" dirty="0">
                <a:latin typeface="+mn-lt"/>
              </a:rPr>
              <a:t>ssisted death</a:t>
            </a:r>
            <a:br>
              <a:rPr lang="en-US" dirty="0">
                <a:latin typeface="+mn-lt"/>
              </a:rPr>
            </a:br>
            <a:r>
              <a:rPr lang="en-US" dirty="0">
                <a:latin typeface="+mn-lt"/>
              </a:rPr>
              <a:t>legal eligibility criteria</a:t>
            </a:r>
            <a:br>
              <a:rPr lang="en-US" dirty="0">
                <a:latin typeface="+mn-lt"/>
              </a:rPr>
            </a:br>
            <a:r>
              <a:rPr lang="en-US" sz="3200" dirty="0"/>
              <a:t>a</a:t>
            </a:r>
            <a:r>
              <a:rPr lang="en-US" sz="3200" dirty="0">
                <a:latin typeface="+mn-lt"/>
              </a:rPr>
              <a:t>n introduction</a:t>
            </a:r>
            <a:endParaRPr lang="en-GB" sz="3200" dirty="0">
              <a:latin typeface="+mn-lt"/>
            </a:endParaRPr>
          </a:p>
        </p:txBody>
      </p:sp>
      <p:sp>
        <p:nvSpPr>
          <p:cNvPr id="18" name="Subtitle 17">
            <a:extLst>
              <a:ext uri="{FF2B5EF4-FFF2-40B4-BE49-F238E27FC236}">
                <a16:creationId xmlns:a16="http://schemas.microsoft.com/office/drawing/2014/main" id="{B27BA137-0905-413F-9E36-BD3D0332CCD8}"/>
              </a:ext>
            </a:extLst>
          </p:cNvPr>
          <p:cNvSpPr>
            <a:spLocks noGrp="1"/>
          </p:cNvSpPr>
          <p:nvPr>
            <p:ph type="subTitle" idx="1"/>
          </p:nvPr>
        </p:nvSpPr>
        <p:spPr>
          <a:xfrm>
            <a:off x="837600" y="3602038"/>
            <a:ext cx="9000000" cy="1516313"/>
          </a:xfrm>
        </p:spPr>
        <p:txBody>
          <a:bodyPr>
            <a:spAutoFit/>
          </a:bodyPr>
          <a:lstStyle/>
          <a:p>
            <a:endParaRPr lang="en-GB" dirty="0"/>
          </a:p>
          <a:p>
            <a:r>
              <a:rPr lang="en-GB" dirty="0"/>
              <a:t>Isra Black</a:t>
            </a:r>
          </a:p>
          <a:p>
            <a:r>
              <a:rPr lang="en-GB" sz="2400" dirty="0"/>
              <a:t>York Law School, University of York</a:t>
            </a:r>
          </a:p>
        </p:txBody>
      </p:sp>
    </p:spTree>
    <p:extLst>
      <p:ext uri="{BB962C8B-B14F-4D97-AF65-F5344CB8AC3E}">
        <p14:creationId xmlns:p14="http://schemas.microsoft.com/office/powerpoint/2010/main" val="247322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3C846-5FA8-2A41-9297-515D541815C2}"/>
              </a:ext>
            </a:extLst>
          </p:cNvPr>
          <p:cNvSpPr>
            <a:spLocks noGrp="1"/>
          </p:cNvSpPr>
          <p:nvPr>
            <p:ph type="title"/>
          </p:nvPr>
        </p:nvSpPr>
        <p:spPr>
          <a:xfrm>
            <a:off x="838200" y="365127"/>
            <a:ext cx="9000000" cy="1325563"/>
          </a:xfrm>
        </p:spPr>
        <p:txBody>
          <a:bodyPr/>
          <a:lstStyle/>
          <a:p>
            <a:r>
              <a:rPr lang="en-GB" dirty="0"/>
              <a:t>plan</a:t>
            </a:r>
          </a:p>
        </p:txBody>
      </p:sp>
      <p:sp>
        <p:nvSpPr>
          <p:cNvPr id="3" name="Content Placeholder 2">
            <a:extLst>
              <a:ext uri="{FF2B5EF4-FFF2-40B4-BE49-F238E27FC236}">
                <a16:creationId xmlns:a16="http://schemas.microsoft.com/office/drawing/2014/main" id="{78F7F96A-4A90-6841-AF92-F61E07E57250}"/>
              </a:ext>
            </a:extLst>
          </p:cNvPr>
          <p:cNvSpPr>
            <a:spLocks noGrp="1"/>
          </p:cNvSpPr>
          <p:nvPr>
            <p:ph idx="1"/>
          </p:nvPr>
        </p:nvSpPr>
        <p:spPr>
          <a:xfrm>
            <a:off x="838200" y="1825625"/>
            <a:ext cx="9000000" cy="4351338"/>
          </a:xfrm>
        </p:spPr>
        <p:txBody>
          <a:bodyPr/>
          <a:lstStyle/>
          <a:p>
            <a:r>
              <a:rPr lang="en-GB" dirty="0"/>
              <a:t>assisted death legal eligibility criteria</a:t>
            </a:r>
          </a:p>
          <a:p>
            <a:pPr lvl="1"/>
            <a:r>
              <a:rPr lang="en-GB" dirty="0"/>
              <a:t>broad sense</a:t>
            </a:r>
          </a:p>
          <a:p>
            <a:pPr lvl="1"/>
            <a:r>
              <a:rPr lang="en-GB" dirty="0"/>
              <a:t>narrow sense</a:t>
            </a:r>
          </a:p>
          <a:p>
            <a:r>
              <a:rPr lang="en-GB" dirty="0"/>
              <a:t>eligibility criteria unpacked</a:t>
            </a:r>
          </a:p>
          <a:p>
            <a:pPr lvl="1"/>
            <a:r>
              <a:rPr lang="en-GB" dirty="0"/>
              <a:t>autonomy</a:t>
            </a:r>
          </a:p>
          <a:p>
            <a:pPr lvl="1"/>
            <a:r>
              <a:rPr lang="en-GB" dirty="0"/>
              <a:t>age</a:t>
            </a:r>
          </a:p>
          <a:p>
            <a:r>
              <a:rPr lang="en-GB" dirty="0"/>
              <a:t>which eligibility criteria and why?</a:t>
            </a:r>
          </a:p>
        </p:txBody>
      </p:sp>
      <p:sp>
        <p:nvSpPr>
          <p:cNvPr id="4" name="Slide Number Placeholder 3">
            <a:extLst>
              <a:ext uri="{FF2B5EF4-FFF2-40B4-BE49-F238E27FC236}">
                <a16:creationId xmlns:a16="http://schemas.microsoft.com/office/drawing/2014/main" id="{BC45B180-3DDE-494D-989F-5DF29205D356}"/>
              </a:ext>
            </a:extLst>
          </p:cNvPr>
          <p:cNvSpPr>
            <a:spLocks noGrp="1"/>
          </p:cNvSpPr>
          <p:nvPr>
            <p:ph type="sldNum" sz="quarter" idx="10"/>
          </p:nvPr>
        </p:nvSpPr>
        <p:spPr>
          <a:xfrm>
            <a:off x="838200" y="6356351"/>
            <a:ext cx="2743200" cy="365125"/>
          </a:xfrm>
        </p:spPr>
        <p:txBody>
          <a:bodyPr/>
          <a:lstStyle/>
          <a:p>
            <a:fld id="{CEDC6879-0D72-48CA-BC2B-90B10F6321E1}" type="slidenum">
              <a:rPr lang="en-GB" smtClean="0"/>
              <a:pPr/>
              <a:t>2</a:t>
            </a:fld>
            <a:endParaRPr lang="en-GB" dirty="0"/>
          </a:p>
        </p:txBody>
      </p:sp>
    </p:spTree>
    <p:extLst>
      <p:ext uri="{BB962C8B-B14F-4D97-AF65-F5344CB8AC3E}">
        <p14:creationId xmlns:p14="http://schemas.microsoft.com/office/powerpoint/2010/main" val="44968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58D8A-85A0-534C-ABE5-3F82C9211101}"/>
              </a:ext>
            </a:extLst>
          </p:cNvPr>
          <p:cNvSpPr>
            <a:spLocks noGrp="1"/>
          </p:cNvSpPr>
          <p:nvPr>
            <p:ph type="title"/>
          </p:nvPr>
        </p:nvSpPr>
        <p:spPr/>
        <p:txBody>
          <a:bodyPr>
            <a:normAutofit/>
          </a:bodyPr>
          <a:lstStyle/>
          <a:p>
            <a:r>
              <a:rPr lang="en-GB" dirty="0"/>
              <a:t>assisted death eligibility criteria</a:t>
            </a:r>
            <a:br>
              <a:rPr lang="en-GB" dirty="0"/>
            </a:br>
            <a:r>
              <a:rPr lang="en-GB" sz="3200" dirty="0"/>
              <a:t>broad sense</a:t>
            </a:r>
          </a:p>
        </p:txBody>
      </p:sp>
      <p:sp>
        <p:nvSpPr>
          <p:cNvPr id="4" name="Slide Number Placeholder 3">
            <a:extLst>
              <a:ext uri="{FF2B5EF4-FFF2-40B4-BE49-F238E27FC236}">
                <a16:creationId xmlns:a16="http://schemas.microsoft.com/office/drawing/2014/main" id="{85F8F857-E656-4443-84ED-096D574D05CF}"/>
              </a:ext>
            </a:extLst>
          </p:cNvPr>
          <p:cNvSpPr>
            <a:spLocks noGrp="1"/>
          </p:cNvSpPr>
          <p:nvPr>
            <p:ph type="sldNum" sz="quarter" idx="10"/>
          </p:nvPr>
        </p:nvSpPr>
        <p:spPr/>
        <p:txBody>
          <a:bodyPr/>
          <a:lstStyle/>
          <a:p>
            <a:fld id="{CEDC6879-0D72-48CA-BC2B-90B10F6321E1}" type="slidenum">
              <a:rPr lang="en-GB" smtClean="0"/>
              <a:pPr/>
              <a:t>3</a:t>
            </a:fld>
            <a:endParaRPr lang="en-GB" dirty="0"/>
          </a:p>
        </p:txBody>
      </p:sp>
      <p:pic>
        <p:nvPicPr>
          <p:cNvPr id="7" name="Content Placeholder 6" descr="Visualisation of possible legal criteria for an assisted death regime.">
            <a:extLst>
              <a:ext uri="{FF2B5EF4-FFF2-40B4-BE49-F238E27FC236}">
                <a16:creationId xmlns:a16="http://schemas.microsoft.com/office/drawing/2014/main" id="{F05DD1FE-4E54-D443-B44A-0AC1D11A5406}"/>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8396" y="1825625"/>
            <a:ext cx="7959146" cy="4351338"/>
          </a:xfrm>
        </p:spPr>
      </p:pic>
    </p:spTree>
    <p:extLst>
      <p:ext uri="{BB962C8B-B14F-4D97-AF65-F5344CB8AC3E}">
        <p14:creationId xmlns:p14="http://schemas.microsoft.com/office/powerpoint/2010/main" val="254416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58D8A-85A0-534C-ABE5-3F82C9211101}"/>
              </a:ext>
            </a:extLst>
          </p:cNvPr>
          <p:cNvSpPr>
            <a:spLocks noGrp="1"/>
          </p:cNvSpPr>
          <p:nvPr>
            <p:ph type="title"/>
          </p:nvPr>
        </p:nvSpPr>
        <p:spPr/>
        <p:txBody>
          <a:bodyPr/>
          <a:lstStyle/>
          <a:p>
            <a:r>
              <a:rPr lang="en-GB" dirty="0"/>
              <a:t>assisted death eligibility criteria</a:t>
            </a:r>
            <a:br>
              <a:rPr lang="en-GB" dirty="0"/>
            </a:br>
            <a:r>
              <a:rPr lang="en-GB" sz="3200" dirty="0"/>
              <a:t>narrow sense</a:t>
            </a:r>
          </a:p>
        </p:txBody>
      </p:sp>
      <p:sp>
        <p:nvSpPr>
          <p:cNvPr id="4" name="Slide Number Placeholder 3">
            <a:extLst>
              <a:ext uri="{FF2B5EF4-FFF2-40B4-BE49-F238E27FC236}">
                <a16:creationId xmlns:a16="http://schemas.microsoft.com/office/drawing/2014/main" id="{85F8F857-E656-4443-84ED-096D574D05CF}"/>
              </a:ext>
            </a:extLst>
          </p:cNvPr>
          <p:cNvSpPr>
            <a:spLocks noGrp="1"/>
          </p:cNvSpPr>
          <p:nvPr>
            <p:ph type="sldNum" sz="quarter" idx="10"/>
          </p:nvPr>
        </p:nvSpPr>
        <p:spPr/>
        <p:txBody>
          <a:bodyPr/>
          <a:lstStyle/>
          <a:p>
            <a:fld id="{CEDC6879-0D72-48CA-BC2B-90B10F6321E1}" type="slidenum">
              <a:rPr lang="en-GB" smtClean="0"/>
              <a:pPr/>
              <a:t>4</a:t>
            </a:fld>
            <a:endParaRPr lang="en-GB" dirty="0"/>
          </a:p>
        </p:txBody>
      </p:sp>
      <p:pic>
        <p:nvPicPr>
          <p:cNvPr id="8" name="Content Placeholder 7" descr="Visualisation of possible legal eligibility criteria for an assisted death regime, narrowly construed as facts about the person seeking assisted death, and fast about the process for seeking assisted death.">
            <a:extLst>
              <a:ext uri="{FF2B5EF4-FFF2-40B4-BE49-F238E27FC236}">
                <a16:creationId xmlns:a16="http://schemas.microsoft.com/office/drawing/2014/main" id="{087A2DB5-673D-0541-8DC8-3837230F3D9F}"/>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7200" y="1825625"/>
            <a:ext cx="6044465" cy="4351338"/>
          </a:xfrm>
        </p:spPr>
      </p:pic>
    </p:spTree>
    <p:extLst>
      <p:ext uri="{BB962C8B-B14F-4D97-AF65-F5344CB8AC3E}">
        <p14:creationId xmlns:p14="http://schemas.microsoft.com/office/powerpoint/2010/main" val="3906692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58D8A-85A0-534C-ABE5-3F82C9211101}"/>
              </a:ext>
            </a:extLst>
          </p:cNvPr>
          <p:cNvSpPr>
            <a:spLocks noGrp="1"/>
          </p:cNvSpPr>
          <p:nvPr>
            <p:ph type="title"/>
          </p:nvPr>
        </p:nvSpPr>
        <p:spPr>
          <a:xfrm>
            <a:off x="838200" y="365127"/>
            <a:ext cx="9000000" cy="1325563"/>
          </a:xfrm>
        </p:spPr>
        <p:txBody>
          <a:bodyPr/>
          <a:lstStyle/>
          <a:p>
            <a:r>
              <a:rPr lang="en-GB" dirty="0"/>
              <a:t>eligibility criteria unpacked</a:t>
            </a:r>
            <a:br>
              <a:rPr lang="en-GB" dirty="0"/>
            </a:br>
            <a:r>
              <a:rPr lang="en-GB" sz="3200" dirty="0"/>
              <a:t>autonomy</a:t>
            </a:r>
          </a:p>
        </p:txBody>
      </p:sp>
      <p:sp>
        <p:nvSpPr>
          <p:cNvPr id="5" name="Content Placeholder 4">
            <a:extLst>
              <a:ext uri="{FF2B5EF4-FFF2-40B4-BE49-F238E27FC236}">
                <a16:creationId xmlns:a16="http://schemas.microsoft.com/office/drawing/2014/main" id="{A52AB24A-6D06-8C44-B026-6962AEE312AC}"/>
              </a:ext>
            </a:extLst>
          </p:cNvPr>
          <p:cNvSpPr>
            <a:spLocks noGrp="1"/>
          </p:cNvSpPr>
          <p:nvPr>
            <p:ph idx="1"/>
          </p:nvPr>
        </p:nvSpPr>
        <p:spPr>
          <a:xfrm>
            <a:off x="838200" y="1825625"/>
            <a:ext cx="9000000" cy="4351338"/>
          </a:xfrm>
        </p:spPr>
        <p:txBody>
          <a:bodyPr>
            <a:normAutofit fontScale="85000" lnSpcReduction="10000"/>
          </a:bodyPr>
          <a:lstStyle/>
          <a:p>
            <a:r>
              <a:rPr lang="en-GB" sz="2800" dirty="0"/>
              <a:t>information</a:t>
            </a:r>
          </a:p>
          <a:p>
            <a:pPr lvl="1"/>
            <a:r>
              <a:rPr lang="en-GB" dirty="0"/>
              <a:t>possessing relevant facts about one’s situation</a:t>
            </a:r>
          </a:p>
          <a:p>
            <a:pPr lvl="2"/>
            <a:r>
              <a:rPr lang="en-GB" dirty="0" err="1"/>
              <a:t>eg</a:t>
            </a:r>
            <a:r>
              <a:rPr lang="en-GB" dirty="0"/>
              <a:t> prognosis, alternatives, what assisted death consists in </a:t>
            </a:r>
          </a:p>
          <a:p>
            <a:r>
              <a:rPr lang="en-GB" sz="2800" dirty="0"/>
              <a:t>legal (decision-making) capacity</a:t>
            </a:r>
          </a:p>
          <a:p>
            <a:pPr lvl="1"/>
            <a:r>
              <a:rPr lang="en-GB" dirty="0"/>
              <a:t>using information to choose in accordance w/personal values</a:t>
            </a:r>
          </a:p>
          <a:p>
            <a:pPr lvl="1"/>
            <a:r>
              <a:rPr lang="en-GB" dirty="0"/>
              <a:t>Capacity and Self-Determination (Jersey) Law 2016</a:t>
            </a:r>
          </a:p>
          <a:p>
            <a:r>
              <a:rPr lang="en-GB" sz="2800" dirty="0"/>
              <a:t>voluntariness</a:t>
            </a:r>
          </a:p>
          <a:p>
            <a:pPr lvl="1"/>
            <a:r>
              <a:rPr lang="en-GB" dirty="0"/>
              <a:t>freedom from influence on values (coercion, undue influence)</a:t>
            </a:r>
          </a:p>
          <a:p>
            <a:pPr lvl="1"/>
            <a:r>
              <a:rPr lang="en-GB" dirty="0"/>
              <a:t>freedom from interference w/knowledge (manipulation)</a:t>
            </a:r>
          </a:p>
        </p:txBody>
      </p:sp>
      <p:sp>
        <p:nvSpPr>
          <p:cNvPr id="4" name="Slide Number Placeholder 3">
            <a:extLst>
              <a:ext uri="{FF2B5EF4-FFF2-40B4-BE49-F238E27FC236}">
                <a16:creationId xmlns:a16="http://schemas.microsoft.com/office/drawing/2014/main" id="{85F8F857-E656-4443-84ED-096D574D05CF}"/>
              </a:ext>
            </a:extLst>
          </p:cNvPr>
          <p:cNvSpPr>
            <a:spLocks noGrp="1"/>
          </p:cNvSpPr>
          <p:nvPr>
            <p:ph type="sldNum" sz="quarter" idx="10"/>
          </p:nvPr>
        </p:nvSpPr>
        <p:spPr>
          <a:xfrm>
            <a:off x="838200" y="6356351"/>
            <a:ext cx="2743200" cy="365125"/>
          </a:xfrm>
        </p:spPr>
        <p:txBody>
          <a:bodyPr/>
          <a:lstStyle/>
          <a:p>
            <a:fld id="{CEDC6879-0D72-48CA-BC2B-90B10F6321E1}" type="slidenum">
              <a:rPr lang="en-GB" smtClean="0"/>
              <a:pPr/>
              <a:t>5</a:t>
            </a:fld>
            <a:endParaRPr lang="en-GB" dirty="0"/>
          </a:p>
        </p:txBody>
      </p:sp>
    </p:spTree>
    <p:extLst>
      <p:ext uri="{BB962C8B-B14F-4D97-AF65-F5344CB8AC3E}">
        <p14:creationId xmlns:p14="http://schemas.microsoft.com/office/powerpoint/2010/main" val="351518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58D8A-85A0-534C-ABE5-3F82C9211101}"/>
              </a:ext>
            </a:extLst>
          </p:cNvPr>
          <p:cNvSpPr>
            <a:spLocks noGrp="1"/>
          </p:cNvSpPr>
          <p:nvPr>
            <p:ph type="title"/>
          </p:nvPr>
        </p:nvSpPr>
        <p:spPr>
          <a:xfrm>
            <a:off x="838200" y="365127"/>
            <a:ext cx="9000000" cy="1325563"/>
          </a:xfrm>
        </p:spPr>
        <p:txBody>
          <a:bodyPr/>
          <a:lstStyle/>
          <a:p>
            <a:r>
              <a:rPr lang="en-GB" dirty="0"/>
              <a:t>eligibility criteria unpacked</a:t>
            </a:r>
            <a:br>
              <a:rPr lang="en-GB" dirty="0"/>
            </a:br>
            <a:r>
              <a:rPr lang="en-GB" sz="3200" dirty="0"/>
              <a:t>age</a:t>
            </a:r>
          </a:p>
        </p:txBody>
      </p:sp>
      <p:sp>
        <p:nvSpPr>
          <p:cNvPr id="5" name="Content Placeholder 4">
            <a:extLst>
              <a:ext uri="{FF2B5EF4-FFF2-40B4-BE49-F238E27FC236}">
                <a16:creationId xmlns:a16="http://schemas.microsoft.com/office/drawing/2014/main" id="{A52AB24A-6D06-8C44-B026-6962AEE312AC}"/>
              </a:ext>
            </a:extLst>
          </p:cNvPr>
          <p:cNvSpPr>
            <a:spLocks noGrp="1"/>
          </p:cNvSpPr>
          <p:nvPr>
            <p:ph idx="1"/>
          </p:nvPr>
        </p:nvSpPr>
        <p:spPr>
          <a:xfrm>
            <a:off x="838200" y="1825625"/>
            <a:ext cx="9000000" cy="4351338"/>
          </a:xfrm>
        </p:spPr>
        <p:txBody>
          <a:bodyPr>
            <a:normAutofit/>
          </a:bodyPr>
          <a:lstStyle/>
          <a:p>
            <a:r>
              <a:rPr lang="en-GB" dirty="0"/>
              <a:t>most jurisdictions restrict assisted death to adults</a:t>
            </a:r>
          </a:p>
          <a:p>
            <a:r>
              <a:rPr lang="en-GB" dirty="0"/>
              <a:t>some jurisdictions permit assisted death for minors</a:t>
            </a:r>
          </a:p>
          <a:p>
            <a:pPr lvl="1"/>
            <a:r>
              <a:rPr lang="en-GB" dirty="0" err="1"/>
              <a:t>eg</a:t>
            </a:r>
            <a:r>
              <a:rPr lang="en-GB" dirty="0"/>
              <a:t> Netherlands, Belgium</a:t>
            </a:r>
          </a:p>
          <a:p>
            <a:r>
              <a:rPr lang="en-GB" dirty="0"/>
              <a:t>considerations for minor assisted death</a:t>
            </a:r>
          </a:p>
          <a:p>
            <a:pPr lvl="1"/>
            <a:r>
              <a:rPr lang="en-GB" dirty="0"/>
              <a:t>standard of decision-making capacity?</a:t>
            </a:r>
          </a:p>
          <a:p>
            <a:pPr lvl="1"/>
            <a:r>
              <a:rPr lang="en-GB" dirty="0"/>
              <a:t>parental powers?</a:t>
            </a:r>
          </a:p>
          <a:p>
            <a:pPr lvl="2"/>
            <a:r>
              <a:rPr lang="en-GB" dirty="0"/>
              <a:t>to veto a minor’s request for assisted death</a:t>
            </a:r>
          </a:p>
          <a:p>
            <a:pPr lvl="2"/>
            <a:r>
              <a:rPr lang="en-GB" dirty="0"/>
              <a:t>to consent to assisted death on minor’s behalf</a:t>
            </a:r>
          </a:p>
        </p:txBody>
      </p:sp>
      <p:sp>
        <p:nvSpPr>
          <p:cNvPr id="4" name="Slide Number Placeholder 3">
            <a:extLst>
              <a:ext uri="{FF2B5EF4-FFF2-40B4-BE49-F238E27FC236}">
                <a16:creationId xmlns:a16="http://schemas.microsoft.com/office/drawing/2014/main" id="{85F8F857-E656-4443-84ED-096D574D05CF}"/>
              </a:ext>
            </a:extLst>
          </p:cNvPr>
          <p:cNvSpPr>
            <a:spLocks noGrp="1"/>
          </p:cNvSpPr>
          <p:nvPr>
            <p:ph type="sldNum" sz="quarter" idx="10"/>
          </p:nvPr>
        </p:nvSpPr>
        <p:spPr>
          <a:xfrm>
            <a:off x="838200" y="6356351"/>
            <a:ext cx="2743200" cy="365125"/>
          </a:xfrm>
        </p:spPr>
        <p:txBody>
          <a:bodyPr/>
          <a:lstStyle/>
          <a:p>
            <a:fld id="{CEDC6879-0D72-48CA-BC2B-90B10F6321E1}" type="slidenum">
              <a:rPr lang="en-GB" smtClean="0"/>
              <a:pPr/>
              <a:t>6</a:t>
            </a:fld>
            <a:endParaRPr lang="en-GB" dirty="0"/>
          </a:p>
        </p:txBody>
      </p:sp>
    </p:spTree>
    <p:extLst>
      <p:ext uri="{BB962C8B-B14F-4D97-AF65-F5344CB8AC3E}">
        <p14:creationId xmlns:p14="http://schemas.microsoft.com/office/powerpoint/2010/main" val="3399671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C9B2A-0F04-1D44-96DA-8E448BD01A6B}"/>
              </a:ext>
            </a:extLst>
          </p:cNvPr>
          <p:cNvSpPr>
            <a:spLocks noGrp="1"/>
          </p:cNvSpPr>
          <p:nvPr>
            <p:ph type="title"/>
          </p:nvPr>
        </p:nvSpPr>
        <p:spPr>
          <a:xfrm>
            <a:off x="838200" y="365127"/>
            <a:ext cx="9000000" cy="1325563"/>
          </a:xfrm>
        </p:spPr>
        <p:txBody>
          <a:bodyPr/>
          <a:lstStyle/>
          <a:p>
            <a:r>
              <a:rPr lang="en-GB" dirty="0"/>
              <a:t>which eligibility criteria and why?</a:t>
            </a:r>
            <a:br>
              <a:rPr lang="en-GB" dirty="0"/>
            </a:br>
            <a:r>
              <a:rPr lang="en-GB" sz="3200" dirty="0"/>
              <a:t>reasons for selection</a:t>
            </a:r>
          </a:p>
        </p:txBody>
      </p:sp>
      <p:sp>
        <p:nvSpPr>
          <p:cNvPr id="3" name="Content Placeholder 2">
            <a:extLst>
              <a:ext uri="{FF2B5EF4-FFF2-40B4-BE49-F238E27FC236}">
                <a16:creationId xmlns:a16="http://schemas.microsoft.com/office/drawing/2014/main" id="{9C5AD412-46B3-0844-8F51-B486DF26699A}"/>
              </a:ext>
            </a:extLst>
          </p:cNvPr>
          <p:cNvSpPr>
            <a:spLocks noGrp="1"/>
          </p:cNvSpPr>
          <p:nvPr>
            <p:ph idx="1"/>
          </p:nvPr>
        </p:nvSpPr>
        <p:spPr>
          <a:xfrm>
            <a:off x="838200" y="1825625"/>
            <a:ext cx="9000000" cy="4351338"/>
          </a:xfrm>
        </p:spPr>
        <p:txBody>
          <a:bodyPr>
            <a:normAutofit/>
          </a:bodyPr>
          <a:lstStyle/>
          <a:p>
            <a:r>
              <a:rPr lang="en-GB" dirty="0"/>
              <a:t>‘legal eligibility criteria reflect what kinds of assisted death are morally permissible’</a:t>
            </a:r>
          </a:p>
          <a:p>
            <a:r>
              <a:rPr lang="en-GB" dirty="0"/>
              <a:t>‘legal eligibility criteria reflect a concern for “control of the consequences” of legalising assisted death’</a:t>
            </a:r>
          </a:p>
          <a:p>
            <a:pPr lvl="1"/>
            <a:r>
              <a:rPr lang="en-GB" dirty="0"/>
              <a:t>law may be </a:t>
            </a:r>
            <a:r>
              <a:rPr lang="en-GB" i="1" dirty="0"/>
              <a:t>narrower</a:t>
            </a:r>
            <a:r>
              <a:rPr lang="en-GB" dirty="0"/>
              <a:t> than morals</a:t>
            </a:r>
          </a:p>
          <a:p>
            <a:pPr lvl="1"/>
            <a:r>
              <a:rPr lang="en-GB" dirty="0"/>
              <a:t>objective that only people who </a:t>
            </a:r>
            <a:r>
              <a:rPr lang="en-GB" i="1" dirty="0"/>
              <a:t>want </a:t>
            </a:r>
            <a:r>
              <a:rPr lang="en-GB" dirty="0"/>
              <a:t>die and who </a:t>
            </a:r>
            <a:r>
              <a:rPr lang="en-GB" i="1" dirty="0"/>
              <a:t>ought to</a:t>
            </a:r>
            <a:r>
              <a:rPr lang="en-GB" dirty="0"/>
              <a:t> receive assistance </a:t>
            </a:r>
            <a:r>
              <a:rPr lang="en-GB" i="1" dirty="0"/>
              <a:t>in fact </a:t>
            </a:r>
            <a:r>
              <a:rPr lang="en-GB" dirty="0"/>
              <a:t>have assisted death</a:t>
            </a:r>
          </a:p>
          <a:p>
            <a:pPr lvl="1"/>
            <a:r>
              <a:rPr lang="en-GB" dirty="0"/>
              <a:t>are narrower eligibility criteria </a:t>
            </a:r>
            <a:r>
              <a:rPr lang="en-GB" i="1" dirty="0"/>
              <a:t>safer</a:t>
            </a:r>
            <a:r>
              <a:rPr lang="en-GB" dirty="0"/>
              <a:t>?</a:t>
            </a:r>
          </a:p>
          <a:p>
            <a:pPr lvl="1"/>
            <a:r>
              <a:rPr lang="en-GB" dirty="0"/>
              <a:t>are narrower eligibility criteria worth trade offs?</a:t>
            </a:r>
          </a:p>
        </p:txBody>
      </p:sp>
      <p:sp>
        <p:nvSpPr>
          <p:cNvPr id="4" name="Slide Number Placeholder 3">
            <a:extLst>
              <a:ext uri="{FF2B5EF4-FFF2-40B4-BE49-F238E27FC236}">
                <a16:creationId xmlns:a16="http://schemas.microsoft.com/office/drawing/2014/main" id="{51B5E427-3D12-2C46-9FD8-52C673D27F9C}"/>
              </a:ext>
            </a:extLst>
          </p:cNvPr>
          <p:cNvSpPr>
            <a:spLocks noGrp="1"/>
          </p:cNvSpPr>
          <p:nvPr>
            <p:ph type="sldNum" sz="quarter" idx="10"/>
          </p:nvPr>
        </p:nvSpPr>
        <p:spPr>
          <a:xfrm>
            <a:off x="838200" y="6356351"/>
            <a:ext cx="2743200" cy="365125"/>
          </a:xfrm>
        </p:spPr>
        <p:txBody>
          <a:bodyPr/>
          <a:lstStyle/>
          <a:p>
            <a:fld id="{CEDC6879-0D72-48CA-BC2B-90B10F6321E1}" type="slidenum">
              <a:rPr lang="en-GB" smtClean="0"/>
              <a:pPr/>
              <a:t>7</a:t>
            </a:fld>
            <a:endParaRPr lang="en-GB" dirty="0"/>
          </a:p>
        </p:txBody>
      </p:sp>
    </p:spTree>
    <p:extLst>
      <p:ext uri="{BB962C8B-B14F-4D97-AF65-F5344CB8AC3E}">
        <p14:creationId xmlns:p14="http://schemas.microsoft.com/office/powerpoint/2010/main" val="211405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3C846-5FA8-2A41-9297-515D541815C2}"/>
              </a:ext>
            </a:extLst>
          </p:cNvPr>
          <p:cNvSpPr>
            <a:spLocks noGrp="1"/>
          </p:cNvSpPr>
          <p:nvPr>
            <p:ph type="title"/>
          </p:nvPr>
        </p:nvSpPr>
        <p:spPr>
          <a:xfrm>
            <a:off x="838200" y="365127"/>
            <a:ext cx="9000000" cy="1325563"/>
          </a:xfrm>
        </p:spPr>
        <p:txBody>
          <a:bodyPr/>
          <a:lstStyle/>
          <a:p>
            <a:r>
              <a:rPr lang="en-GB" dirty="0"/>
              <a:t>summary</a:t>
            </a:r>
          </a:p>
        </p:txBody>
      </p:sp>
      <p:sp>
        <p:nvSpPr>
          <p:cNvPr id="3" name="Content Placeholder 2">
            <a:extLst>
              <a:ext uri="{FF2B5EF4-FFF2-40B4-BE49-F238E27FC236}">
                <a16:creationId xmlns:a16="http://schemas.microsoft.com/office/drawing/2014/main" id="{78F7F96A-4A90-6841-AF92-F61E07E57250}"/>
              </a:ext>
            </a:extLst>
          </p:cNvPr>
          <p:cNvSpPr>
            <a:spLocks noGrp="1"/>
          </p:cNvSpPr>
          <p:nvPr>
            <p:ph idx="1"/>
          </p:nvPr>
        </p:nvSpPr>
        <p:spPr>
          <a:xfrm>
            <a:off x="838200" y="1825625"/>
            <a:ext cx="9000000" cy="4351338"/>
          </a:xfrm>
        </p:spPr>
        <p:txBody>
          <a:bodyPr/>
          <a:lstStyle/>
          <a:p>
            <a:r>
              <a:rPr lang="en-GB" dirty="0"/>
              <a:t>assisted death legal eligibility criteria</a:t>
            </a:r>
          </a:p>
          <a:p>
            <a:pPr lvl="1"/>
            <a:r>
              <a:rPr lang="en-GB" dirty="0"/>
              <a:t>broad sense</a:t>
            </a:r>
          </a:p>
          <a:p>
            <a:pPr lvl="1"/>
            <a:r>
              <a:rPr lang="en-GB" dirty="0"/>
              <a:t>narrow sense</a:t>
            </a:r>
          </a:p>
          <a:p>
            <a:r>
              <a:rPr lang="en-GB" dirty="0"/>
              <a:t>eligibility criteria unpacked</a:t>
            </a:r>
          </a:p>
          <a:p>
            <a:pPr lvl="1"/>
            <a:r>
              <a:rPr lang="en-GB" dirty="0"/>
              <a:t>autonomy</a:t>
            </a:r>
          </a:p>
          <a:p>
            <a:pPr lvl="1"/>
            <a:r>
              <a:rPr lang="en-GB" dirty="0"/>
              <a:t>age</a:t>
            </a:r>
          </a:p>
          <a:p>
            <a:r>
              <a:rPr lang="en-GB" dirty="0"/>
              <a:t>which eligibility criteria and why?</a:t>
            </a:r>
          </a:p>
        </p:txBody>
      </p:sp>
      <p:sp>
        <p:nvSpPr>
          <p:cNvPr id="4" name="Slide Number Placeholder 3">
            <a:extLst>
              <a:ext uri="{FF2B5EF4-FFF2-40B4-BE49-F238E27FC236}">
                <a16:creationId xmlns:a16="http://schemas.microsoft.com/office/drawing/2014/main" id="{BC45B180-3DDE-494D-989F-5DF29205D356}"/>
              </a:ext>
            </a:extLst>
          </p:cNvPr>
          <p:cNvSpPr>
            <a:spLocks noGrp="1"/>
          </p:cNvSpPr>
          <p:nvPr>
            <p:ph type="sldNum" sz="quarter" idx="10"/>
          </p:nvPr>
        </p:nvSpPr>
        <p:spPr>
          <a:xfrm>
            <a:off x="838200" y="6356351"/>
            <a:ext cx="2743200" cy="365125"/>
          </a:xfrm>
        </p:spPr>
        <p:txBody>
          <a:bodyPr/>
          <a:lstStyle/>
          <a:p>
            <a:fld id="{CEDC6879-0D72-48CA-BC2B-90B10F6321E1}" type="slidenum">
              <a:rPr lang="en-GB" smtClean="0"/>
              <a:pPr/>
              <a:t>8</a:t>
            </a:fld>
            <a:endParaRPr lang="en-GB" dirty="0"/>
          </a:p>
        </p:txBody>
      </p:sp>
    </p:spTree>
    <p:extLst>
      <p:ext uri="{BB962C8B-B14F-4D97-AF65-F5344CB8AC3E}">
        <p14:creationId xmlns:p14="http://schemas.microsoft.com/office/powerpoint/2010/main" val="39454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D606-6E2C-BC46-AB87-AFD6E7A3FD8A}"/>
              </a:ext>
            </a:extLst>
          </p:cNvPr>
          <p:cNvSpPr>
            <a:spLocks noGrp="1"/>
          </p:cNvSpPr>
          <p:nvPr>
            <p:ph type="title"/>
          </p:nvPr>
        </p:nvSpPr>
        <p:spPr/>
        <p:txBody>
          <a:bodyPr/>
          <a:lstStyle/>
          <a:p>
            <a:r>
              <a:rPr lang="en-GB" dirty="0"/>
              <a:t>any questions?</a:t>
            </a:r>
          </a:p>
        </p:txBody>
      </p:sp>
      <p:sp>
        <p:nvSpPr>
          <p:cNvPr id="4" name="Slide Number Placeholder 3">
            <a:extLst>
              <a:ext uri="{FF2B5EF4-FFF2-40B4-BE49-F238E27FC236}">
                <a16:creationId xmlns:a16="http://schemas.microsoft.com/office/drawing/2014/main" id="{7BBD59BB-E114-6543-BC5D-132527B52240}"/>
              </a:ext>
            </a:extLst>
          </p:cNvPr>
          <p:cNvSpPr>
            <a:spLocks noGrp="1"/>
          </p:cNvSpPr>
          <p:nvPr>
            <p:ph type="sldNum" sz="quarter" idx="10"/>
          </p:nvPr>
        </p:nvSpPr>
        <p:spPr/>
        <p:txBody>
          <a:bodyPr/>
          <a:lstStyle/>
          <a:p>
            <a:fld id="{CEDC6879-0D72-48CA-BC2B-90B10F6321E1}" type="slidenum">
              <a:rPr lang="en-GB" smtClean="0"/>
              <a:pPr/>
              <a:t>9</a:t>
            </a:fld>
            <a:endParaRPr lang="en-GB" dirty="0"/>
          </a:p>
        </p:txBody>
      </p:sp>
    </p:spTree>
    <p:extLst>
      <p:ext uri="{BB962C8B-B14F-4D97-AF65-F5344CB8AC3E}">
        <p14:creationId xmlns:p14="http://schemas.microsoft.com/office/powerpoint/2010/main" val="560233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sra">
      <a:majorFont>
        <a:latin typeface="Candara"/>
        <a:ea typeface="DejaVu Sans"/>
        <a:cs typeface="DejaVu Sans"/>
      </a:majorFont>
      <a:minorFont>
        <a:latin typeface="Century Gothic"/>
        <a:ea typeface="DejaVu Sans"/>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70511 ppt template" id="{EB958105-320C-42DC-9B4A-708D22ADE53F}" vid="{71B940CB-07CE-473F-8B2D-F07976731D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OJ Document" ma:contentTypeID="0x0101008BA73D3394C66B42AFDD494ADBC50D74004E480268BE61764C950B62616F270E0A" ma:contentTypeVersion="17" ma:contentTypeDescription="" ma:contentTypeScope="" ma:versionID="f3807b45cc2de738d6a60e28a7d7f459">
  <xsd:schema xmlns:xsd="http://www.w3.org/2001/XMLSchema" xmlns:xs="http://www.w3.org/2001/XMLSchema" xmlns:p="http://schemas.microsoft.com/office/2006/metadata/properties" xmlns:ns2="f906fbab-2f75-4c55-9947-54e5e7fb542c" targetNamespace="http://schemas.microsoft.com/office/2006/metadata/properties" ma:root="true" ma:fieldsID="e9a00696ed1992c91ffde707491731e3" ns2:_="">
    <xsd:import namespace="f906fbab-2f75-4c55-9947-54e5e7fb542c"/>
    <xsd:element name="properties">
      <xsd:complexType>
        <xsd:sequence>
          <xsd:element name="documentManagement">
            <xsd:complexType>
              <xsd:all>
                <xsd:element ref="ns2:Form_x0020__x002d__x0020_no_x0020_of_x0020_pages"/>
                <xsd:element ref="ns2:Is_x0020_document_x0020_on_x0020_another_x0020_website_x003f__x0020_eg_x0020_States_x0020_Assembly" minOccurs="0"/>
                <xsd:element ref="ns2:Review_x0020_date_x0020__x002d__x0020_for_x0020_updating_x0020_or_x0020_deleteing_x0020_from_x0020_site" minOccurs="0"/>
                <xsd:element ref="ns2:Document_x0020_type"/>
                <xsd:element ref="ns2:Could_x0020_this_x0020_be_x0020_a_x0020_web_x0020_page_x003f_"/>
                <xsd:element ref="ns2:P_x0020__x0026__x0020_E_x0020_subcategories" minOccurs="0"/>
                <xsd:element ref="ns2:PDF_x0020_tagged_x0020_for_x0020_accessibilty"/>
                <xsd:element ref="ns2:Scanned_x0020_PDF"/>
                <xsd:element ref="ns2:Summary_x0020_text_x0020_for_x0020_PDFs" minOccurs="0"/>
                <xsd:element ref="ns2:Form_x0020_can_x0020_be_x0020_submitted_x0020_by" minOccurs="0"/>
                <xsd:element ref="ns2:Additional_x0020_attachments_x0020_submitted_x0020_with_x0020_form_x003f_" minOccurs="0"/>
                <xsd:element ref="ns2:Copyright"/>
                <xsd:element ref="ns2:Department_x0020__x0028_new_x0029_"/>
                <xsd:element ref="ns2:Is_x0020_this_x0020_an_x0020_infographic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6fbab-2f75-4c55-9947-54e5e7fb542c" elementFormDefault="qualified">
    <xsd:import namespace="http://schemas.microsoft.com/office/2006/documentManagement/types"/>
    <xsd:import namespace="http://schemas.microsoft.com/office/infopath/2007/PartnerControls"/>
    <xsd:element name="Form_x0020__x002d__x0020_no_x0020_of_x0020_pages" ma:index="2" ma:displayName="No of pages" ma:description="Ensure number of pages is accurate" ma:internalName="Form_x0020__x002d__x0020_no_x0020_of_x0020_pages" ma:percentage="FALSE">
      <xsd:simpleType>
        <xsd:restriction base="dms:Number"/>
      </xsd:simpleType>
    </xsd:element>
    <xsd:element name="Is_x0020_document_x0020_on_x0020_another_x0020_website_x003f__x0020_eg_x0020_States_x0020_Assembly" ma:index="3" nillable="true" ma:displayName="Is document on another website? eg States Assembly" ma:default="0" ma:description="If document is on another website link to it instead of uploading duplicate document" ma:internalName="Is_x0020_document_x0020_on_x0020_another_x0020_website_x003f__x0020_eg_x0020_States_x0020_Assembly">
      <xsd:simpleType>
        <xsd:restriction base="dms:Boolean"/>
      </xsd:simpleType>
    </xsd:element>
    <xsd:element name="Review_x0020_date_x0020__x002d__x0020_for_x0020_updating_x0020_or_x0020_deleteing_x0020_from_x0020_site" ma:index="4" nillable="true" ma:displayName="Delete from site" ma:description="Fill this in as a reminder to update or delete PDF. You will not be sent a reminder but this will allow us to follow this up." ma:format="DateOnly" ma:internalName="Review_x0020_date_x0020__x002d__x0020_for_x0020_updating_x0020_or_x0020_deleteing_x0020_from_x0020_site">
      <xsd:simpleType>
        <xsd:restriction base="dms:DateTime"/>
      </xsd:simpleType>
    </xsd:element>
    <xsd:element name="Document_x0020_type" ma:index="5" ma:displayName="Document type" ma:description="document type" ma:format="Dropdown" ma:indexed="true" ma:internalName="Document_x0020_type">
      <xsd:simpleType>
        <xsd:restriction base="dms:Choice">
          <xsd:enumeration value="Agenda"/>
          <xsd:enumeration value="Business or delivery plan"/>
          <xsd:enumeration value="Children's Right Impact Assessment (CRIA)"/>
          <xsd:enumeration value="Consultation document"/>
          <xsd:enumeration value="Consultation response document"/>
          <xsd:enumeration value="Diagram / illustration / map"/>
          <xsd:enumeration value="Easy read"/>
          <xsd:enumeration value="Financial sanctions"/>
          <xsd:enumeration value="Financial document"/>
          <xsd:enumeration value="Form"/>
          <xsd:enumeration value="Guidance"/>
          <xsd:enumeration value="Legal document"/>
          <xsd:enumeration value="Letter"/>
          <xsd:enumeration value="Marketing material"/>
          <xsd:enumeration value="Minutes and board packs"/>
          <xsd:enumeration value="Pay scales"/>
          <xsd:enumeration value="Planning Obligation Agreement (POA)"/>
          <xsd:enumeration value="Policy"/>
          <xsd:enumeration value="Presentation"/>
          <xsd:enumeration value="Privacy policy"/>
          <xsd:enumeration value="Report"/>
          <xsd:enumeration value="Retention schedule"/>
          <xsd:enumeration value="Strategy document"/>
          <xsd:enumeration value="Tax document"/>
        </xsd:restriction>
      </xsd:simpleType>
    </xsd:element>
    <xsd:element name="Could_x0020_this_x0020_be_x0020_a_x0020_web_x0020_page_x003f_" ma:index="6" ma:displayName="Could this be a web page?" ma:format="Dropdown" ma:internalName="Could_x0020_this_x0020_be_x0020_a_x0020_web_x0020_page_x003f_">
      <xsd:simpleType>
        <xsd:restriction base="dms:Choice">
          <xsd:enumeration value="Yes, but I don't have the time"/>
          <xsd:enumeration value="No"/>
        </xsd:restriction>
      </xsd:simpleType>
    </xsd:element>
    <xsd:element name="P_x0020__x0026__x0020_E_x0020_subcategories" ma:index="7" nillable="true" ma:displayName="P &amp; E subcategories" ma:format="Dropdown" ma:internalName="P_x0020__x0026__x0020_E_x0020_subcategories">
      <xsd:simpleType>
        <xsd:restriction base="dms:Choice">
          <xsd:enumeration value="Environment"/>
          <xsd:enumeration value="Building control documents"/>
          <xsd:enumeration value="Consultation documents and responses"/>
          <xsd:enumeration value="Development control docs"/>
          <xsd:enumeration value="High hedges"/>
          <xsd:enumeration value="Historic buildings"/>
          <xsd:enumeration value="Island plan documents"/>
          <xsd:enumeration value="Miscellaneous documents"/>
          <xsd:enumeration value="PAP MM minutes and agendas"/>
          <xsd:enumeration value="Planning obligation agreements"/>
          <xsd:enumeration value="POSH street life"/>
          <xsd:enumeration value="Public enquiry documents"/>
          <xsd:enumeration value="Reports and publications"/>
          <xsd:enumeration value="Supplementary planning guidance"/>
          <xsd:enumeration value="Enviroment Protection"/>
          <xsd:enumeration value="Eco-Active"/>
          <xsd:enumeration value="Fish and marine"/>
          <xsd:enumeration value="Vet"/>
          <xsd:enumeration value="Policy &amp; Awareness"/>
          <xsd:enumeration value="Waste, Oil &amp; Water"/>
          <xsd:enumeration value="Countryside"/>
        </xsd:restriction>
      </xsd:simpleType>
    </xsd:element>
    <xsd:element name="PDF_x0020_tagged_x0020_for_x0020_accessibilty" ma:index="8" ma:displayName="PDF tagged for accessibilty (people with disabilities)" ma:default="No" ma:description="To allow screen readers to read and navigate around PDFs easily PDFs should be tagged. This can be done automatically with Adobe Acrobat (not Reader) but does require manual tagging where there are images, logos and graphs. If you do not know what tagging is, you probably aren't doing it." ma:format="RadioButtons" ma:internalName="PDF_x0020_tagged_x0020_for_x0020_accessibilty">
      <xsd:simpleType>
        <xsd:restriction base="dms:Choice">
          <xsd:enumeration value="No"/>
          <xsd:enumeration value="Auto tagged"/>
          <xsd:enumeration value="Auto and manually tagged"/>
        </xsd:restriction>
      </xsd:simpleType>
    </xsd:element>
    <xsd:element name="Scanned_x0020_PDF" ma:index="9" ma:displayName="Scanned PDF" ma:description="Scanned documents should not be uploaded onto the site as they cannot be indexed by search engines or read by accessbility software." ma:format="RadioButtons" ma:internalName="Scanned_x0020_PDF">
      <xsd:simpleType>
        <xsd:restriction base="dms:Choice">
          <xsd:enumeration value="Yes"/>
          <xsd:enumeration value="No"/>
        </xsd:restriction>
      </xsd:simpleType>
    </xsd:element>
    <xsd:element name="Summary_x0020_text_x0020_for_x0020_PDFs" ma:index="10" nillable="true" ma:displayName="Summary text for PDFs" ma:description="This field should be filled in if uploading a legally required scanned document. Please enter a summary description of the document. This will be used by our internal search engine as the teaser text when displayed in search results.&#10;Summary should be between 20-30 words." ma:internalName="Summary_x0020_text_x0020_for_x0020_PDFs">
      <xsd:simpleType>
        <xsd:restriction base="dms:Note">
          <xsd:maxLength value="255"/>
        </xsd:restriction>
      </xsd:simpleType>
    </xsd:element>
    <xsd:element name="Form_x0020_can_x0020_be_x0020_submitted_x0020_by" ma:index="11" nillable="true" ma:displayName="Form can be submitted by" ma:internalName="Form_x0020_can_x0020_be_x0020_submitted_x0020_by">
      <xsd:complexType>
        <xsd:complexContent>
          <xsd:extension base="dms:MultiChoice">
            <xsd:sequence>
              <xsd:element name="Value" maxOccurs="unbounded" minOccurs="0" nillable="true">
                <xsd:simpleType>
                  <xsd:restriction base="dms:Choice">
                    <xsd:enumeration value="Email"/>
                    <xsd:enumeration value="Fax"/>
                    <xsd:enumeration value="Post"/>
                    <xsd:enumeration value="Online"/>
                  </xsd:restriction>
                </xsd:simpleType>
              </xsd:element>
            </xsd:sequence>
          </xsd:extension>
        </xsd:complexContent>
      </xsd:complexType>
    </xsd:element>
    <xsd:element name="Additional_x0020_attachments_x0020_submitted_x0020_with_x0020_form_x003f_" ma:index="12" nillable="true" ma:displayName="Additional attachments submitted with form?" ma:description="eg. Map, plan, proof identity etc?" ma:internalName="Additional_x0020_attachments_x0020_submitted_x0020_with_x0020_form_x003f_">
      <xsd:simpleType>
        <xsd:restriction base="dms:Note">
          <xsd:maxLength value="255"/>
        </xsd:restriction>
      </xsd:simpleType>
    </xsd:element>
    <xsd:element name="Copyright" ma:index="13" ma:displayName="Copyright" ma:default="Owned by States of Jersey" ma:description="If we do not hold the copyright of the document then select 'Exclude' so that is not backed up to British Library archive." ma:format="Dropdown" ma:internalName="Copyright">
      <xsd:simpleType>
        <xsd:restriction base="dms:Choice">
          <xsd:enumeration value="Owned by States of Jersey"/>
          <xsd:enumeration value="Not required"/>
          <xsd:enumeration value="Exclude"/>
        </xsd:restriction>
      </xsd:simpleType>
    </xsd:element>
    <xsd:element name="Department_x0020__x0028_new_x0029_" ma:index="20" ma:displayName="Department" ma:list="{2f5bc5fb-88d0-4fac-840f-f89fcd501457}" ma:internalName="Department_x0020__x0028_new_x0029_" ma:showField="Title" ma:web="f8e0d1a5-2ada-400f-bddd-efa5689e750a">
      <xsd:simpleType>
        <xsd:restriction base="dms:Lookup"/>
      </xsd:simpleType>
    </xsd:element>
    <xsd:element name="Is_x0020_this_x0020_an_x0020_infographic_x003f_" ma:index="21" nillable="true" ma:displayName="Is this an infographic?" ma:default="0" ma:internalName="Is_x0020_this_x0020_an_x0020_infographic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rm_x0020_can_x0020_be_x0020_submitted_x0020_by xmlns="f906fbab-2f75-4c55-9947-54e5e7fb542c"/>
    <P_x0020__x0026__x0020_E_x0020_subcategories xmlns="f906fbab-2f75-4c55-9947-54e5e7fb542c" xsi:nil="true"/>
    <Could_x0020_this_x0020_be_x0020_a_x0020_web_x0020_page_x003f_ xmlns="f906fbab-2f75-4c55-9947-54e5e7fb542c">No</Could_x0020_this_x0020_be_x0020_a_x0020_web_x0020_page_x003f_>
    <Form_x0020__x002d__x0020_no_x0020_of_x0020_pages xmlns="f906fbab-2f75-4c55-9947-54e5e7fb542c">9</Form_x0020__x002d__x0020_no_x0020_of_x0020_pages>
    <Document_x0020_type xmlns="f906fbab-2f75-4c55-9947-54e5e7fb542c">Marketing material</Document_x0020_type>
    <Is_x0020_this_x0020_an_x0020_infographic_x003f_ xmlns="f906fbab-2f75-4c55-9947-54e5e7fb542c">false</Is_x0020_this_x0020_an_x0020_infographic_x003f_>
    <Review_x0020_date_x0020__x002d__x0020_for_x0020_updating_x0020_or_x0020_deleteing_x0020_from_x0020_site xmlns="f906fbab-2f75-4c55-9947-54e5e7fb542c" xsi:nil="true"/>
    <Department_x0020__x0028_new_x0029_ xmlns="f906fbab-2f75-4c55-9947-54e5e7fb542c">4</Department_x0020__x0028_new_x0029_>
    <Is_x0020_document_x0020_on_x0020_another_x0020_website_x003f__x0020_eg_x0020_States_x0020_Assembly xmlns="f906fbab-2f75-4c55-9947-54e5e7fb542c">false</Is_x0020_document_x0020_on_x0020_another_x0020_website_x003f__x0020_eg_x0020_States_x0020_Assembly>
    <Summary_x0020_text_x0020_for_x0020_PDFs xmlns="f906fbab-2f75-4c55-9947-54e5e7fb542c" xsi:nil="true"/>
    <PDF_x0020_tagged_x0020_for_x0020_accessibilty xmlns="f906fbab-2f75-4c55-9947-54e5e7fb542c">Auto tagged</PDF_x0020_tagged_x0020_for_x0020_accessibilty>
    <Scanned_x0020_PDF xmlns="f906fbab-2f75-4c55-9947-54e5e7fb542c">No</Scanned_x0020_PDF>
    <Additional_x0020_attachments_x0020_submitted_x0020_with_x0020_form_x003f_ xmlns="f906fbab-2f75-4c55-9947-54e5e7fb542c" xsi:nil="true"/>
    <Copyright xmlns="f906fbab-2f75-4c55-9947-54e5e7fb542c">Owned by States of Jersey</Copyright>
  </documentManagement>
</p:properties>
</file>

<file path=customXml/itemProps1.xml><?xml version="1.0" encoding="utf-8"?>
<ds:datastoreItem xmlns:ds="http://schemas.openxmlformats.org/officeDocument/2006/customXml" ds:itemID="{B4065568-48D6-4A15-9526-013B9E3AE990}"/>
</file>

<file path=customXml/itemProps2.xml><?xml version="1.0" encoding="utf-8"?>
<ds:datastoreItem xmlns:ds="http://schemas.openxmlformats.org/officeDocument/2006/customXml" ds:itemID="{01CED0EA-DB14-4559-B0E1-220E59080874}"/>
</file>

<file path=customXml/itemProps3.xml><?xml version="1.0" encoding="utf-8"?>
<ds:datastoreItem xmlns:ds="http://schemas.openxmlformats.org/officeDocument/2006/customXml" ds:itemID="{B66A6017-4700-41E1-AEDC-A274CF74395B}"/>
</file>

<file path=docProps/app.xml><?xml version="1.0" encoding="utf-8"?>
<Properties xmlns="http://schemas.openxmlformats.org/officeDocument/2006/extended-properties" xmlns:vt="http://schemas.openxmlformats.org/officeDocument/2006/docPropsVTypes">
  <Template>170511 ppt template</Template>
  <TotalTime>10897</TotalTime>
  <Words>285</Words>
  <Application>Microsoft Macintosh PowerPoint</Application>
  <PresentationFormat>Widescreen</PresentationFormat>
  <Paragraphs>58</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Segoe UI</vt:lpstr>
      <vt:lpstr>Office Theme</vt:lpstr>
      <vt:lpstr>assisted death legal eligibility criteria an introduction</vt:lpstr>
      <vt:lpstr>plan</vt:lpstr>
      <vt:lpstr>assisted death eligibility criteria broad sense</vt:lpstr>
      <vt:lpstr>assisted death eligibility criteria narrow sense</vt:lpstr>
      <vt:lpstr>eligibility criteria unpacked autonomy</vt:lpstr>
      <vt:lpstr>eligibility criteria unpacked age</vt:lpstr>
      <vt:lpstr>which eligibility criteria and why? reasons for selection</vt:lpstr>
      <vt:lpstr>summary</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Assisted death legal eligibility criteria</dc:title>
  <dc:creator>Isra Black</dc:creator>
  <cp:lastModifiedBy>Isra Black</cp:lastModifiedBy>
  <cp:revision>1062</cp:revision>
  <dcterms:created xsi:type="dcterms:W3CDTF">2017-05-11T18:33:20Z</dcterms:created>
  <dcterms:modified xsi:type="dcterms:W3CDTF">2021-03-14T13:16:25Z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0x0101008BA73D3394C66B42AFDD494ADBC50D74004E480268BE61764C950B62616F270E0A</vt:lpwstr>
  </property>
</Properties>
</file>