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90" r:id="rId5"/>
  </p:sldMasterIdLst>
  <p:notesMasterIdLst>
    <p:notesMasterId r:id="rId19"/>
  </p:notesMasterIdLst>
  <p:handoutMasterIdLst>
    <p:handoutMasterId r:id="rId20"/>
  </p:handoutMasterIdLst>
  <p:sldIdLst>
    <p:sldId id="279" r:id="rId6"/>
    <p:sldId id="317" r:id="rId7"/>
    <p:sldId id="297" r:id="rId8"/>
    <p:sldId id="304" r:id="rId9"/>
    <p:sldId id="303" r:id="rId10"/>
    <p:sldId id="305" r:id="rId11"/>
    <p:sldId id="306" r:id="rId12"/>
    <p:sldId id="307" r:id="rId13"/>
    <p:sldId id="308" r:id="rId14"/>
    <p:sldId id="309" r:id="rId15"/>
    <p:sldId id="310" r:id="rId16"/>
    <p:sldId id="294" r:id="rId17"/>
    <p:sldId id="296"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F8F"/>
    <a:srgbClr val="FCA1B0"/>
    <a:srgbClr val="FFCCCC"/>
    <a:srgbClr val="993300"/>
    <a:srgbClr val="FF7575"/>
    <a:srgbClr val="FF5B5B"/>
    <a:srgbClr val="FF99FF"/>
    <a:srgbClr val="B8DFE2"/>
    <a:srgbClr val="F2F2F2"/>
    <a:srgbClr val="72B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2" d="100"/>
          <a:sy n="52" d="100"/>
        </p:scale>
        <p:origin x="811"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3ED627D-6B30-40EB-A7D4-4DC0E8F32A5F}" type="datetimeFigureOut">
              <a:rPr lang="en-GB" smtClean="0"/>
              <a:t>01/10/2018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5866B33-5D96-4B9C-BC2F-2DAF3A7A70B9}" type="slidenum">
              <a:rPr lang="en-GB" smtClean="0"/>
              <a:t>‹#›</a:t>
            </a:fld>
            <a:endParaRPr lang="en-GB"/>
          </a:p>
        </p:txBody>
      </p:sp>
    </p:spTree>
    <p:extLst>
      <p:ext uri="{BB962C8B-B14F-4D97-AF65-F5344CB8AC3E}">
        <p14:creationId xmlns:p14="http://schemas.microsoft.com/office/powerpoint/2010/main" val="32216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2A876-E33C-4ECD-94F3-82A3FDEFE1E4}" type="datetimeFigureOut">
              <a:rPr lang="en-GB" smtClean="0"/>
              <a:t>01/10/2018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E07B4D-9A4E-4EF8-B6E8-5A9B4AA0BD43}" type="slidenum">
              <a:rPr lang="en-GB" smtClean="0"/>
              <a:t>‹#›</a:t>
            </a:fld>
            <a:endParaRPr lang="en-GB"/>
          </a:p>
        </p:txBody>
      </p:sp>
    </p:spTree>
    <p:extLst>
      <p:ext uri="{BB962C8B-B14F-4D97-AF65-F5344CB8AC3E}">
        <p14:creationId xmlns:p14="http://schemas.microsoft.com/office/powerpoint/2010/main" val="284983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solidFill>
                  <a:srgbClr val="000000"/>
                </a:solidFill>
              </a:rPr>
              <a:t>Draft</a:t>
            </a:r>
            <a:endParaRPr lang="en-GB">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23/11/2012</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471F87DE-44AD-41E0-9266-82DCFF578D9A}" type="slidenum">
              <a:rPr lang="en-GB" altLang="en-US" smtClean="0">
                <a:solidFill>
                  <a:srgbClr val="000000"/>
                </a:solidFill>
              </a:rPr>
              <a:pPr>
                <a:defRPr/>
              </a:pPr>
              <a:t>1</a:t>
            </a:fld>
            <a:endParaRPr lang="en-GB" altLang="en-US">
              <a:solidFill>
                <a:srgbClr val="000000"/>
              </a:solidFill>
            </a:endParaRPr>
          </a:p>
        </p:txBody>
      </p:sp>
    </p:spTree>
    <p:extLst>
      <p:ext uri="{BB962C8B-B14F-4D97-AF65-F5344CB8AC3E}">
        <p14:creationId xmlns:p14="http://schemas.microsoft.com/office/powerpoint/2010/main" val="95791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418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215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0140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021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224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272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2866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9831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6815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3987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139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222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603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864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0450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7472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23445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68858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0195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1206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044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08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4" name="Content Placeholder 3"/>
          <p:cNvSpPr>
            <a:spLocks noGrp="1"/>
          </p:cNvSpPr>
          <p:nvPr>
            <p:ph sz="quarter" idx="10"/>
          </p:nvPr>
        </p:nvSpPr>
        <p:spPr>
          <a:xfrm>
            <a:off x="3111500" y="6286500"/>
            <a:ext cx="1219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607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972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1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02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319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7" name="Picture 7" descr="States_CMY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47971" y="115889"/>
            <a:ext cx="14783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8"/>
          <p:cNvSpPr>
            <a:spLocks noChangeShapeType="1"/>
          </p:cNvSpPr>
          <p:nvPr/>
        </p:nvSpPr>
        <p:spPr bwMode="auto">
          <a:xfrm>
            <a:off x="719667" y="1052513"/>
            <a:ext cx="111379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800">
              <a:solidFill>
                <a:srgbClr val="000000"/>
              </a:solidFill>
              <a:latin typeface="Arial" panose="020B0604020202020204" pitchFamily="34" charset="0"/>
            </a:endParaRPr>
          </a:p>
        </p:txBody>
      </p:sp>
    </p:spTree>
    <p:extLst>
      <p:ext uri="{BB962C8B-B14F-4D97-AF65-F5344CB8AC3E}">
        <p14:creationId xmlns:p14="http://schemas.microsoft.com/office/powerpoint/2010/main" val="1088643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50459-D928-4FDD-B895-5D19368B55AA}" type="datetimeFigureOut">
              <a:rPr lang="en-GB" smtClean="0">
                <a:solidFill>
                  <a:prstClr val="black">
                    <a:tint val="75000"/>
                  </a:prstClr>
                </a:solidFill>
              </a:rPr>
              <a:pPr/>
              <a:t>01/10/2018</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1FC02-862B-40CB-8C9C-0B38CDA35F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16770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1524000" y="4238140"/>
            <a:ext cx="9144000" cy="524490"/>
          </a:xfrm>
        </p:spPr>
        <p:txBody>
          <a:bodyPr/>
          <a:lstStyle/>
          <a:p>
            <a:pPr eaLnBrk="1" hangingPunct="1"/>
            <a:r>
              <a:rPr lang="en-GB" sz="2700" dirty="0">
                <a:latin typeface="Arial" panose="020B0604020202020204" pitchFamily="34" charset="0"/>
                <a:cs typeface="Arial" panose="020B0604020202020204" pitchFamily="34" charset="0"/>
              </a:rPr>
              <a:t>Workshop </a:t>
            </a:r>
            <a:r>
              <a:rPr lang="en-GB" sz="2700" dirty="0" smtClean="0">
                <a:latin typeface="Arial" panose="020B0604020202020204" pitchFamily="34" charset="0"/>
                <a:cs typeface="Arial" panose="020B0604020202020204" pitchFamily="34" charset="0"/>
              </a:rPr>
              <a:t>3</a:t>
            </a:r>
            <a:endParaRPr lang="en-GB" sz="2700" dirty="0">
              <a:latin typeface="Arial" panose="020B0604020202020204" pitchFamily="34" charset="0"/>
              <a:cs typeface="Arial" panose="020B0604020202020204" pitchFamily="34" charset="0"/>
            </a:endParaRPr>
          </a:p>
          <a:p>
            <a:pPr eaLnBrk="1" hangingPunct="1"/>
            <a:endParaRPr lang="en-GB" sz="2700" dirty="0">
              <a:latin typeface="Arial" panose="020B0604020202020204" pitchFamily="34" charset="0"/>
              <a:cs typeface="Arial" panose="020B0604020202020204" pitchFamily="34" charset="0"/>
            </a:endParaRPr>
          </a:p>
          <a:p>
            <a:pPr eaLnBrk="1" hangingPunct="1"/>
            <a:r>
              <a:rPr lang="en-GB" sz="2700" dirty="0" smtClean="0">
                <a:latin typeface="Arial" panose="020B0604020202020204" pitchFamily="34" charset="0"/>
                <a:cs typeface="Arial" panose="020B0604020202020204" pitchFamily="34" charset="0"/>
              </a:rPr>
              <a:t>7</a:t>
            </a:r>
            <a:r>
              <a:rPr lang="en-GB" sz="2700" baseline="30000" dirty="0" smtClean="0">
                <a:latin typeface="Arial" panose="020B0604020202020204" pitchFamily="34" charset="0"/>
                <a:cs typeface="Arial" panose="020B0604020202020204" pitchFamily="34" charset="0"/>
              </a:rPr>
              <a:t>th</a:t>
            </a:r>
            <a:r>
              <a:rPr lang="en-GB" sz="2700" dirty="0" smtClean="0">
                <a:latin typeface="Arial" panose="020B0604020202020204" pitchFamily="34" charset="0"/>
                <a:cs typeface="Arial" panose="020B0604020202020204" pitchFamily="34" charset="0"/>
              </a:rPr>
              <a:t> August </a:t>
            </a:r>
            <a:r>
              <a:rPr lang="en-GB" sz="2700" dirty="0">
                <a:latin typeface="Arial" panose="020B0604020202020204" pitchFamily="34" charset="0"/>
                <a:cs typeface="Arial" panose="020B0604020202020204" pitchFamily="34" charset="0"/>
              </a:rPr>
              <a:t>2018</a:t>
            </a:r>
          </a:p>
        </p:txBody>
      </p:sp>
      <p:sp>
        <p:nvSpPr>
          <p:cNvPr id="7171" name="TextBox 3"/>
          <p:cNvSpPr txBox="1">
            <a:spLocks noChangeArrowheads="1"/>
          </p:cNvSpPr>
          <p:nvPr/>
        </p:nvSpPr>
        <p:spPr bwMode="auto">
          <a:xfrm>
            <a:off x="1524000" y="234888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3600" dirty="0">
                <a:solidFill>
                  <a:srgbClr val="000000"/>
                </a:solidFill>
                <a:latin typeface="Arial" panose="020B0604020202020204" pitchFamily="34" charset="0"/>
                <a:cs typeface="Arial" panose="020B0604020202020204" pitchFamily="34" charset="0"/>
              </a:rPr>
              <a:t>Hospital Policy Board</a:t>
            </a:r>
          </a:p>
          <a:p>
            <a:pPr algn="ctr" eaLnBrk="1" fontAlgn="base" hangingPunct="1">
              <a:spcBef>
                <a:spcPct val="0"/>
              </a:spcBef>
              <a:spcAft>
                <a:spcPct val="0"/>
              </a:spcAft>
            </a:pPr>
            <a:endParaRPr lang="en-GB" sz="3600" dirty="0">
              <a:solidFill>
                <a:srgbClr val="000000"/>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endParaRPr lang="en-GB"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876071"/>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sp>
        <p:nvSpPr>
          <p:cNvPr id="37" name="Rounded Rectangle 36"/>
          <p:cNvSpPr/>
          <p:nvPr/>
        </p:nvSpPr>
        <p:spPr>
          <a:xfrm rot="3524711">
            <a:off x="3234553" y="1720422"/>
            <a:ext cx="814959" cy="35032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Rounded Rectangle 40"/>
          <p:cNvSpPr/>
          <p:nvPr/>
        </p:nvSpPr>
        <p:spPr>
          <a:xfrm rot="3524711">
            <a:off x="3359280" y="1883644"/>
            <a:ext cx="576000" cy="332513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2" name="Straight Connector 41"/>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276600" y="3476625"/>
            <a:ext cx="370614" cy="461665"/>
          </a:xfrm>
          <a:prstGeom prst="rect">
            <a:avLst/>
          </a:prstGeom>
          <a:noFill/>
        </p:spPr>
        <p:txBody>
          <a:bodyPr wrap="none" rtlCol="0">
            <a:spAutoFit/>
          </a:bodyPr>
          <a:lstStyle/>
          <a:p>
            <a:r>
              <a:rPr lang="en-GB" sz="2400" b="1" dirty="0" smtClean="0">
                <a:solidFill>
                  <a:prstClr val="white"/>
                </a:solidFill>
              </a:rPr>
              <a:t>A</a:t>
            </a:r>
            <a:endParaRPr lang="en-GB" sz="2400" b="1" dirty="0">
              <a:solidFill>
                <a:prstClr val="white"/>
              </a:solidFill>
            </a:endParaRPr>
          </a:p>
        </p:txBody>
      </p:sp>
      <p:sp>
        <p:nvSpPr>
          <p:cNvPr id="45" name="TextBox 44"/>
          <p:cNvSpPr txBox="1"/>
          <p:nvPr/>
        </p:nvSpPr>
        <p:spPr>
          <a:xfrm>
            <a:off x="3847694" y="3968603"/>
            <a:ext cx="1104790" cy="553998"/>
          </a:xfrm>
          <a:prstGeom prst="rect">
            <a:avLst/>
          </a:prstGeom>
          <a:noFill/>
        </p:spPr>
        <p:txBody>
          <a:bodyPr wrap="none" rtlCol="0">
            <a:spAutoFit/>
          </a:bodyPr>
          <a:lstStyle/>
          <a:p>
            <a:r>
              <a:rPr lang="en-GB" sz="1000" dirty="0" smtClean="0">
                <a:solidFill>
                  <a:prstClr val="black"/>
                </a:solidFill>
              </a:rPr>
              <a:t>Temporary link</a:t>
            </a:r>
          </a:p>
          <a:p>
            <a:r>
              <a:rPr lang="en-GB" sz="1000" dirty="0">
                <a:solidFill>
                  <a:prstClr val="black"/>
                </a:solidFill>
              </a:rPr>
              <a:t>f</a:t>
            </a:r>
            <a:r>
              <a:rPr lang="en-GB" sz="1000" dirty="0" smtClean="0">
                <a:solidFill>
                  <a:prstClr val="black"/>
                </a:solidFill>
              </a:rPr>
              <a:t>rom existing 80s </a:t>
            </a:r>
          </a:p>
          <a:p>
            <a:r>
              <a:rPr lang="en-GB" sz="1000" dirty="0" smtClean="0">
                <a:solidFill>
                  <a:prstClr val="black"/>
                </a:solidFill>
              </a:rPr>
              <a:t>Block to Block A</a:t>
            </a:r>
            <a:endParaRPr lang="en-GB" sz="1000" dirty="0">
              <a:solidFill>
                <a:prstClr val="black"/>
              </a:solidFill>
            </a:endParaRPr>
          </a:p>
        </p:txBody>
      </p:sp>
      <p:cxnSp>
        <p:nvCxnSpPr>
          <p:cNvPr id="46" name="Straight Connector 45"/>
          <p:cNvCxnSpPr/>
          <p:nvPr/>
        </p:nvCxnSpPr>
        <p:spPr>
          <a:xfrm flipV="1">
            <a:off x="4571853" y="3590925"/>
            <a:ext cx="0" cy="415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44239" y="3424582"/>
            <a:ext cx="2023515" cy="2507295"/>
            <a:chOff x="3856109" y="3447165"/>
            <a:chExt cx="1872000" cy="2368251"/>
          </a:xfrm>
        </p:grpSpPr>
        <p:sp>
          <p:nvSpPr>
            <p:cNvPr id="53" name="Rounded Rectangle 52"/>
            <p:cNvSpPr/>
            <p:nvPr/>
          </p:nvSpPr>
          <p:spPr>
            <a:xfrm rot="8949194">
              <a:off x="3980735" y="3693988"/>
              <a:ext cx="1229040" cy="212142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Rounded Rectangle 53"/>
            <p:cNvSpPr/>
            <p:nvPr/>
          </p:nvSpPr>
          <p:spPr>
            <a:xfrm rot="3533885">
              <a:off x="4324109" y="2979165"/>
              <a:ext cx="936000" cy="187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5" name="TextBox 54"/>
          <p:cNvSpPr txBox="1"/>
          <p:nvPr/>
        </p:nvSpPr>
        <p:spPr>
          <a:xfrm>
            <a:off x="4723692" y="3663774"/>
            <a:ext cx="369148" cy="461665"/>
          </a:xfrm>
          <a:prstGeom prst="rect">
            <a:avLst/>
          </a:prstGeom>
          <a:noFill/>
        </p:spPr>
        <p:txBody>
          <a:bodyPr wrap="square" rtlCol="0">
            <a:spAutoFit/>
          </a:bodyPr>
          <a:lstStyle/>
          <a:p>
            <a:r>
              <a:rPr lang="en-GB" sz="2400" b="1" dirty="0">
                <a:solidFill>
                  <a:prstClr val="white"/>
                </a:solidFill>
              </a:rPr>
              <a:t>B</a:t>
            </a:r>
          </a:p>
        </p:txBody>
      </p:sp>
      <p:sp>
        <p:nvSpPr>
          <p:cNvPr id="56" name="TextBox 55"/>
          <p:cNvSpPr txBox="1"/>
          <p:nvPr/>
        </p:nvSpPr>
        <p:spPr>
          <a:xfrm>
            <a:off x="166651" y="87260"/>
            <a:ext cx="4489487" cy="1692771"/>
          </a:xfrm>
          <a:prstGeom prst="rect">
            <a:avLst/>
          </a:prstGeom>
          <a:solidFill>
            <a:schemeClr val="bg1">
              <a:alpha val="80000"/>
            </a:schemeClr>
          </a:solidFill>
        </p:spPr>
        <p:txBody>
          <a:bodyPr wrap="square" rtlCol="0">
            <a:spAutoFit/>
          </a:bodyPr>
          <a:lstStyle/>
          <a:p>
            <a:r>
              <a:rPr lang="en-GB" b="1" dirty="0">
                <a:solidFill>
                  <a:prstClr val="black"/>
                </a:solidFill>
              </a:rPr>
              <a:t>Jersey Future Hospital</a:t>
            </a:r>
          </a:p>
          <a:p>
            <a:endParaRPr lang="en-GB" sz="1400" b="1" dirty="0">
              <a:solidFill>
                <a:prstClr val="black"/>
              </a:solidFill>
            </a:endParaRPr>
          </a:p>
          <a:p>
            <a:pPr marL="285750" indent="-285750">
              <a:buFont typeface="Arial" panose="020B0604020202020204" pitchFamily="34" charset="0"/>
              <a:buChar char="•"/>
            </a:pPr>
            <a:r>
              <a:rPr lang="en-GB" sz="1200" dirty="0">
                <a:solidFill>
                  <a:prstClr val="black"/>
                </a:solidFill>
              </a:rPr>
              <a:t>Demolish Gwyneth </a:t>
            </a:r>
            <a:r>
              <a:rPr lang="en-GB" sz="1200" dirty="0" err="1">
                <a:solidFill>
                  <a:prstClr val="black"/>
                </a:solidFill>
              </a:rPr>
              <a:t>Huelin</a:t>
            </a:r>
            <a:r>
              <a:rPr lang="en-GB" sz="1200" dirty="0">
                <a:solidFill>
                  <a:prstClr val="black"/>
                </a:solidFill>
              </a:rPr>
              <a:t> Wing, Peter </a:t>
            </a:r>
            <a:r>
              <a:rPr lang="en-GB" sz="1200" dirty="0" err="1">
                <a:solidFill>
                  <a:prstClr val="black"/>
                </a:solidFill>
              </a:rPr>
              <a:t>Crill</a:t>
            </a:r>
            <a:r>
              <a:rPr lang="en-GB" sz="1200" dirty="0">
                <a:solidFill>
                  <a:prstClr val="black"/>
                </a:solidFill>
              </a:rPr>
              <a:t> House and central Laboratory Block</a:t>
            </a:r>
          </a:p>
          <a:p>
            <a:pPr marL="285750" indent="-285750">
              <a:buFont typeface="Arial" panose="020B0604020202020204" pitchFamily="34" charset="0"/>
              <a:buChar char="•"/>
            </a:pPr>
            <a:r>
              <a:rPr lang="en-GB" sz="1200" dirty="0">
                <a:solidFill>
                  <a:prstClr val="black"/>
                </a:solidFill>
              </a:rPr>
              <a:t>Construct Block B</a:t>
            </a:r>
          </a:p>
          <a:p>
            <a:pPr marL="285750" indent="-285750">
              <a:buFont typeface="Arial" panose="020B0604020202020204" pitchFamily="34" charset="0"/>
              <a:buChar char="•"/>
            </a:pPr>
            <a:r>
              <a:rPr lang="en-GB" sz="1200" dirty="0">
                <a:solidFill>
                  <a:prstClr val="black"/>
                </a:solidFill>
              </a:rPr>
              <a:t>Decant existing facilities from remainder of existing hospital </a:t>
            </a:r>
            <a:r>
              <a:rPr lang="en-GB" sz="1200">
                <a:solidFill>
                  <a:prstClr val="black"/>
                </a:solidFill>
              </a:rPr>
              <a:t>into Block </a:t>
            </a:r>
            <a:r>
              <a:rPr lang="en-GB" sz="1200" smtClean="0">
                <a:solidFill>
                  <a:prstClr val="black"/>
                </a:solidFill>
              </a:rPr>
              <a:t>B</a:t>
            </a:r>
            <a:endParaRPr lang="en-GB" sz="1200" dirty="0">
              <a:solidFill>
                <a:prstClr val="black"/>
              </a:solidFill>
            </a:endParaRPr>
          </a:p>
          <a:p>
            <a:pPr marL="285750" indent="-285750">
              <a:buFont typeface="Arial" panose="020B0604020202020204" pitchFamily="34" charset="0"/>
              <a:buChar char="•"/>
            </a:pPr>
            <a:r>
              <a:rPr lang="en-GB" sz="1200" dirty="0">
                <a:solidFill>
                  <a:prstClr val="black"/>
                </a:solidFill>
              </a:rPr>
              <a:t>Provide temporary entrance to new hospital</a:t>
            </a:r>
          </a:p>
        </p:txBody>
      </p:sp>
      <p:sp>
        <p:nvSpPr>
          <p:cNvPr id="57" name="Freeform 56"/>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Freeform 57"/>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9" name="Freeform 58"/>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TextBox 25"/>
          <p:cNvSpPr txBox="1"/>
          <p:nvPr/>
        </p:nvSpPr>
        <p:spPr>
          <a:xfrm>
            <a:off x="11124627" y="96430"/>
            <a:ext cx="909223" cy="369332"/>
          </a:xfrm>
          <a:prstGeom prst="rect">
            <a:avLst/>
          </a:prstGeom>
          <a:noFill/>
        </p:spPr>
        <p:txBody>
          <a:bodyPr wrap="none" rtlCol="0">
            <a:spAutoFit/>
          </a:bodyPr>
          <a:lstStyle/>
          <a:p>
            <a:pPr algn="r"/>
            <a:r>
              <a:rPr lang="en-GB" dirty="0" smtClean="0">
                <a:solidFill>
                  <a:prstClr val="black"/>
                </a:solidFill>
              </a:rPr>
              <a:t>Phasing</a:t>
            </a:r>
          </a:p>
        </p:txBody>
      </p:sp>
      <p:sp>
        <p:nvSpPr>
          <p:cNvPr id="27" name="TextBox 26"/>
          <p:cNvSpPr txBox="1"/>
          <p:nvPr/>
        </p:nvSpPr>
        <p:spPr>
          <a:xfrm>
            <a:off x="11192924" y="420886"/>
            <a:ext cx="843501" cy="307777"/>
          </a:xfrm>
          <a:prstGeom prst="rect">
            <a:avLst/>
          </a:prstGeom>
          <a:noFill/>
        </p:spPr>
        <p:txBody>
          <a:bodyPr wrap="none" rtlCol="0">
            <a:spAutoFit/>
          </a:bodyPr>
          <a:lstStyle/>
          <a:p>
            <a:pPr algn="r"/>
            <a:r>
              <a:rPr lang="en-GB" sz="1400" i="1" dirty="0" smtClean="0">
                <a:solidFill>
                  <a:prstClr val="white">
                    <a:lumMod val="65000"/>
                  </a:prstClr>
                </a:solidFill>
              </a:rPr>
              <a:t>Phase 1b</a:t>
            </a:r>
            <a:endParaRPr lang="en-GB" sz="1400" i="1" dirty="0">
              <a:solidFill>
                <a:prstClr val="white">
                  <a:lumMod val="65000"/>
                </a:prstClr>
              </a:solidFill>
            </a:endParaRPr>
          </a:p>
        </p:txBody>
      </p:sp>
      <p:sp>
        <p:nvSpPr>
          <p:cNvPr id="30" name="Rectangle 29"/>
          <p:cNvSpPr/>
          <p:nvPr/>
        </p:nvSpPr>
        <p:spPr>
          <a:xfrm rot="3544926">
            <a:off x="5190012" y="1860308"/>
            <a:ext cx="151951" cy="525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32" name="Group 31"/>
          <p:cNvGrpSpPr/>
          <p:nvPr/>
        </p:nvGrpSpPr>
        <p:grpSpPr>
          <a:xfrm>
            <a:off x="5916587" y="-283798"/>
            <a:ext cx="2672655" cy="959026"/>
            <a:chOff x="5916587" y="-283798"/>
            <a:chExt cx="2672655" cy="959026"/>
          </a:xfrm>
        </p:grpSpPr>
        <p:sp>
          <p:nvSpPr>
            <p:cNvPr id="33" name="Rounded Rectangle 32"/>
            <p:cNvSpPr>
              <a:spLocks noChangeAspect="1"/>
            </p:cNvSpPr>
            <p:nvPr/>
          </p:nvSpPr>
          <p:spPr>
            <a:xfrm rot="18810051">
              <a:off x="7670402" y="-243612"/>
              <a:ext cx="959026" cy="87865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Box 33"/>
            <p:cNvSpPr txBox="1"/>
            <p:nvPr/>
          </p:nvSpPr>
          <p:spPr>
            <a:xfrm>
              <a:off x="5916587" y="212269"/>
              <a:ext cx="1434474" cy="261610"/>
            </a:xfrm>
            <a:prstGeom prst="rect">
              <a:avLst/>
            </a:prstGeom>
            <a:noFill/>
          </p:spPr>
          <p:txBody>
            <a:bodyPr wrap="square" rtlCol="0">
              <a:spAutoFit/>
            </a:bodyPr>
            <a:lstStyle/>
            <a:p>
              <a:r>
                <a:rPr lang="en-GB" sz="1100" b="1" dirty="0" smtClean="0">
                  <a:solidFill>
                    <a:prstClr val="black"/>
                  </a:solidFill>
                </a:rPr>
                <a:t>Westaway Court</a:t>
              </a:r>
            </a:p>
          </p:txBody>
        </p:sp>
        <p:sp>
          <p:nvSpPr>
            <p:cNvPr id="35" name="Freeform 34"/>
            <p:cNvSpPr/>
            <p:nvPr/>
          </p:nvSpPr>
          <p:spPr>
            <a:xfrm>
              <a:off x="7032938" y="336960"/>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1638054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sp>
        <p:nvSpPr>
          <p:cNvPr id="3" name="Freeform 2"/>
          <p:cNvSpPr/>
          <p:nvPr/>
        </p:nvSpPr>
        <p:spPr>
          <a:xfrm>
            <a:off x="4914900" y="2295525"/>
            <a:ext cx="2543175" cy="2466975"/>
          </a:xfrm>
          <a:custGeom>
            <a:avLst/>
            <a:gdLst>
              <a:gd name="connsiteX0" fmla="*/ 309563 w 2543175"/>
              <a:gd name="connsiteY0" fmla="*/ 514350 h 2466975"/>
              <a:gd name="connsiteX1" fmla="*/ 752475 w 2543175"/>
              <a:gd name="connsiteY1" fmla="*/ 228600 h 2466975"/>
              <a:gd name="connsiteX2" fmla="*/ 1100138 w 2543175"/>
              <a:gd name="connsiteY2" fmla="*/ 0 h 2466975"/>
              <a:gd name="connsiteX3" fmla="*/ 1171575 w 2543175"/>
              <a:gd name="connsiteY3" fmla="*/ 57150 h 2466975"/>
              <a:gd name="connsiteX4" fmla="*/ 2543175 w 2543175"/>
              <a:gd name="connsiteY4" fmla="*/ 2190750 h 2466975"/>
              <a:gd name="connsiteX5" fmla="*/ 2462213 w 2543175"/>
              <a:gd name="connsiteY5" fmla="*/ 2305050 h 2466975"/>
              <a:gd name="connsiteX6" fmla="*/ 2314575 w 2543175"/>
              <a:gd name="connsiteY6" fmla="*/ 2424113 h 2466975"/>
              <a:gd name="connsiteX7" fmla="*/ 2133600 w 2543175"/>
              <a:gd name="connsiteY7" fmla="*/ 2466975 h 2466975"/>
              <a:gd name="connsiteX8" fmla="*/ 2085975 w 2543175"/>
              <a:gd name="connsiteY8" fmla="*/ 2443163 h 2466975"/>
              <a:gd name="connsiteX9" fmla="*/ 2019300 w 2543175"/>
              <a:gd name="connsiteY9" fmla="*/ 2333625 h 2466975"/>
              <a:gd name="connsiteX10" fmla="*/ 2000250 w 2543175"/>
              <a:gd name="connsiteY10" fmla="*/ 2257425 h 2466975"/>
              <a:gd name="connsiteX11" fmla="*/ 2000250 w 2543175"/>
              <a:gd name="connsiteY11" fmla="*/ 2214563 h 2466975"/>
              <a:gd name="connsiteX12" fmla="*/ 1652588 w 2543175"/>
              <a:gd name="connsiteY12" fmla="*/ 1671638 h 2466975"/>
              <a:gd name="connsiteX13" fmla="*/ 1614488 w 2543175"/>
              <a:gd name="connsiteY13" fmla="*/ 1657350 h 2466975"/>
              <a:gd name="connsiteX14" fmla="*/ 1504950 w 2543175"/>
              <a:gd name="connsiteY14" fmla="*/ 1457325 h 2466975"/>
              <a:gd name="connsiteX15" fmla="*/ 300038 w 2543175"/>
              <a:gd name="connsiteY15" fmla="*/ 2228850 h 2466975"/>
              <a:gd name="connsiteX16" fmla="*/ 104775 w 2543175"/>
              <a:gd name="connsiteY16" fmla="*/ 2290763 h 2466975"/>
              <a:gd name="connsiteX17" fmla="*/ 0 w 2543175"/>
              <a:gd name="connsiteY17" fmla="*/ 1971675 h 2466975"/>
              <a:gd name="connsiteX18" fmla="*/ 657225 w 2543175"/>
              <a:gd name="connsiteY18" fmla="*/ 1490663 h 2466975"/>
              <a:gd name="connsiteX19" fmla="*/ 371475 w 2543175"/>
              <a:gd name="connsiteY19" fmla="*/ 809625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3175" h="2466975">
                <a:moveTo>
                  <a:pt x="309563" y="514350"/>
                </a:moveTo>
                <a:lnTo>
                  <a:pt x="752475" y="228600"/>
                </a:lnTo>
                <a:lnTo>
                  <a:pt x="1100138" y="0"/>
                </a:lnTo>
                <a:lnTo>
                  <a:pt x="1171575" y="57150"/>
                </a:lnTo>
                <a:lnTo>
                  <a:pt x="2543175" y="2190750"/>
                </a:lnTo>
                <a:lnTo>
                  <a:pt x="2462213" y="2305050"/>
                </a:lnTo>
                <a:lnTo>
                  <a:pt x="2314575" y="2424113"/>
                </a:lnTo>
                <a:lnTo>
                  <a:pt x="2133600" y="2466975"/>
                </a:lnTo>
                <a:lnTo>
                  <a:pt x="2085975" y="2443163"/>
                </a:lnTo>
                <a:lnTo>
                  <a:pt x="2019300" y="2333625"/>
                </a:lnTo>
                <a:lnTo>
                  <a:pt x="2000250" y="2257425"/>
                </a:lnTo>
                <a:lnTo>
                  <a:pt x="2000250" y="2214563"/>
                </a:lnTo>
                <a:lnTo>
                  <a:pt x="1652588" y="1671638"/>
                </a:lnTo>
                <a:lnTo>
                  <a:pt x="1614488" y="1657350"/>
                </a:lnTo>
                <a:lnTo>
                  <a:pt x="1504950" y="1457325"/>
                </a:lnTo>
                <a:lnTo>
                  <a:pt x="300038" y="2228850"/>
                </a:lnTo>
                <a:lnTo>
                  <a:pt x="104775" y="2290763"/>
                </a:lnTo>
                <a:lnTo>
                  <a:pt x="0" y="1971675"/>
                </a:lnTo>
                <a:lnTo>
                  <a:pt x="657225" y="1490663"/>
                </a:lnTo>
                <a:lnTo>
                  <a:pt x="371475" y="809625"/>
                </a:lnTo>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ounded Rectangle 27"/>
          <p:cNvSpPr/>
          <p:nvPr/>
        </p:nvSpPr>
        <p:spPr>
          <a:xfrm rot="3533885">
            <a:off x="5452494" y="2998022"/>
            <a:ext cx="277937" cy="4017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ounded Rectangle 36"/>
          <p:cNvSpPr/>
          <p:nvPr/>
        </p:nvSpPr>
        <p:spPr>
          <a:xfrm rot="3524711">
            <a:off x="3234553" y="1720422"/>
            <a:ext cx="814959" cy="35032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Rounded Rectangle 40"/>
          <p:cNvSpPr/>
          <p:nvPr/>
        </p:nvSpPr>
        <p:spPr>
          <a:xfrm rot="3524711">
            <a:off x="3359280" y="1883644"/>
            <a:ext cx="576000" cy="332513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2" name="Straight Connector 41"/>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276600" y="3476625"/>
            <a:ext cx="370614" cy="461665"/>
          </a:xfrm>
          <a:prstGeom prst="rect">
            <a:avLst/>
          </a:prstGeom>
          <a:noFill/>
        </p:spPr>
        <p:txBody>
          <a:bodyPr wrap="none" rtlCol="0">
            <a:spAutoFit/>
          </a:bodyPr>
          <a:lstStyle/>
          <a:p>
            <a:r>
              <a:rPr lang="en-GB" sz="2400" b="1" dirty="0" smtClean="0">
                <a:solidFill>
                  <a:prstClr val="white"/>
                </a:solidFill>
              </a:rPr>
              <a:t>A</a:t>
            </a:r>
            <a:endParaRPr lang="en-GB" sz="2400" b="1" dirty="0">
              <a:solidFill>
                <a:prstClr val="white"/>
              </a:solidFill>
            </a:endParaRPr>
          </a:p>
        </p:txBody>
      </p:sp>
      <p:sp>
        <p:nvSpPr>
          <p:cNvPr id="45" name="TextBox 44"/>
          <p:cNvSpPr txBox="1"/>
          <p:nvPr/>
        </p:nvSpPr>
        <p:spPr>
          <a:xfrm>
            <a:off x="3847694" y="3968603"/>
            <a:ext cx="1104790" cy="553998"/>
          </a:xfrm>
          <a:prstGeom prst="rect">
            <a:avLst/>
          </a:prstGeom>
          <a:noFill/>
        </p:spPr>
        <p:txBody>
          <a:bodyPr wrap="none" rtlCol="0">
            <a:spAutoFit/>
          </a:bodyPr>
          <a:lstStyle/>
          <a:p>
            <a:r>
              <a:rPr lang="en-GB" sz="1000" dirty="0" smtClean="0">
                <a:solidFill>
                  <a:prstClr val="black"/>
                </a:solidFill>
              </a:rPr>
              <a:t>Temporary link</a:t>
            </a:r>
          </a:p>
          <a:p>
            <a:r>
              <a:rPr lang="en-GB" sz="1000" dirty="0">
                <a:solidFill>
                  <a:prstClr val="black"/>
                </a:solidFill>
              </a:rPr>
              <a:t>f</a:t>
            </a:r>
            <a:r>
              <a:rPr lang="en-GB" sz="1000" dirty="0" smtClean="0">
                <a:solidFill>
                  <a:prstClr val="black"/>
                </a:solidFill>
              </a:rPr>
              <a:t>rom existing 80s </a:t>
            </a:r>
          </a:p>
          <a:p>
            <a:r>
              <a:rPr lang="en-GB" sz="1000" dirty="0" smtClean="0">
                <a:solidFill>
                  <a:prstClr val="black"/>
                </a:solidFill>
              </a:rPr>
              <a:t>Block to Block A</a:t>
            </a:r>
            <a:endParaRPr lang="en-GB" sz="1000" dirty="0">
              <a:solidFill>
                <a:prstClr val="black"/>
              </a:solidFill>
            </a:endParaRPr>
          </a:p>
        </p:txBody>
      </p:sp>
      <p:cxnSp>
        <p:nvCxnSpPr>
          <p:cNvPr id="46" name="Straight Connector 45"/>
          <p:cNvCxnSpPr/>
          <p:nvPr/>
        </p:nvCxnSpPr>
        <p:spPr>
          <a:xfrm flipV="1">
            <a:off x="4571853" y="3590925"/>
            <a:ext cx="0" cy="415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44239" y="3424582"/>
            <a:ext cx="2023515" cy="2507295"/>
            <a:chOff x="3856109" y="3447165"/>
            <a:chExt cx="1872000" cy="2368251"/>
          </a:xfrm>
        </p:grpSpPr>
        <p:sp>
          <p:nvSpPr>
            <p:cNvPr id="53" name="Rounded Rectangle 52"/>
            <p:cNvSpPr/>
            <p:nvPr/>
          </p:nvSpPr>
          <p:spPr>
            <a:xfrm rot="8949194">
              <a:off x="3980735" y="3693988"/>
              <a:ext cx="1229040" cy="212142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Rounded Rectangle 53"/>
            <p:cNvSpPr/>
            <p:nvPr/>
          </p:nvSpPr>
          <p:spPr>
            <a:xfrm rot="3533885">
              <a:off x="4324109" y="2979165"/>
              <a:ext cx="936000" cy="1872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5" name="TextBox 54"/>
          <p:cNvSpPr txBox="1"/>
          <p:nvPr/>
        </p:nvSpPr>
        <p:spPr>
          <a:xfrm>
            <a:off x="4723692" y="3663774"/>
            <a:ext cx="369148" cy="461665"/>
          </a:xfrm>
          <a:prstGeom prst="rect">
            <a:avLst/>
          </a:prstGeom>
          <a:noFill/>
        </p:spPr>
        <p:txBody>
          <a:bodyPr wrap="square" rtlCol="0">
            <a:spAutoFit/>
          </a:bodyPr>
          <a:lstStyle/>
          <a:p>
            <a:r>
              <a:rPr lang="en-GB" sz="2400" b="1" dirty="0">
                <a:solidFill>
                  <a:prstClr val="white"/>
                </a:solidFill>
              </a:rPr>
              <a:t>B</a:t>
            </a:r>
          </a:p>
        </p:txBody>
      </p:sp>
      <p:sp>
        <p:nvSpPr>
          <p:cNvPr id="56" name="TextBox 55"/>
          <p:cNvSpPr txBox="1"/>
          <p:nvPr/>
        </p:nvSpPr>
        <p:spPr>
          <a:xfrm>
            <a:off x="166651" y="87260"/>
            <a:ext cx="4489487" cy="1138773"/>
          </a:xfrm>
          <a:prstGeom prst="rect">
            <a:avLst/>
          </a:prstGeom>
          <a:solidFill>
            <a:schemeClr val="bg1">
              <a:alpha val="80000"/>
            </a:schemeClr>
          </a:solidFill>
        </p:spPr>
        <p:txBody>
          <a:bodyPr wrap="square" rtlCol="0">
            <a:spAutoFit/>
          </a:bodyPr>
          <a:lstStyle/>
          <a:p>
            <a:r>
              <a:rPr lang="en-GB" b="1" dirty="0">
                <a:solidFill>
                  <a:prstClr val="black"/>
                </a:solidFill>
              </a:rPr>
              <a:t>Jersey Future Hospital</a:t>
            </a:r>
            <a:endParaRPr lang="en-GB" dirty="0">
              <a:solidFill>
                <a:prstClr val="black"/>
              </a:solidFill>
            </a:endParaRPr>
          </a:p>
          <a:p>
            <a:endParaRPr lang="en-GB" sz="1400" b="1" dirty="0">
              <a:solidFill>
                <a:prstClr val="black"/>
              </a:solidFill>
            </a:endParaRPr>
          </a:p>
          <a:p>
            <a:pPr marL="285750" indent="-285750">
              <a:buFont typeface="Arial" panose="020B0604020202020204" pitchFamily="34" charset="0"/>
              <a:buChar char="•"/>
            </a:pPr>
            <a:r>
              <a:rPr lang="en-GB" sz="1200" dirty="0">
                <a:solidFill>
                  <a:prstClr val="black"/>
                </a:solidFill>
              </a:rPr>
              <a:t>Demolish 80’s and 60’s Blocks</a:t>
            </a:r>
          </a:p>
          <a:p>
            <a:pPr marL="285750" indent="-285750">
              <a:buFont typeface="Arial" panose="020B0604020202020204" pitchFamily="34" charset="0"/>
              <a:buChar char="•"/>
            </a:pPr>
            <a:r>
              <a:rPr lang="en-GB" sz="1200" dirty="0">
                <a:solidFill>
                  <a:prstClr val="black"/>
                </a:solidFill>
              </a:rPr>
              <a:t>Construct Block C</a:t>
            </a:r>
          </a:p>
          <a:p>
            <a:pPr marL="285750" indent="-285750">
              <a:buFont typeface="Arial" panose="020B0604020202020204" pitchFamily="34" charset="0"/>
              <a:buChar char="•"/>
            </a:pPr>
            <a:r>
              <a:rPr lang="en-GB" sz="1200" dirty="0">
                <a:solidFill>
                  <a:prstClr val="black"/>
                </a:solidFill>
              </a:rPr>
              <a:t>Refurbish</a:t>
            </a:r>
            <a:r>
              <a:rPr lang="en-GB" sz="1200">
                <a:solidFill>
                  <a:prstClr val="black"/>
                </a:solidFill>
              </a:rPr>
              <a:t> Granite Block</a:t>
            </a:r>
            <a:endParaRPr lang="en-GB" sz="1200" dirty="0">
              <a:solidFill>
                <a:prstClr val="black"/>
              </a:solidFill>
            </a:endParaRPr>
          </a:p>
        </p:txBody>
      </p:sp>
      <p:sp>
        <p:nvSpPr>
          <p:cNvPr id="57" name="Freeform 56"/>
          <p:cNvSpPr/>
          <p:nvPr/>
        </p:nvSpPr>
        <p:spPr>
          <a:xfrm>
            <a:off x="5219700" y="3753054"/>
            <a:ext cx="1447800" cy="1185660"/>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23975 w 1447800"/>
              <a:gd name="connsiteY12" fmla="*/ 142875 h 1247775"/>
              <a:gd name="connsiteX13" fmla="*/ 1357313 w 1447800"/>
              <a:gd name="connsiteY13" fmla="*/ 133350 h 1247775"/>
              <a:gd name="connsiteX14" fmla="*/ 1276350 w 1447800"/>
              <a:gd name="connsiteY14" fmla="*/ 0 h 1247775"/>
              <a:gd name="connsiteX15" fmla="*/ 0 w 1447800"/>
              <a:gd name="connsiteY15" fmla="*/ 823912 h 1247775"/>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57313 w 1447800"/>
              <a:gd name="connsiteY12" fmla="*/ 133350 h 1247775"/>
              <a:gd name="connsiteX13" fmla="*/ 1276350 w 1447800"/>
              <a:gd name="connsiteY13" fmla="*/ 0 h 1247775"/>
              <a:gd name="connsiteX14" fmla="*/ 0 w 1447800"/>
              <a:gd name="connsiteY14" fmla="*/ 823912 h 1247775"/>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276350 w 1447800"/>
              <a:gd name="connsiteY12" fmla="*/ 0 h 1247775"/>
              <a:gd name="connsiteX13" fmla="*/ 0 w 1447800"/>
              <a:gd name="connsiteY13" fmla="*/ 823912 h 1247775"/>
              <a:gd name="connsiteX0" fmla="*/ 0 w 1447800"/>
              <a:gd name="connsiteY0" fmla="*/ 773112 h 1196975"/>
              <a:gd name="connsiteX1" fmla="*/ 266700 w 1447800"/>
              <a:gd name="connsiteY1" fmla="*/ 1196975 h 1196975"/>
              <a:gd name="connsiteX2" fmla="*/ 385763 w 1447800"/>
              <a:gd name="connsiteY2" fmla="*/ 1125537 h 1196975"/>
              <a:gd name="connsiteX3" fmla="*/ 338138 w 1447800"/>
              <a:gd name="connsiteY3" fmla="*/ 1025525 h 1196975"/>
              <a:gd name="connsiteX4" fmla="*/ 728663 w 1447800"/>
              <a:gd name="connsiteY4" fmla="*/ 782637 h 1196975"/>
              <a:gd name="connsiteX5" fmla="*/ 766763 w 1447800"/>
              <a:gd name="connsiteY5" fmla="*/ 849312 h 1196975"/>
              <a:gd name="connsiteX6" fmla="*/ 923925 w 1447800"/>
              <a:gd name="connsiteY6" fmla="*/ 758825 h 1196975"/>
              <a:gd name="connsiteX7" fmla="*/ 881063 w 1447800"/>
              <a:gd name="connsiteY7" fmla="*/ 677862 h 1196975"/>
              <a:gd name="connsiteX8" fmla="*/ 1266825 w 1447800"/>
              <a:gd name="connsiteY8" fmla="*/ 425450 h 1196975"/>
              <a:gd name="connsiteX9" fmla="*/ 1328738 w 1447800"/>
              <a:gd name="connsiteY9" fmla="*/ 511175 h 1196975"/>
              <a:gd name="connsiteX10" fmla="*/ 1447800 w 1447800"/>
              <a:gd name="connsiteY10" fmla="*/ 439737 h 1196975"/>
              <a:gd name="connsiteX11" fmla="*/ 1304925 w 1447800"/>
              <a:gd name="connsiteY11" fmla="*/ 201612 h 1196975"/>
              <a:gd name="connsiteX12" fmla="*/ 1198196 w 1447800"/>
              <a:gd name="connsiteY12" fmla="*/ 0 h 1196975"/>
              <a:gd name="connsiteX13" fmla="*/ 0 w 1447800"/>
              <a:gd name="connsiteY13" fmla="*/ 773112 h 1196975"/>
              <a:gd name="connsiteX0" fmla="*/ 0 w 1447800"/>
              <a:gd name="connsiteY0" fmla="*/ 769937 h 1193800"/>
              <a:gd name="connsiteX1" fmla="*/ 266700 w 1447800"/>
              <a:gd name="connsiteY1" fmla="*/ 1193800 h 1193800"/>
              <a:gd name="connsiteX2" fmla="*/ 385763 w 1447800"/>
              <a:gd name="connsiteY2" fmla="*/ 1122362 h 1193800"/>
              <a:gd name="connsiteX3" fmla="*/ 338138 w 1447800"/>
              <a:gd name="connsiteY3" fmla="*/ 1022350 h 1193800"/>
              <a:gd name="connsiteX4" fmla="*/ 728663 w 1447800"/>
              <a:gd name="connsiteY4" fmla="*/ 779462 h 1193800"/>
              <a:gd name="connsiteX5" fmla="*/ 766763 w 1447800"/>
              <a:gd name="connsiteY5" fmla="*/ 846137 h 1193800"/>
              <a:gd name="connsiteX6" fmla="*/ 923925 w 1447800"/>
              <a:gd name="connsiteY6" fmla="*/ 755650 h 1193800"/>
              <a:gd name="connsiteX7" fmla="*/ 881063 w 1447800"/>
              <a:gd name="connsiteY7" fmla="*/ 674687 h 1193800"/>
              <a:gd name="connsiteX8" fmla="*/ 1266825 w 1447800"/>
              <a:gd name="connsiteY8" fmla="*/ 422275 h 1193800"/>
              <a:gd name="connsiteX9" fmla="*/ 1328738 w 1447800"/>
              <a:gd name="connsiteY9" fmla="*/ 508000 h 1193800"/>
              <a:gd name="connsiteX10" fmla="*/ 1447800 w 1447800"/>
              <a:gd name="connsiteY10" fmla="*/ 436562 h 1193800"/>
              <a:gd name="connsiteX11" fmla="*/ 1304925 w 1447800"/>
              <a:gd name="connsiteY11" fmla="*/ 198437 h 1193800"/>
              <a:gd name="connsiteX12" fmla="*/ 1191846 w 1447800"/>
              <a:gd name="connsiteY12" fmla="*/ 0 h 1193800"/>
              <a:gd name="connsiteX13" fmla="*/ 0 w 1447800"/>
              <a:gd name="connsiteY13" fmla="*/ 769937 h 1193800"/>
              <a:gd name="connsiteX0" fmla="*/ 0 w 1447800"/>
              <a:gd name="connsiteY0" fmla="*/ 761797 h 1185660"/>
              <a:gd name="connsiteX1" fmla="*/ 266700 w 1447800"/>
              <a:gd name="connsiteY1" fmla="*/ 1185660 h 1185660"/>
              <a:gd name="connsiteX2" fmla="*/ 385763 w 1447800"/>
              <a:gd name="connsiteY2" fmla="*/ 1114222 h 1185660"/>
              <a:gd name="connsiteX3" fmla="*/ 338138 w 1447800"/>
              <a:gd name="connsiteY3" fmla="*/ 1014210 h 1185660"/>
              <a:gd name="connsiteX4" fmla="*/ 728663 w 1447800"/>
              <a:gd name="connsiteY4" fmla="*/ 771322 h 1185660"/>
              <a:gd name="connsiteX5" fmla="*/ 766763 w 1447800"/>
              <a:gd name="connsiteY5" fmla="*/ 837997 h 1185660"/>
              <a:gd name="connsiteX6" fmla="*/ 923925 w 1447800"/>
              <a:gd name="connsiteY6" fmla="*/ 747510 h 1185660"/>
              <a:gd name="connsiteX7" fmla="*/ 881063 w 1447800"/>
              <a:gd name="connsiteY7" fmla="*/ 666547 h 1185660"/>
              <a:gd name="connsiteX8" fmla="*/ 1266825 w 1447800"/>
              <a:gd name="connsiteY8" fmla="*/ 414135 h 1185660"/>
              <a:gd name="connsiteX9" fmla="*/ 1328738 w 1447800"/>
              <a:gd name="connsiteY9" fmla="*/ 499860 h 1185660"/>
              <a:gd name="connsiteX10" fmla="*/ 1447800 w 1447800"/>
              <a:gd name="connsiteY10" fmla="*/ 428422 h 1185660"/>
              <a:gd name="connsiteX11" fmla="*/ 1304925 w 1447800"/>
              <a:gd name="connsiteY11" fmla="*/ 190297 h 1185660"/>
              <a:gd name="connsiteX12" fmla="*/ 1189132 w 1447800"/>
              <a:gd name="connsiteY12" fmla="*/ 0 h 1185660"/>
              <a:gd name="connsiteX13" fmla="*/ 0 w 1447800"/>
              <a:gd name="connsiteY13" fmla="*/ 761797 h 1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00" h="1185660">
                <a:moveTo>
                  <a:pt x="0" y="761797"/>
                </a:moveTo>
                <a:lnTo>
                  <a:pt x="266700" y="1185660"/>
                </a:lnTo>
                <a:lnTo>
                  <a:pt x="385763" y="1114222"/>
                </a:lnTo>
                <a:lnTo>
                  <a:pt x="338138" y="1014210"/>
                </a:lnTo>
                <a:lnTo>
                  <a:pt x="728663" y="771322"/>
                </a:lnTo>
                <a:lnTo>
                  <a:pt x="766763" y="837997"/>
                </a:lnTo>
                <a:lnTo>
                  <a:pt x="923925" y="747510"/>
                </a:lnTo>
                <a:lnTo>
                  <a:pt x="881063" y="666547"/>
                </a:lnTo>
                <a:lnTo>
                  <a:pt x="1266825" y="414135"/>
                </a:lnTo>
                <a:lnTo>
                  <a:pt x="1328738" y="499860"/>
                </a:lnTo>
                <a:lnTo>
                  <a:pt x="1447800" y="428422"/>
                </a:lnTo>
                <a:lnTo>
                  <a:pt x="1304925" y="190297"/>
                </a:lnTo>
                <a:lnTo>
                  <a:pt x="1189132" y="0"/>
                </a:lnTo>
                <a:lnTo>
                  <a:pt x="0" y="761797"/>
                </a:lnTo>
                <a:close/>
              </a:path>
            </a:pathLst>
          </a:custGeom>
          <a:solidFill>
            <a:schemeClr val="accent6">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ounded Rectangle 26"/>
          <p:cNvSpPr/>
          <p:nvPr/>
        </p:nvSpPr>
        <p:spPr>
          <a:xfrm rot="3533885">
            <a:off x="5409033" y="3054933"/>
            <a:ext cx="990954" cy="4017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TextBox 29"/>
          <p:cNvSpPr txBox="1"/>
          <p:nvPr/>
        </p:nvSpPr>
        <p:spPr>
          <a:xfrm>
            <a:off x="5739211" y="3038570"/>
            <a:ext cx="348172" cy="461665"/>
          </a:xfrm>
          <a:prstGeom prst="rect">
            <a:avLst/>
          </a:prstGeom>
          <a:noFill/>
        </p:spPr>
        <p:txBody>
          <a:bodyPr wrap="none" rtlCol="0">
            <a:spAutoFit/>
          </a:bodyPr>
          <a:lstStyle/>
          <a:p>
            <a:r>
              <a:rPr lang="en-GB" sz="2400" b="1" dirty="0" smtClean="0">
                <a:solidFill>
                  <a:prstClr val="white"/>
                </a:solidFill>
              </a:rPr>
              <a:t>C</a:t>
            </a:r>
            <a:endParaRPr lang="en-GB" sz="2400" b="1" dirty="0">
              <a:solidFill>
                <a:prstClr val="white"/>
              </a:solidFill>
            </a:endParaRPr>
          </a:p>
        </p:txBody>
      </p:sp>
      <p:sp>
        <p:nvSpPr>
          <p:cNvPr id="26" name="TextBox 25"/>
          <p:cNvSpPr txBox="1"/>
          <p:nvPr/>
        </p:nvSpPr>
        <p:spPr>
          <a:xfrm>
            <a:off x="11124627" y="96430"/>
            <a:ext cx="909223" cy="369332"/>
          </a:xfrm>
          <a:prstGeom prst="rect">
            <a:avLst/>
          </a:prstGeom>
          <a:noFill/>
        </p:spPr>
        <p:txBody>
          <a:bodyPr wrap="none" rtlCol="0">
            <a:spAutoFit/>
          </a:bodyPr>
          <a:lstStyle/>
          <a:p>
            <a:pPr algn="r"/>
            <a:r>
              <a:rPr lang="en-GB" dirty="0" smtClean="0">
                <a:solidFill>
                  <a:prstClr val="black"/>
                </a:solidFill>
              </a:rPr>
              <a:t>Phasing</a:t>
            </a:r>
          </a:p>
        </p:txBody>
      </p:sp>
      <p:sp>
        <p:nvSpPr>
          <p:cNvPr id="31" name="TextBox 30"/>
          <p:cNvSpPr txBox="1"/>
          <p:nvPr/>
        </p:nvSpPr>
        <p:spPr>
          <a:xfrm>
            <a:off x="11284296" y="420886"/>
            <a:ext cx="752129" cy="307777"/>
          </a:xfrm>
          <a:prstGeom prst="rect">
            <a:avLst/>
          </a:prstGeom>
          <a:noFill/>
        </p:spPr>
        <p:txBody>
          <a:bodyPr wrap="none" rtlCol="0">
            <a:spAutoFit/>
          </a:bodyPr>
          <a:lstStyle/>
          <a:p>
            <a:pPr algn="r"/>
            <a:r>
              <a:rPr lang="en-GB" sz="1400" i="1" dirty="0" smtClean="0">
                <a:solidFill>
                  <a:prstClr val="white">
                    <a:lumMod val="65000"/>
                  </a:prstClr>
                </a:solidFill>
              </a:rPr>
              <a:t>Phase 2</a:t>
            </a:r>
            <a:endParaRPr lang="en-GB" sz="1400" i="1" dirty="0">
              <a:solidFill>
                <a:prstClr val="white">
                  <a:lumMod val="65000"/>
                </a:prstClr>
              </a:solidFill>
            </a:endParaRPr>
          </a:p>
        </p:txBody>
      </p:sp>
      <p:sp>
        <p:nvSpPr>
          <p:cNvPr id="32" name="Rectangle 31"/>
          <p:cNvSpPr/>
          <p:nvPr/>
        </p:nvSpPr>
        <p:spPr>
          <a:xfrm rot="3544926">
            <a:off x="5190012" y="1860308"/>
            <a:ext cx="151951" cy="525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34" name="Group 33"/>
          <p:cNvGrpSpPr/>
          <p:nvPr/>
        </p:nvGrpSpPr>
        <p:grpSpPr>
          <a:xfrm>
            <a:off x="5916587" y="-283798"/>
            <a:ext cx="2672655" cy="959026"/>
            <a:chOff x="5916587" y="-283798"/>
            <a:chExt cx="2672655" cy="959026"/>
          </a:xfrm>
        </p:grpSpPr>
        <p:sp>
          <p:nvSpPr>
            <p:cNvPr id="35" name="Rounded Rectangle 34"/>
            <p:cNvSpPr>
              <a:spLocks noChangeAspect="1"/>
            </p:cNvSpPr>
            <p:nvPr/>
          </p:nvSpPr>
          <p:spPr>
            <a:xfrm rot="18810051">
              <a:off x="7670402" y="-243612"/>
              <a:ext cx="959026" cy="87865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TextBox 37"/>
            <p:cNvSpPr txBox="1"/>
            <p:nvPr/>
          </p:nvSpPr>
          <p:spPr>
            <a:xfrm>
              <a:off x="5916587" y="212269"/>
              <a:ext cx="1434474" cy="261610"/>
            </a:xfrm>
            <a:prstGeom prst="rect">
              <a:avLst/>
            </a:prstGeom>
            <a:noFill/>
          </p:spPr>
          <p:txBody>
            <a:bodyPr wrap="square" rtlCol="0">
              <a:spAutoFit/>
            </a:bodyPr>
            <a:lstStyle/>
            <a:p>
              <a:r>
                <a:rPr lang="en-GB" sz="1100" b="1" dirty="0" smtClean="0">
                  <a:solidFill>
                    <a:prstClr val="black"/>
                  </a:solidFill>
                </a:rPr>
                <a:t>Westaway Court</a:t>
              </a:r>
            </a:p>
          </p:txBody>
        </p:sp>
        <p:sp>
          <p:nvSpPr>
            <p:cNvPr id="39" name="Freeform 38"/>
            <p:cNvSpPr/>
            <p:nvPr/>
          </p:nvSpPr>
          <p:spPr>
            <a:xfrm>
              <a:off x="7032938" y="336960"/>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914015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r="1174"/>
          <a:stretch/>
        </p:blipFill>
        <p:spPr>
          <a:xfrm>
            <a:off x="1944688" y="1095374"/>
            <a:ext cx="8302625" cy="5762625"/>
          </a:xfrm>
          <a:prstGeom prst="rect">
            <a:avLst/>
          </a:prstGeom>
          <a:ln>
            <a:noFill/>
          </a:ln>
          <a:effectLst/>
        </p:spPr>
      </p:pic>
      <p:sp>
        <p:nvSpPr>
          <p:cNvPr id="2" name="Title 1"/>
          <p:cNvSpPr>
            <a:spLocks noGrp="1"/>
          </p:cNvSpPr>
          <p:nvPr>
            <p:ph type="title"/>
          </p:nvPr>
        </p:nvSpPr>
        <p:spPr/>
        <p:txBody>
          <a:bodyPr/>
          <a:lstStyle/>
          <a:p>
            <a:r>
              <a:rPr lang="en-GB" dirty="0" smtClean="0"/>
              <a:t>Site design evolution</a:t>
            </a:r>
            <a:endParaRPr lang="en-GB" dirty="0"/>
          </a:p>
        </p:txBody>
      </p:sp>
    </p:spTree>
    <p:extLst>
      <p:ext uri="{BB962C8B-B14F-4D97-AF65-F5344CB8AC3E}">
        <p14:creationId xmlns:p14="http://schemas.microsoft.com/office/powerpoint/2010/main" val="265904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a:t>
            </a:r>
            <a:r>
              <a:rPr lang="en-GB"/>
              <a:t> challenges</a:t>
            </a:r>
          </a:p>
        </p:txBody>
      </p:sp>
      <p:pic>
        <p:nvPicPr>
          <p:cNvPr id="4" name="Content Placeholder 3"/>
          <p:cNvPicPr>
            <a:picLocks noGrp="1" noChangeAspect="1"/>
          </p:cNvPicPr>
          <p:nvPr>
            <p:ph idx="1"/>
          </p:nvPr>
        </p:nvPicPr>
        <p:blipFill>
          <a:blip r:embed="rId2"/>
          <a:stretch>
            <a:fillRect/>
          </a:stretch>
        </p:blipFill>
        <p:spPr>
          <a:xfrm>
            <a:off x="2051945" y="1600200"/>
            <a:ext cx="8088109" cy="4525963"/>
          </a:xfrm>
          <a:prstGeom prst="rect">
            <a:avLst/>
          </a:prstGeom>
        </p:spPr>
      </p:pic>
    </p:spTree>
    <p:extLst>
      <p:ext uri="{BB962C8B-B14F-4D97-AF65-F5344CB8AC3E}">
        <p14:creationId xmlns:p14="http://schemas.microsoft.com/office/powerpoint/2010/main" val="415652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previous Workshop</a:t>
            </a:r>
            <a:endParaRPr lang="en-GB" dirty="0"/>
          </a:p>
        </p:txBody>
      </p:sp>
      <p:sp>
        <p:nvSpPr>
          <p:cNvPr id="5" name="Content Placeholder 4"/>
          <p:cNvSpPr>
            <a:spLocks noGrp="1"/>
          </p:cNvSpPr>
          <p:nvPr>
            <p:ph idx="1"/>
          </p:nvPr>
        </p:nvSpPr>
        <p:spPr/>
        <p:txBody>
          <a:bodyPr/>
          <a:lstStyle/>
          <a:p>
            <a:pPr marL="1343025" lvl="1" indent="-885825">
              <a:buFont typeface="+mj-lt"/>
              <a:buAutoNum type="alphaLcParenR"/>
            </a:pPr>
            <a:r>
              <a:rPr lang="en-GB" sz="3200" dirty="0" smtClean="0"/>
              <a:t>Site </a:t>
            </a:r>
            <a:r>
              <a:rPr lang="en-GB" sz="3200" dirty="0"/>
              <a:t>selection process Urban v </a:t>
            </a:r>
            <a:r>
              <a:rPr lang="en-GB" sz="3200" dirty="0" smtClean="0"/>
              <a:t>Rural</a:t>
            </a:r>
          </a:p>
          <a:p>
            <a:pPr marL="1790700" lvl="3" indent="-476250">
              <a:buFont typeface="Arial" panose="020B0604020202020204" pitchFamily="34" charset="0"/>
              <a:buChar char="•"/>
            </a:pPr>
            <a:r>
              <a:rPr lang="en-GB" dirty="0" smtClean="0"/>
              <a:t>Further info on: Transport issues, blue light responses</a:t>
            </a:r>
            <a:endParaRPr lang="en-GB" dirty="0"/>
          </a:p>
          <a:p>
            <a:pPr marL="1343025" lvl="1" indent="-885825">
              <a:buFont typeface="+mj-lt"/>
              <a:buAutoNum type="alphaLcParenR"/>
            </a:pPr>
            <a:r>
              <a:rPr lang="en-GB" sz="3200" dirty="0" smtClean="0"/>
              <a:t>Removal </a:t>
            </a:r>
            <a:r>
              <a:rPr lang="en-GB" sz="3200" dirty="0"/>
              <a:t>of dual site option </a:t>
            </a:r>
            <a:endParaRPr lang="en-GB" sz="3200" dirty="0" smtClean="0"/>
          </a:p>
          <a:p>
            <a:pPr marL="1884363" lvl="3" indent="-512763">
              <a:buFont typeface="Arial" panose="020B0604020202020204" pitchFamily="34" charset="0"/>
              <a:buChar char="•"/>
            </a:pPr>
            <a:r>
              <a:rPr lang="en-GB" dirty="0" smtClean="0"/>
              <a:t>Further info </a:t>
            </a:r>
            <a:r>
              <a:rPr lang="en-GB" smtClean="0"/>
              <a:t>on: n/a</a:t>
            </a:r>
            <a:endParaRPr lang="en-GB" dirty="0"/>
          </a:p>
          <a:p>
            <a:pPr marL="1343025" lvl="1" indent="-885825">
              <a:buFont typeface="+mj-lt"/>
              <a:buAutoNum type="alphaLcParenR"/>
            </a:pPr>
            <a:r>
              <a:rPr lang="en-GB" sz="3200" dirty="0" smtClean="0"/>
              <a:t>Current </a:t>
            </a:r>
            <a:r>
              <a:rPr lang="en-GB" sz="3200" dirty="0"/>
              <a:t>site selection </a:t>
            </a:r>
          </a:p>
          <a:p>
            <a:pPr marL="1790700" lvl="3" indent="-447675">
              <a:buFont typeface="Arial" panose="020B0604020202020204" pitchFamily="34" charset="0"/>
              <a:buChar char="•"/>
            </a:pPr>
            <a:r>
              <a:rPr lang="en-GB" dirty="0" smtClean="0"/>
              <a:t>Further info on: Economic Advice (Waterfront), Covenant (People’s Park)</a:t>
            </a:r>
            <a:endParaRPr lang="en-GB" dirty="0"/>
          </a:p>
        </p:txBody>
      </p:sp>
    </p:spTree>
    <p:extLst>
      <p:ext uri="{BB962C8B-B14F-4D97-AF65-F5344CB8AC3E}">
        <p14:creationId xmlns:p14="http://schemas.microsoft.com/office/powerpoint/2010/main" val="3010589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sz="3600" b="1" dirty="0" smtClean="0"/>
          </a:p>
          <a:p>
            <a:pPr marL="0" indent="0" algn="ctr">
              <a:buNone/>
            </a:pPr>
            <a:endParaRPr lang="en-GB" sz="3600" b="1" dirty="0"/>
          </a:p>
          <a:p>
            <a:pPr marL="0" indent="0" algn="ctr">
              <a:buNone/>
            </a:pPr>
            <a:r>
              <a:rPr lang="en-GB" sz="3600" b="1" dirty="0" smtClean="0"/>
              <a:t>Approved site selection options</a:t>
            </a:r>
            <a:endParaRPr lang="en-GB" sz="3600" b="1" dirty="0"/>
          </a:p>
        </p:txBody>
      </p:sp>
    </p:spTree>
    <p:extLst>
      <p:ext uri="{BB962C8B-B14F-4D97-AF65-F5344CB8AC3E}">
        <p14:creationId xmlns:p14="http://schemas.microsoft.com/office/powerpoint/2010/main" val="41779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09600" y="274637"/>
            <a:ext cx="6516757" cy="808727"/>
          </a:xfrm>
          <a:solidFill>
            <a:schemeClr val="bg1"/>
          </a:solidFill>
        </p:spPr>
        <p:txBody>
          <a:bodyPr/>
          <a:lstStyle/>
          <a:p>
            <a:pPr algn="l"/>
            <a:r>
              <a:rPr lang="en-GB" dirty="0" smtClean="0"/>
              <a:t>Existing General Hospital</a:t>
            </a:r>
            <a:endParaRPr lang="en-GB" dirty="0"/>
          </a:p>
        </p:txBody>
      </p:sp>
    </p:spTree>
    <p:extLst>
      <p:ext uri="{BB962C8B-B14F-4D97-AF65-F5344CB8AC3E}">
        <p14:creationId xmlns:p14="http://schemas.microsoft.com/office/powerpoint/2010/main" val="723268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ontent Placeholder 2"/>
          <p:cNvSpPr txBox="1">
            <a:spLocks/>
          </p:cNvSpPr>
          <p:nvPr/>
        </p:nvSpPr>
        <p:spPr>
          <a:xfrm>
            <a:off x="9047922" y="1081691"/>
            <a:ext cx="3144078" cy="5776310"/>
          </a:xfrm>
          <a:prstGeom prst="rect">
            <a:avLst/>
          </a:prstGeom>
        </p:spPr>
        <p:txBody>
          <a:bodyPr>
            <a:normAutofit/>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800" kern="0" dirty="0" smtClean="0"/>
              <a:t>Granite Block refurbished (some clinical space)</a:t>
            </a:r>
          </a:p>
          <a:p>
            <a:r>
              <a:rPr lang="en-GB" sz="1800" kern="0" dirty="0" smtClean="0"/>
              <a:t>Peter </a:t>
            </a:r>
            <a:r>
              <a:rPr lang="en-GB" sz="1800" kern="0" dirty="0" err="1" smtClean="0"/>
              <a:t>Crill</a:t>
            </a:r>
            <a:r>
              <a:rPr lang="en-GB" sz="1800" kern="0" dirty="0" smtClean="0"/>
              <a:t> House demolished</a:t>
            </a:r>
          </a:p>
          <a:p>
            <a:r>
              <a:rPr lang="en-GB" sz="1800" kern="0" dirty="0" smtClean="0"/>
              <a:t>1980’s Block demolished</a:t>
            </a:r>
          </a:p>
          <a:p>
            <a:r>
              <a:rPr lang="en-GB" sz="1800" kern="0" dirty="0" smtClean="0"/>
              <a:t>1960’s Block demolished</a:t>
            </a:r>
          </a:p>
          <a:p>
            <a:r>
              <a:rPr lang="en-GB" sz="1800" kern="0" dirty="0" smtClean="0"/>
              <a:t>Hotels purchased</a:t>
            </a:r>
          </a:p>
          <a:p>
            <a:r>
              <a:rPr lang="en-GB" sz="1800" kern="0" dirty="0" smtClean="0"/>
              <a:t>2&amp;4 Edward Place purchased</a:t>
            </a:r>
          </a:p>
          <a:p>
            <a:endParaRPr lang="en-GB" sz="1800" kern="0" dirty="0"/>
          </a:p>
          <a:p>
            <a:r>
              <a:rPr lang="en-GB" sz="1800" kern="0" dirty="0" smtClean="0"/>
              <a:t>£461m</a:t>
            </a:r>
          </a:p>
          <a:p>
            <a:endParaRPr lang="en-GB" sz="1800" kern="0" dirty="0"/>
          </a:p>
          <a:p>
            <a:r>
              <a:rPr lang="en-GB" sz="1800" kern="0" dirty="0" smtClean="0"/>
              <a:t>11 year programme</a:t>
            </a:r>
            <a:endParaRPr lang="en-GB" sz="1800" kern="0" dirty="0"/>
          </a:p>
        </p:txBody>
      </p:sp>
      <p:pic>
        <p:nvPicPr>
          <p:cNvPr id="15" name="Picture 14"/>
          <p:cNvPicPr>
            <a:picLocks noChangeAspect="1"/>
          </p:cNvPicPr>
          <p:nvPr/>
        </p:nvPicPr>
        <p:blipFill>
          <a:blip r:embed="rId4"/>
          <a:stretch>
            <a:fillRect/>
          </a:stretch>
        </p:blipFill>
        <p:spPr>
          <a:xfrm rot="19667310">
            <a:off x="3514745" y="2381202"/>
            <a:ext cx="3328819" cy="3292869"/>
          </a:xfrm>
          <a:prstGeom prst="rect">
            <a:avLst/>
          </a:prstGeom>
        </p:spPr>
      </p:pic>
      <p:sp>
        <p:nvSpPr>
          <p:cNvPr id="56" name="Title 1"/>
          <p:cNvSpPr txBox="1">
            <a:spLocks/>
          </p:cNvSpPr>
          <p:nvPr/>
        </p:nvSpPr>
        <p:spPr>
          <a:xfrm>
            <a:off x="609600" y="274638"/>
            <a:ext cx="6516757" cy="807052"/>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kern="0" dirty="0"/>
              <a:t>2013 “Option 1E”</a:t>
            </a:r>
          </a:p>
        </p:txBody>
      </p:sp>
    </p:spTree>
    <p:extLst>
      <p:ext uri="{BB962C8B-B14F-4D97-AF65-F5344CB8AC3E}">
        <p14:creationId xmlns:p14="http://schemas.microsoft.com/office/powerpoint/2010/main" val="2035069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450181 w 1797843"/>
              <a:gd name="connsiteY6" fmla="*/ 1128713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250899 w 1797843"/>
              <a:gd name="connsiteY5" fmla="*/ 1238192 h 1490663"/>
              <a:gd name="connsiteX6" fmla="*/ 1450181 w 1797843"/>
              <a:gd name="connsiteY6" fmla="*/ 1128713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259820 w 1797843"/>
              <a:gd name="connsiteY5" fmla="*/ 1256034 h 1490663"/>
              <a:gd name="connsiteX6" fmla="*/ 1450181 w 1797843"/>
              <a:gd name="connsiteY6" fmla="*/ 1128713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225637 w 1797843"/>
              <a:gd name="connsiteY5" fmla="*/ 1230397 h 1490663"/>
              <a:gd name="connsiteX6" fmla="*/ 1450181 w 1797843"/>
              <a:gd name="connsiteY6" fmla="*/ 1128713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225637 w 1797843"/>
              <a:gd name="connsiteY5" fmla="*/ 1230397 h 1490663"/>
              <a:gd name="connsiteX6" fmla="*/ 1433089 w 1797843"/>
              <a:gd name="connsiteY6" fmla="*/ 1103076 h 1490663"/>
              <a:gd name="connsiteX7" fmla="*/ 1797843 w 1797843"/>
              <a:gd name="connsiteY7" fmla="*/ 895350 h 1490663"/>
              <a:gd name="connsiteX8" fmla="*/ 1626393 w 1797843"/>
              <a:gd name="connsiteY8" fmla="*/ 614363 h 1490663"/>
              <a:gd name="connsiteX9" fmla="*/ 1421606 w 1797843"/>
              <a:gd name="connsiteY9" fmla="*/ 745331 h 1490663"/>
              <a:gd name="connsiteX10" fmla="*/ 938212 w 1797843"/>
              <a:gd name="connsiteY10" fmla="*/ 0 h 1490663"/>
              <a:gd name="connsiteX11" fmla="*/ 800100 w 1797843"/>
              <a:gd name="connsiteY11" fmla="*/ 90488 h 1490663"/>
              <a:gd name="connsiteX12" fmla="*/ 766762 w 1797843"/>
              <a:gd name="connsiteY12" fmla="*/ 47625 h 1490663"/>
              <a:gd name="connsiteX13" fmla="*/ 592931 w 1797843"/>
              <a:gd name="connsiteY13" fmla="*/ 159544 h 1490663"/>
              <a:gd name="connsiteX14" fmla="*/ 628650 w 1797843"/>
              <a:gd name="connsiteY14" fmla="*/ 204788 h 1490663"/>
              <a:gd name="connsiteX15" fmla="*/ 561975 w 1797843"/>
              <a:gd name="connsiteY15" fmla="*/ 238125 h 1490663"/>
              <a:gd name="connsiteX16" fmla="*/ 504825 w 1797843"/>
              <a:gd name="connsiteY16" fmla="*/ 150019 h 1490663"/>
              <a:gd name="connsiteX17" fmla="*/ 14287 w 1797843"/>
              <a:gd name="connsiteY17" fmla="*/ 464344 h 1490663"/>
              <a:gd name="connsiteX18" fmla="*/ 78581 w 1797843"/>
              <a:gd name="connsiteY18" fmla="*/ 569119 h 1490663"/>
              <a:gd name="connsiteX19" fmla="*/ 0 w 1797843"/>
              <a:gd name="connsiteY19"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7843" h="1490663">
                <a:moveTo>
                  <a:pt x="0" y="621506"/>
                </a:moveTo>
                <a:lnTo>
                  <a:pt x="564356" y="1490663"/>
                </a:lnTo>
                <a:lnTo>
                  <a:pt x="752475" y="1366838"/>
                </a:lnTo>
                <a:lnTo>
                  <a:pt x="714375" y="1304925"/>
                </a:lnTo>
                <a:lnTo>
                  <a:pt x="1119187" y="1052513"/>
                </a:lnTo>
                <a:lnTo>
                  <a:pt x="1225637" y="1230397"/>
                </a:lnTo>
                <a:lnTo>
                  <a:pt x="1433089" y="1103076"/>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bg1">
              <a:alpha val="5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516731 w 1221581"/>
              <a:gd name="connsiteY15" fmla="*/ 592931 h 1483519"/>
              <a:gd name="connsiteX16" fmla="*/ 557212 w 1221581"/>
              <a:gd name="connsiteY16" fmla="*/ 659606 h 1483519"/>
              <a:gd name="connsiteX17" fmla="*/ 0 w 1221581"/>
              <a:gd name="connsiteY17" fmla="*/ 1014413 h 1483519"/>
              <a:gd name="connsiteX18" fmla="*/ 0 w 1221581"/>
              <a:gd name="connsiteY18"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373995 w 1221581"/>
              <a:gd name="connsiteY15" fmla="*/ 369906 h 1483519"/>
              <a:gd name="connsiteX16" fmla="*/ 557212 w 1221581"/>
              <a:gd name="connsiteY16" fmla="*/ 659606 h 1483519"/>
              <a:gd name="connsiteX17" fmla="*/ 0 w 1221581"/>
              <a:gd name="connsiteY17" fmla="*/ 1014413 h 1483519"/>
              <a:gd name="connsiteX18" fmla="*/ 0 w 1221581"/>
              <a:gd name="connsiteY18"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373995 w 1221581"/>
              <a:gd name="connsiteY15" fmla="*/ 369906 h 1483519"/>
              <a:gd name="connsiteX16" fmla="*/ 557212 w 1221581"/>
              <a:gd name="connsiteY16" fmla="*/ 659606 h 1483519"/>
              <a:gd name="connsiteX17" fmla="*/ 0 w 1221581"/>
              <a:gd name="connsiteY17" fmla="*/ 1014413 h 1483519"/>
              <a:gd name="connsiteX18" fmla="*/ 0 w 1221581"/>
              <a:gd name="connsiteY18"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339812 w 1221581"/>
              <a:gd name="connsiteY15" fmla="*/ 327177 h 1483519"/>
              <a:gd name="connsiteX16" fmla="*/ 557212 w 1221581"/>
              <a:gd name="connsiteY16" fmla="*/ 659606 h 1483519"/>
              <a:gd name="connsiteX17" fmla="*/ 0 w 1221581"/>
              <a:gd name="connsiteY17" fmla="*/ 1014413 h 1483519"/>
              <a:gd name="connsiteX18" fmla="*/ 0 w 1221581"/>
              <a:gd name="connsiteY18"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339812 w 1221581"/>
              <a:gd name="connsiteY14" fmla="*/ 327177 h 1483519"/>
              <a:gd name="connsiteX15" fmla="*/ 557212 w 1221581"/>
              <a:gd name="connsiteY15" fmla="*/ 659606 h 1483519"/>
              <a:gd name="connsiteX16" fmla="*/ 0 w 1221581"/>
              <a:gd name="connsiteY16" fmla="*/ 1014413 h 1483519"/>
              <a:gd name="connsiteX17" fmla="*/ 0 w 1221581"/>
              <a:gd name="connsiteY17" fmla="*/ 1078706 h 1483519"/>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356904 w 1221581"/>
              <a:gd name="connsiteY14" fmla="*/ 352815 h 1483519"/>
              <a:gd name="connsiteX15" fmla="*/ 557212 w 1221581"/>
              <a:gd name="connsiteY15" fmla="*/ 659606 h 1483519"/>
              <a:gd name="connsiteX16" fmla="*/ 0 w 1221581"/>
              <a:gd name="connsiteY16" fmla="*/ 1014413 h 1483519"/>
              <a:gd name="connsiteX17" fmla="*/ 0 w 1221581"/>
              <a:gd name="connsiteY17"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356904" y="352815"/>
                </a:lnTo>
                <a:lnTo>
                  <a:pt x="557212" y="659606"/>
                </a:lnTo>
                <a:lnTo>
                  <a:pt x="0" y="1014413"/>
                </a:lnTo>
                <a:lnTo>
                  <a:pt x="0" y="10787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bg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txBox="1">
            <a:spLocks/>
          </p:cNvSpPr>
          <p:nvPr/>
        </p:nvSpPr>
        <p:spPr>
          <a:xfrm>
            <a:off x="9047922" y="1081691"/>
            <a:ext cx="3144078" cy="5776310"/>
          </a:xfrm>
          <a:prstGeom prst="rect">
            <a:avLst/>
          </a:prstGeom>
        </p:spPr>
        <p:txBody>
          <a:bodyPr>
            <a:normAutofit/>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800" kern="0" dirty="0" smtClean="0"/>
              <a:t>Granite Block refurbished (some clinical space)</a:t>
            </a:r>
          </a:p>
          <a:p>
            <a:r>
              <a:rPr lang="en-GB" sz="1800" kern="0" dirty="0" smtClean="0"/>
              <a:t>Peter </a:t>
            </a:r>
            <a:r>
              <a:rPr lang="en-GB" sz="1800" kern="0" dirty="0" err="1" smtClean="0"/>
              <a:t>Crill</a:t>
            </a:r>
            <a:r>
              <a:rPr lang="en-GB" sz="1800" kern="0" dirty="0" smtClean="0"/>
              <a:t> House retained</a:t>
            </a:r>
          </a:p>
          <a:p>
            <a:r>
              <a:rPr lang="en-GB" sz="1800" kern="0" dirty="0" smtClean="0"/>
              <a:t>1980’s Block demolished</a:t>
            </a:r>
          </a:p>
          <a:p>
            <a:r>
              <a:rPr lang="en-GB" sz="1800" kern="0" dirty="0" smtClean="0"/>
              <a:t>1960’s Block demolished</a:t>
            </a:r>
          </a:p>
          <a:p>
            <a:r>
              <a:rPr lang="en-GB" sz="1800" kern="0" dirty="0" smtClean="0"/>
              <a:t>Hotels purchased</a:t>
            </a:r>
          </a:p>
          <a:p>
            <a:r>
              <a:rPr lang="en-GB" sz="1800" kern="0" dirty="0" smtClean="0"/>
              <a:t>2&amp;4 Edward Place purchased</a:t>
            </a:r>
          </a:p>
          <a:p>
            <a:endParaRPr lang="en-GB" sz="1800" kern="0" dirty="0"/>
          </a:p>
          <a:p>
            <a:r>
              <a:rPr lang="en-GB" sz="1800" kern="0" dirty="0" smtClean="0"/>
              <a:t>£626m</a:t>
            </a:r>
          </a:p>
          <a:p>
            <a:endParaRPr lang="en-GB" sz="1800" kern="0" dirty="0"/>
          </a:p>
          <a:p>
            <a:r>
              <a:rPr lang="en-GB" sz="1800" kern="0" dirty="0" smtClean="0"/>
              <a:t>11.5 year programme</a:t>
            </a:r>
            <a:endParaRPr lang="en-GB" sz="1800" kern="0" dirty="0"/>
          </a:p>
        </p:txBody>
      </p:sp>
      <p:sp>
        <p:nvSpPr>
          <p:cNvPr id="17" name="Title 1"/>
          <p:cNvSpPr txBox="1">
            <a:spLocks/>
          </p:cNvSpPr>
          <p:nvPr/>
        </p:nvSpPr>
        <p:spPr>
          <a:xfrm>
            <a:off x="609600" y="274638"/>
            <a:ext cx="6516757" cy="807052"/>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kern="0" dirty="0" smtClean="0"/>
              <a:t>2015 </a:t>
            </a:r>
            <a:r>
              <a:rPr lang="en-GB" kern="0" dirty="0"/>
              <a:t>“Option </a:t>
            </a:r>
            <a:r>
              <a:rPr lang="en-GB" kern="0" dirty="0" smtClean="0"/>
              <a:t>C”</a:t>
            </a:r>
            <a:endParaRPr lang="en-GB" kern="0" dirty="0"/>
          </a:p>
        </p:txBody>
      </p: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rot="3513056">
            <a:off x="3644207" y="2092734"/>
            <a:ext cx="895007" cy="2303245"/>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rot="3513056">
            <a:off x="5255755" y="1825435"/>
            <a:ext cx="622125" cy="680497"/>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23"/>
          <p:cNvSpPr/>
          <p:nvPr/>
        </p:nvSpPr>
        <p:spPr>
          <a:xfrm>
            <a:off x="3481388" y="2461190"/>
            <a:ext cx="2872467" cy="2676254"/>
          </a:xfrm>
          <a:custGeom>
            <a:avLst/>
            <a:gdLst>
              <a:gd name="connsiteX0" fmla="*/ 2634991 w 2981153"/>
              <a:gd name="connsiteY0" fmla="*/ 0 h 2709965"/>
              <a:gd name="connsiteX1" fmla="*/ 2703358 w 2981153"/>
              <a:gd name="connsiteY1" fmla="*/ 119641 h 2709965"/>
              <a:gd name="connsiteX2" fmla="*/ 2553463 w 2981153"/>
              <a:gd name="connsiteY2" fmla="*/ 452743 h 2709965"/>
              <a:gd name="connsiteX3" fmla="*/ 2949129 w 2981153"/>
              <a:gd name="connsiteY3" fmla="*/ 1099703 h 2709965"/>
              <a:gd name="connsiteX4" fmla="*/ 2876961 w 2981153"/>
              <a:gd name="connsiteY4" fmla="*/ 1399133 h 2709965"/>
              <a:gd name="connsiteX5" fmla="*/ 785964 w 2981153"/>
              <a:gd name="connsiteY5" fmla="*/ 2677942 h 2709965"/>
              <a:gd name="connsiteX6" fmla="*/ 486534 w 2981153"/>
              <a:gd name="connsiteY6" fmla="*/ 2605773 h 2709965"/>
              <a:gd name="connsiteX7" fmla="*/ 32024 w 2981153"/>
              <a:gd name="connsiteY7" fmla="*/ 1862598 h 2709965"/>
              <a:gd name="connsiteX8" fmla="*/ 104192 w 2981153"/>
              <a:gd name="connsiteY8" fmla="*/ 1563167 h 2709965"/>
              <a:gd name="connsiteX9" fmla="*/ 2195188 w 2981153"/>
              <a:gd name="connsiteY9" fmla="*/ 284359 h 2709965"/>
              <a:gd name="connsiteX10" fmla="*/ 2207985 w 2981153"/>
              <a:gd name="connsiteY10" fmla="*/ 278202 h 2709965"/>
              <a:gd name="connsiteX11" fmla="*/ 2199156 w 2981153"/>
              <a:gd name="connsiteY11" fmla="*/ 273465 h 270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1153" h="2709965">
                <a:moveTo>
                  <a:pt x="2634991" y="0"/>
                </a:moveTo>
                <a:lnTo>
                  <a:pt x="2703358" y="119641"/>
                </a:lnTo>
                <a:lnTo>
                  <a:pt x="2553463" y="452743"/>
                </a:lnTo>
                <a:lnTo>
                  <a:pt x="2949129" y="1099703"/>
                </a:lnTo>
                <a:cubicBezTo>
                  <a:pt x="3011886" y="1202317"/>
                  <a:pt x="2979575" y="1336377"/>
                  <a:pt x="2876961" y="1399133"/>
                </a:cubicBezTo>
                <a:lnTo>
                  <a:pt x="785964" y="2677942"/>
                </a:lnTo>
                <a:cubicBezTo>
                  <a:pt x="683350" y="2740698"/>
                  <a:pt x="549291" y="2708387"/>
                  <a:pt x="486534" y="2605773"/>
                </a:cubicBezTo>
                <a:lnTo>
                  <a:pt x="32024" y="1862598"/>
                </a:lnTo>
                <a:cubicBezTo>
                  <a:pt x="-30733" y="1759984"/>
                  <a:pt x="1578" y="1625924"/>
                  <a:pt x="104192" y="1563167"/>
                </a:cubicBezTo>
                <a:lnTo>
                  <a:pt x="2195188" y="284359"/>
                </a:lnTo>
                <a:lnTo>
                  <a:pt x="2207985" y="278202"/>
                </a:lnTo>
                <a:lnTo>
                  <a:pt x="2199156" y="273465"/>
                </a:lnTo>
                <a:close/>
              </a:path>
            </a:pathLst>
          </a:cu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19836410">
            <a:off x="4012530" y="5069273"/>
            <a:ext cx="478941" cy="21381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9699135">
            <a:off x="5233499" y="2027290"/>
            <a:ext cx="673582" cy="246221"/>
          </a:xfrm>
          <a:prstGeom prst="rect">
            <a:avLst/>
          </a:prstGeom>
          <a:noFill/>
        </p:spPr>
        <p:txBody>
          <a:bodyPr wrap="none" rtlCol="0">
            <a:spAutoFit/>
          </a:bodyPr>
          <a:lstStyle/>
          <a:p>
            <a:r>
              <a:rPr lang="en-GB" sz="1000" b="1" dirty="0" smtClean="0"/>
              <a:t>2 storey</a:t>
            </a:r>
            <a:endParaRPr lang="en-GB" sz="1000" b="1" dirty="0"/>
          </a:p>
        </p:txBody>
      </p:sp>
      <p:sp>
        <p:nvSpPr>
          <p:cNvPr id="27" name="TextBox 26"/>
          <p:cNvSpPr txBox="1"/>
          <p:nvPr/>
        </p:nvSpPr>
        <p:spPr>
          <a:xfrm rot="19699135">
            <a:off x="3929892" y="5049408"/>
            <a:ext cx="627095" cy="230832"/>
          </a:xfrm>
          <a:prstGeom prst="rect">
            <a:avLst/>
          </a:prstGeom>
          <a:noFill/>
        </p:spPr>
        <p:txBody>
          <a:bodyPr wrap="none" rtlCol="0">
            <a:spAutoFit/>
          </a:bodyPr>
          <a:lstStyle/>
          <a:p>
            <a:r>
              <a:rPr lang="en-GB" sz="900" b="1" dirty="0" smtClean="0"/>
              <a:t>2 storey</a:t>
            </a:r>
            <a:endParaRPr lang="en-GB" sz="900" b="1" dirty="0"/>
          </a:p>
        </p:txBody>
      </p:sp>
      <p:sp>
        <p:nvSpPr>
          <p:cNvPr id="28" name="TextBox 27"/>
          <p:cNvSpPr txBox="1"/>
          <p:nvPr/>
        </p:nvSpPr>
        <p:spPr>
          <a:xfrm rot="19699135">
            <a:off x="2983516" y="3505445"/>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29" name="TextBox 28"/>
          <p:cNvSpPr txBox="1"/>
          <p:nvPr/>
        </p:nvSpPr>
        <p:spPr>
          <a:xfrm rot="19699135">
            <a:off x="4445556" y="2604919"/>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30" name="Rectangle 29"/>
          <p:cNvSpPr/>
          <p:nvPr/>
        </p:nvSpPr>
        <p:spPr>
          <a:xfrm rot="19690275">
            <a:off x="3572183" y="2852963"/>
            <a:ext cx="806066" cy="373016"/>
          </a:xfrm>
          <a:prstGeom prst="rect">
            <a:avLst/>
          </a:prstGeom>
          <a:solidFill>
            <a:srgbClr val="FF8F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rot="19699135">
            <a:off x="3632442" y="2907679"/>
            <a:ext cx="673582" cy="246221"/>
          </a:xfrm>
          <a:prstGeom prst="rect">
            <a:avLst/>
          </a:prstGeom>
          <a:noFill/>
        </p:spPr>
        <p:txBody>
          <a:bodyPr wrap="none" rtlCol="0">
            <a:spAutoFit/>
          </a:bodyPr>
          <a:lstStyle/>
          <a:p>
            <a:r>
              <a:rPr lang="en-GB" sz="1000" b="1" dirty="0" smtClean="0"/>
              <a:t>5 storey</a:t>
            </a:r>
            <a:endParaRPr lang="en-GB" sz="1000" b="1" dirty="0"/>
          </a:p>
        </p:txBody>
      </p:sp>
      <p:sp>
        <p:nvSpPr>
          <p:cNvPr id="32" name="Rectangle 31"/>
          <p:cNvSpPr/>
          <p:nvPr/>
        </p:nvSpPr>
        <p:spPr>
          <a:xfrm rot="19690275">
            <a:off x="3781771" y="3176470"/>
            <a:ext cx="806066" cy="395280"/>
          </a:xfrm>
          <a:prstGeom prst="rect">
            <a:avLst/>
          </a:prstGeom>
          <a:solidFill>
            <a:srgbClr val="FCA1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rot="19699135">
            <a:off x="3832821" y="3237096"/>
            <a:ext cx="673582" cy="246221"/>
          </a:xfrm>
          <a:prstGeom prst="rect">
            <a:avLst/>
          </a:prstGeom>
          <a:noFill/>
        </p:spPr>
        <p:txBody>
          <a:bodyPr wrap="none" rtlCol="0">
            <a:spAutoFit/>
          </a:bodyPr>
          <a:lstStyle/>
          <a:p>
            <a:r>
              <a:rPr lang="en-GB" sz="1000" b="1" dirty="0"/>
              <a:t>6</a:t>
            </a:r>
            <a:r>
              <a:rPr lang="en-GB" sz="1000" b="1" dirty="0" smtClean="0"/>
              <a:t> storey</a:t>
            </a:r>
            <a:endParaRPr lang="en-GB" sz="1000" b="1" dirty="0"/>
          </a:p>
        </p:txBody>
      </p:sp>
      <p:sp>
        <p:nvSpPr>
          <p:cNvPr id="35" name="TextBox 34"/>
          <p:cNvSpPr txBox="1"/>
          <p:nvPr/>
        </p:nvSpPr>
        <p:spPr>
          <a:xfrm rot="19699135">
            <a:off x="5397902" y="2767108"/>
            <a:ext cx="673582" cy="246221"/>
          </a:xfrm>
          <a:prstGeom prst="rect">
            <a:avLst/>
          </a:prstGeom>
          <a:noFill/>
        </p:spPr>
        <p:txBody>
          <a:bodyPr wrap="none" rtlCol="0">
            <a:spAutoFit/>
          </a:bodyPr>
          <a:lstStyle/>
          <a:p>
            <a:r>
              <a:rPr lang="en-GB" sz="1000" b="1" dirty="0" smtClean="0"/>
              <a:t>2 storey</a:t>
            </a:r>
            <a:endParaRPr lang="en-GB" sz="1000" b="1" dirty="0"/>
          </a:p>
        </p:txBody>
      </p:sp>
      <p:sp>
        <p:nvSpPr>
          <p:cNvPr id="38" name="Freeform 37"/>
          <p:cNvSpPr/>
          <p:nvPr/>
        </p:nvSpPr>
        <p:spPr>
          <a:xfrm rot="19693441">
            <a:off x="3576010" y="3439428"/>
            <a:ext cx="2295315" cy="1219843"/>
          </a:xfrm>
          <a:custGeom>
            <a:avLst/>
            <a:gdLst>
              <a:gd name="connsiteX0" fmla="*/ 1808526 w 2295315"/>
              <a:gd name="connsiteY0" fmla="*/ 323537 h 1219843"/>
              <a:gd name="connsiteX1" fmla="*/ 475185 w 2295315"/>
              <a:gd name="connsiteY1" fmla="*/ 323537 h 1219843"/>
              <a:gd name="connsiteX2" fmla="*/ 475185 w 2295315"/>
              <a:gd name="connsiteY2" fmla="*/ 853182 h 1219843"/>
              <a:gd name="connsiteX3" fmla="*/ 1808526 w 2295315"/>
              <a:gd name="connsiteY3" fmla="*/ 853182 h 1219843"/>
              <a:gd name="connsiteX4" fmla="*/ 2294194 w 2295315"/>
              <a:gd name="connsiteY4" fmla="*/ 0 h 1219843"/>
              <a:gd name="connsiteX5" fmla="*/ 2295315 w 2295315"/>
              <a:gd name="connsiteY5" fmla="*/ 1217730 h 1219843"/>
              <a:gd name="connsiteX6" fmla="*/ 1121 w 2295315"/>
              <a:gd name="connsiteY6" fmla="*/ 1219843 h 1219843"/>
              <a:gd name="connsiteX7" fmla="*/ 0 w 2295315"/>
              <a:gd name="connsiteY7" fmla="*/ 2113 h 121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315" h="1219843">
                <a:moveTo>
                  <a:pt x="1808526" y="323537"/>
                </a:moveTo>
                <a:lnTo>
                  <a:pt x="475185" y="323537"/>
                </a:lnTo>
                <a:lnTo>
                  <a:pt x="475185" y="853182"/>
                </a:lnTo>
                <a:lnTo>
                  <a:pt x="1808526" y="853182"/>
                </a:lnTo>
                <a:close/>
                <a:moveTo>
                  <a:pt x="2294194" y="0"/>
                </a:moveTo>
                <a:lnTo>
                  <a:pt x="2295315" y="1217730"/>
                </a:lnTo>
                <a:lnTo>
                  <a:pt x="1121" y="1219843"/>
                </a:lnTo>
                <a:lnTo>
                  <a:pt x="0" y="2113"/>
                </a:lnTo>
                <a:close/>
              </a:path>
            </a:pathLst>
          </a:custGeom>
          <a:solidFill>
            <a:srgbClr val="FCA1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rot="19699135">
            <a:off x="4072065" y="3578267"/>
            <a:ext cx="673582" cy="246221"/>
          </a:xfrm>
          <a:prstGeom prst="rect">
            <a:avLst/>
          </a:prstGeom>
          <a:noFill/>
        </p:spPr>
        <p:txBody>
          <a:bodyPr wrap="none" rtlCol="0">
            <a:spAutoFit/>
          </a:bodyPr>
          <a:lstStyle/>
          <a:p>
            <a:r>
              <a:rPr lang="en-GB" sz="1000" b="1" dirty="0" smtClean="0"/>
              <a:t>7 storey</a:t>
            </a:r>
            <a:endParaRPr lang="en-GB" sz="1000" b="1" dirty="0"/>
          </a:p>
        </p:txBody>
      </p:sp>
      <p:sp>
        <p:nvSpPr>
          <p:cNvPr id="40" name="TextBox 39"/>
          <p:cNvSpPr txBox="1"/>
          <p:nvPr/>
        </p:nvSpPr>
        <p:spPr>
          <a:xfrm rot="19699135">
            <a:off x="4318437" y="3945578"/>
            <a:ext cx="673582" cy="246221"/>
          </a:xfrm>
          <a:prstGeom prst="rect">
            <a:avLst/>
          </a:prstGeom>
          <a:noFill/>
        </p:spPr>
        <p:txBody>
          <a:bodyPr wrap="none" rtlCol="0">
            <a:spAutoFit/>
          </a:bodyPr>
          <a:lstStyle/>
          <a:p>
            <a:r>
              <a:rPr lang="en-GB" sz="1000" b="1" dirty="0" smtClean="0"/>
              <a:t>4 storey</a:t>
            </a:r>
            <a:endParaRPr lang="en-GB" sz="1000" b="1" dirty="0"/>
          </a:p>
        </p:txBody>
      </p:sp>
    </p:spTree>
    <p:extLst>
      <p:ext uri="{BB962C8B-B14F-4D97-AF65-F5344CB8AC3E}">
        <p14:creationId xmlns:p14="http://schemas.microsoft.com/office/powerpoint/2010/main" val="1637544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rgbClr val="993300">
              <a:alpha val="5098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txBox="1">
            <a:spLocks/>
          </p:cNvSpPr>
          <p:nvPr/>
        </p:nvSpPr>
        <p:spPr>
          <a:xfrm>
            <a:off x="9047922" y="1081691"/>
            <a:ext cx="3144078" cy="5776310"/>
          </a:xfrm>
          <a:prstGeom prst="rect">
            <a:avLst/>
          </a:prstGeom>
        </p:spPr>
        <p:txBody>
          <a:bodyPr>
            <a:normAutofit/>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800" kern="0" dirty="0" smtClean="0"/>
              <a:t>Granite Block refurbished (no clinical space)</a:t>
            </a:r>
          </a:p>
          <a:p>
            <a:r>
              <a:rPr lang="en-GB" sz="1800" kern="0" dirty="0" smtClean="0"/>
              <a:t>Peter </a:t>
            </a:r>
            <a:r>
              <a:rPr lang="en-GB" sz="1800" kern="0" dirty="0" err="1" smtClean="0"/>
              <a:t>Crill</a:t>
            </a:r>
            <a:r>
              <a:rPr lang="en-GB" sz="1800" kern="0" dirty="0" smtClean="0"/>
              <a:t> House demolished</a:t>
            </a:r>
          </a:p>
          <a:p>
            <a:r>
              <a:rPr lang="en-GB" sz="1800" kern="0" dirty="0" smtClean="0"/>
              <a:t>1980’s Block retained</a:t>
            </a:r>
          </a:p>
          <a:p>
            <a:r>
              <a:rPr lang="en-GB" sz="1800" kern="0" dirty="0" smtClean="0"/>
              <a:t>1960’s Block retained</a:t>
            </a:r>
          </a:p>
          <a:p>
            <a:r>
              <a:rPr lang="en-GB" sz="1800" kern="0" dirty="0" smtClean="0"/>
              <a:t>Boiler house retained</a:t>
            </a:r>
          </a:p>
          <a:p>
            <a:r>
              <a:rPr lang="en-GB" sz="1800" kern="0" dirty="0" smtClean="0"/>
              <a:t>Hotels purchased</a:t>
            </a:r>
          </a:p>
          <a:p>
            <a:r>
              <a:rPr lang="en-GB" sz="1800" kern="0" dirty="0" smtClean="0"/>
              <a:t>36-44 Kensington Place purchased</a:t>
            </a:r>
          </a:p>
          <a:p>
            <a:r>
              <a:rPr lang="en-GB" sz="1800" kern="0" dirty="0" smtClean="0"/>
              <a:t>Westaway Court included</a:t>
            </a:r>
          </a:p>
          <a:p>
            <a:endParaRPr lang="en-GB" sz="1800" kern="0" dirty="0"/>
          </a:p>
          <a:p>
            <a:r>
              <a:rPr lang="en-GB" sz="1800" kern="0" dirty="0" smtClean="0"/>
              <a:t>Temporary works required</a:t>
            </a:r>
          </a:p>
          <a:p>
            <a:endParaRPr lang="en-GB" sz="1800" kern="0" dirty="0"/>
          </a:p>
          <a:p>
            <a:r>
              <a:rPr lang="en-GB" sz="1800" kern="0" dirty="0" smtClean="0"/>
              <a:t>£466m</a:t>
            </a:r>
          </a:p>
          <a:p>
            <a:endParaRPr lang="en-GB" sz="1800" kern="0" dirty="0"/>
          </a:p>
          <a:p>
            <a:r>
              <a:rPr lang="en-GB" sz="1800" kern="0" dirty="0"/>
              <a:t>8</a:t>
            </a:r>
            <a:r>
              <a:rPr lang="en-GB" sz="1800" kern="0" dirty="0" smtClean="0"/>
              <a:t> year programme</a:t>
            </a:r>
            <a:endParaRPr lang="en-GB" sz="1800" kern="0" dirty="0"/>
          </a:p>
        </p:txBody>
      </p:sp>
      <p:sp>
        <p:nvSpPr>
          <p:cNvPr id="17" name="Title 1"/>
          <p:cNvSpPr txBox="1">
            <a:spLocks/>
          </p:cNvSpPr>
          <p:nvPr/>
        </p:nvSpPr>
        <p:spPr>
          <a:xfrm>
            <a:off x="609600" y="274638"/>
            <a:ext cx="6516757" cy="1279096"/>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kern="0" dirty="0" smtClean="0"/>
              <a:t>2016 </a:t>
            </a:r>
            <a:r>
              <a:rPr lang="en-GB" kern="0" dirty="0"/>
              <a:t>“Option </a:t>
            </a:r>
            <a:r>
              <a:rPr lang="en-GB" kern="0" dirty="0" smtClean="0"/>
              <a:t>F” –</a:t>
            </a:r>
          </a:p>
          <a:p>
            <a:pPr algn="l"/>
            <a:r>
              <a:rPr lang="en-GB" sz="3200" kern="0" dirty="0" smtClean="0"/>
              <a:t>2017 outline planning application</a:t>
            </a:r>
            <a:endParaRPr lang="en-GB" kern="0" dirty="0"/>
          </a:p>
        </p:txBody>
      </p:sp>
      <p:grpSp>
        <p:nvGrpSpPr>
          <p:cNvPr id="18" name="Group 17"/>
          <p:cNvGrpSpPr/>
          <p:nvPr/>
        </p:nvGrpSpPr>
        <p:grpSpPr>
          <a:xfrm>
            <a:off x="5916587" y="-283798"/>
            <a:ext cx="2672655" cy="959026"/>
            <a:chOff x="5916587" y="-283798"/>
            <a:chExt cx="2672655" cy="959026"/>
          </a:xfrm>
        </p:grpSpPr>
        <p:sp>
          <p:nvSpPr>
            <p:cNvPr id="19" name="Rounded Rectangle 18"/>
            <p:cNvSpPr>
              <a:spLocks noChangeAspect="1"/>
            </p:cNvSpPr>
            <p:nvPr/>
          </p:nvSpPr>
          <p:spPr>
            <a:xfrm rot="18810051">
              <a:off x="7670402" y="-243612"/>
              <a:ext cx="959026" cy="878654"/>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916587" y="212269"/>
              <a:ext cx="1434474" cy="261610"/>
            </a:xfrm>
            <a:prstGeom prst="rect">
              <a:avLst/>
            </a:prstGeom>
            <a:noFill/>
            <a:ln>
              <a:noFill/>
            </a:ln>
          </p:spPr>
          <p:txBody>
            <a:bodyPr wrap="square" rtlCol="0">
              <a:spAutoFit/>
            </a:bodyPr>
            <a:lstStyle/>
            <a:p>
              <a:r>
                <a:rPr lang="en-GB" sz="1100" b="1" dirty="0" smtClean="0"/>
                <a:t>Westaway Court</a:t>
              </a:r>
            </a:p>
          </p:txBody>
        </p:sp>
        <p:sp>
          <p:nvSpPr>
            <p:cNvPr id="21" name="Freeform 20"/>
            <p:cNvSpPr/>
            <p:nvPr/>
          </p:nvSpPr>
          <p:spPr>
            <a:xfrm>
              <a:off x="7131792" y="336960"/>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rgbClr val="993300">
              <a:alpha val="5098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rot="19680000">
            <a:off x="3796571" y="3364838"/>
            <a:ext cx="1312411" cy="2717304"/>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rot="3513056">
            <a:off x="2824707" y="2549585"/>
            <a:ext cx="767327" cy="2436018"/>
          </a:xfrm>
          <a:custGeom>
            <a:avLst/>
            <a:gdLst>
              <a:gd name="connsiteX0" fmla="*/ 505536 w 767327"/>
              <a:gd name="connsiteY0" fmla="*/ 1333052 h 2436018"/>
              <a:gd name="connsiteX1" fmla="*/ 508408 w 767327"/>
              <a:gd name="connsiteY1" fmla="*/ 1510225 h 2436018"/>
              <a:gd name="connsiteX2" fmla="*/ 767027 w 767327"/>
              <a:gd name="connsiteY2" fmla="*/ 1506033 h 2436018"/>
              <a:gd name="connsiteX3" fmla="*/ 764155 w 767327"/>
              <a:gd name="connsiteY3" fmla="*/ 1328860 h 2436018"/>
              <a:gd name="connsiteX4" fmla="*/ 201 w 767327"/>
              <a:gd name="connsiteY4" fmla="*/ 1336019 h 2436018"/>
              <a:gd name="connsiteX5" fmla="*/ 3073 w 767327"/>
              <a:gd name="connsiteY5" fmla="*/ 1513192 h 2436018"/>
              <a:gd name="connsiteX6" fmla="*/ 261692 w 767327"/>
              <a:gd name="connsiteY6" fmla="*/ 1509000 h 2436018"/>
              <a:gd name="connsiteX7" fmla="*/ 258820 w 767327"/>
              <a:gd name="connsiteY7" fmla="*/ 1331827 h 2436018"/>
              <a:gd name="connsiteX8" fmla="*/ 29204 w 767327"/>
              <a:gd name="connsiteY8" fmla="*/ 46540 h 2436018"/>
              <a:gd name="connsiteX9" fmla="*/ 127890 w 767327"/>
              <a:gd name="connsiteY9" fmla="*/ 0 h 2436018"/>
              <a:gd name="connsiteX10" fmla="*/ 639437 w 767327"/>
              <a:gd name="connsiteY10" fmla="*/ 0 h 2436018"/>
              <a:gd name="connsiteX11" fmla="*/ 767327 w 767327"/>
              <a:gd name="connsiteY11" fmla="*/ 127890 h 2436018"/>
              <a:gd name="connsiteX12" fmla="*/ 767327 w 767327"/>
              <a:gd name="connsiteY12" fmla="*/ 2308128 h 2436018"/>
              <a:gd name="connsiteX13" fmla="*/ 639437 w 767327"/>
              <a:gd name="connsiteY13" fmla="*/ 2436018 h 2436018"/>
              <a:gd name="connsiteX14" fmla="*/ 127890 w 767327"/>
              <a:gd name="connsiteY14" fmla="*/ 2436018 h 2436018"/>
              <a:gd name="connsiteX15" fmla="*/ 0 w 767327"/>
              <a:gd name="connsiteY15" fmla="*/ 2308128 h 2436018"/>
              <a:gd name="connsiteX16" fmla="*/ 0 w 767327"/>
              <a:gd name="connsiteY16" fmla="*/ 127890 h 2436018"/>
              <a:gd name="connsiteX17" fmla="*/ 10050 w 767327"/>
              <a:gd name="connsiteY17" fmla="*/ 78109 h 2436018"/>
              <a:gd name="connsiteX18" fmla="*/ 29204 w 767327"/>
              <a:gd name="connsiteY18" fmla="*/ 46540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7327" h="2436018">
                <a:moveTo>
                  <a:pt x="505536" y="1333052"/>
                </a:moveTo>
                <a:lnTo>
                  <a:pt x="508408" y="1510225"/>
                </a:lnTo>
                <a:lnTo>
                  <a:pt x="767027" y="1506033"/>
                </a:lnTo>
                <a:lnTo>
                  <a:pt x="764155" y="1328860"/>
                </a:lnTo>
                <a:close/>
                <a:moveTo>
                  <a:pt x="201" y="1336019"/>
                </a:moveTo>
                <a:lnTo>
                  <a:pt x="3073" y="1513192"/>
                </a:lnTo>
                <a:lnTo>
                  <a:pt x="261692" y="1509000"/>
                </a:lnTo>
                <a:lnTo>
                  <a:pt x="258820" y="1331827"/>
                </a:lnTo>
                <a:close/>
                <a:moveTo>
                  <a:pt x="29204" y="46540"/>
                </a:moveTo>
                <a:cubicBezTo>
                  <a:pt x="52661" y="18117"/>
                  <a:pt x="88159" y="0"/>
                  <a:pt x="127890" y="0"/>
                </a:cubicBezTo>
                <a:lnTo>
                  <a:pt x="639437" y="0"/>
                </a:lnTo>
                <a:cubicBezTo>
                  <a:pt x="710069" y="0"/>
                  <a:pt x="767327" y="57258"/>
                  <a:pt x="767327" y="127890"/>
                </a:cubicBezTo>
                <a:lnTo>
                  <a:pt x="767327" y="2308128"/>
                </a:lnTo>
                <a:cubicBezTo>
                  <a:pt x="767327" y="2378760"/>
                  <a:pt x="710069" y="2436018"/>
                  <a:pt x="639437" y="2436018"/>
                </a:cubicBezTo>
                <a:lnTo>
                  <a:pt x="127890" y="2436018"/>
                </a:lnTo>
                <a:cubicBezTo>
                  <a:pt x="57258" y="2436018"/>
                  <a:pt x="0" y="2378760"/>
                  <a:pt x="0" y="2308128"/>
                </a:cubicBezTo>
                <a:lnTo>
                  <a:pt x="0" y="127890"/>
                </a:lnTo>
                <a:cubicBezTo>
                  <a:pt x="0" y="110232"/>
                  <a:pt x="3579" y="93410"/>
                  <a:pt x="10050" y="78109"/>
                </a:cubicBezTo>
                <a:cubicBezTo>
                  <a:pt x="14904" y="66634"/>
                  <a:pt x="21385" y="56014"/>
                  <a:pt x="29204" y="46540"/>
                </a:cubicBezTo>
                <a:close/>
              </a:path>
            </a:pathLst>
          </a:cu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TextBox 24"/>
          <p:cNvSpPr txBox="1"/>
          <p:nvPr/>
        </p:nvSpPr>
        <p:spPr>
          <a:xfrm rot="19699135">
            <a:off x="2178691" y="4048840"/>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26" name="TextBox 25"/>
          <p:cNvSpPr txBox="1"/>
          <p:nvPr/>
        </p:nvSpPr>
        <p:spPr>
          <a:xfrm rot="19699135">
            <a:off x="4804051" y="5601302"/>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2" name="Rectangle 1"/>
          <p:cNvSpPr/>
          <p:nvPr/>
        </p:nvSpPr>
        <p:spPr>
          <a:xfrm rot="3457335">
            <a:off x="3412000" y="3508348"/>
            <a:ext cx="1171893" cy="1062487"/>
          </a:xfrm>
          <a:prstGeom prst="rect">
            <a:avLst/>
          </a:prstGeom>
          <a:solidFill>
            <a:srgbClr val="FF8F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rot="3457335">
            <a:off x="4118697" y="4666027"/>
            <a:ext cx="1170198" cy="1044153"/>
          </a:xfrm>
          <a:prstGeom prst="rect">
            <a:avLst/>
          </a:prstGeom>
          <a:solidFill>
            <a:srgbClr val="FF8F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rot="3457335">
            <a:off x="3711530" y="3775209"/>
            <a:ext cx="560881" cy="5308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rot="3457335">
            <a:off x="4405965" y="4926313"/>
            <a:ext cx="560881" cy="5308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rot="3457335">
            <a:off x="4233534" y="4349946"/>
            <a:ext cx="219121" cy="530860"/>
          </a:xfrm>
          <a:prstGeom prst="rect">
            <a:avLst/>
          </a:prstGeom>
          <a:solidFill>
            <a:srgbClr val="FCA1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rot="19699135">
            <a:off x="4146829" y="4706412"/>
            <a:ext cx="673582" cy="246221"/>
          </a:xfrm>
          <a:prstGeom prst="rect">
            <a:avLst/>
          </a:prstGeom>
          <a:noFill/>
        </p:spPr>
        <p:txBody>
          <a:bodyPr wrap="none" rtlCol="0">
            <a:spAutoFit/>
          </a:bodyPr>
          <a:lstStyle/>
          <a:p>
            <a:r>
              <a:rPr lang="en-GB" sz="1000" b="1" dirty="0"/>
              <a:t>9</a:t>
            </a:r>
            <a:r>
              <a:rPr lang="en-GB" sz="1000" b="1" dirty="0" smtClean="0"/>
              <a:t> storey</a:t>
            </a:r>
            <a:endParaRPr lang="en-GB" sz="1000" b="1" dirty="0"/>
          </a:p>
        </p:txBody>
      </p:sp>
      <p:sp>
        <p:nvSpPr>
          <p:cNvPr id="33" name="TextBox 32"/>
          <p:cNvSpPr txBox="1"/>
          <p:nvPr/>
        </p:nvSpPr>
        <p:spPr>
          <a:xfrm rot="19699135">
            <a:off x="3441945" y="3535443"/>
            <a:ext cx="673582" cy="246221"/>
          </a:xfrm>
          <a:prstGeom prst="rect">
            <a:avLst/>
          </a:prstGeom>
          <a:noFill/>
        </p:spPr>
        <p:txBody>
          <a:bodyPr wrap="none" rtlCol="0">
            <a:spAutoFit/>
          </a:bodyPr>
          <a:lstStyle/>
          <a:p>
            <a:r>
              <a:rPr lang="en-GB" sz="1000" b="1" dirty="0"/>
              <a:t>9</a:t>
            </a:r>
            <a:r>
              <a:rPr lang="en-GB" sz="1000" b="1" dirty="0" smtClean="0"/>
              <a:t> storey</a:t>
            </a:r>
            <a:endParaRPr lang="en-GB" sz="1000" b="1" dirty="0"/>
          </a:p>
        </p:txBody>
      </p:sp>
      <p:sp>
        <p:nvSpPr>
          <p:cNvPr id="39" name="Rectangle 2"/>
          <p:cNvSpPr/>
          <p:nvPr/>
        </p:nvSpPr>
        <p:spPr>
          <a:xfrm rot="3457335">
            <a:off x="3283042" y="4302992"/>
            <a:ext cx="161019" cy="23040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2556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rot="19692991">
            <a:off x="4264961" y="2438973"/>
            <a:ext cx="873017" cy="817241"/>
          </a:xfrm>
          <a:prstGeom prst="rect">
            <a:avLst/>
          </a:prstGeom>
        </p:spPr>
      </p:pic>
      <p:cxnSp>
        <p:nvCxnSpPr>
          <p:cNvPr id="12" name="Straight Connector 11"/>
          <p:cNvCxnSpPr/>
          <p:nvPr/>
        </p:nvCxnSpPr>
        <p:spPr bwMode="auto">
          <a:xfrm rot="-60000" flipV="1">
            <a:off x="4115193" y="2657506"/>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3" name="Rectangle 12"/>
          <p:cNvSpPr/>
          <p:nvPr/>
        </p:nvSpPr>
        <p:spPr>
          <a:xfrm rot="19800000">
            <a:off x="4132284" y="2740843"/>
            <a:ext cx="171759" cy="45719"/>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p:nvPr/>
        </p:nvCxnSpPr>
        <p:spPr bwMode="auto">
          <a:xfrm rot="-60000" flipV="1">
            <a:off x="4132359" y="2695177"/>
            <a:ext cx="147184" cy="83916"/>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Freeform 13"/>
          <p:cNvSpPr/>
          <p:nvPr/>
        </p:nvSpPr>
        <p:spPr>
          <a:xfrm>
            <a:off x="4266014" y="2284221"/>
            <a:ext cx="921516" cy="1134995"/>
          </a:xfrm>
          <a:custGeom>
            <a:avLst/>
            <a:gdLst>
              <a:gd name="connsiteX0" fmla="*/ 0 w 921516"/>
              <a:gd name="connsiteY0" fmla="*/ 366472 h 1134995"/>
              <a:gd name="connsiteX1" fmla="*/ 597740 w 921516"/>
              <a:gd name="connsiteY1" fmla="*/ 0 h 1134995"/>
              <a:gd name="connsiteX2" fmla="*/ 697363 w 921516"/>
              <a:gd name="connsiteY2" fmla="*/ 177899 h 1134995"/>
              <a:gd name="connsiteX3" fmla="*/ 177899 w 921516"/>
              <a:gd name="connsiteY3" fmla="*/ 491001 h 1134995"/>
              <a:gd name="connsiteX4" fmla="*/ 320218 w 921516"/>
              <a:gd name="connsiteY4" fmla="*/ 718711 h 1134995"/>
              <a:gd name="connsiteX5" fmla="*/ 437631 w 921516"/>
              <a:gd name="connsiteY5" fmla="*/ 643994 h 1134995"/>
              <a:gd name="connsiteX6" fmla="*/ 380704 w 921516"/>
              <a:gd name="connsiteY6" fmla="*/ 547928 h 1134995"/>
              <a:gd name="connsiteX7" fmla="*/ 693805 w 921516"/>
              <a:gd name="connsiteY7" fmla="*/ 355798 h 1134995"/>
              <a:gd name="connsiteX8" fmla="*/ 921516 w 921516"/>
              <a:gd name="connsiteY8" fmla="*/ 736501 h 1134995"/>
              <a:gd name="connsiteX9" fmla="*/ 604856 w 921516"/>
              <a:gd name="connsiteY9" fmla="*/ 925074 h 1134995"/>
              <a:gd name="connsiteX10" fmla="*/ 551486 w 921516"/>
              <a:gd name="connsiteY10" fmla="*/ 836125 h 1134995"/>
              <a:gd name="connsiteX11" fmla="*/ 377146 w 921516"/>
              <a:gd name="connsiteY11" fmla="*/ 942864 h 1134995"/>
              <a:gd name="connsiteX12" fmla="*/ 430515 w 921516"/>
              <a:gd name="connsiteY12" fmla="*/ 1038929 h 1134995"/>
              <a:gd name="connsiteX13" fmla="*/ 277522 w 921516"/>
              <a:gd name="connsiteY13" fmla="*/ 1134995 h 1134995"/>
              <a:gd name="connsiteX14" fmla="*/ 117413 w 921516"/>
              <a:gd name="connsiteY14" fmla="*/ 861030 h 1134995"/>
              <a:gd name="connsiteX15" fmla="*/ 252616 w 921516"/>
              <a:gd name="connsiteY15" fmla="*/ 782755 h 1134995"/>
              <a:gd name="connsiteX16" fmla="*/ 0 w 921516"/>
              <a:gd name="connsiteY16" fmla="*/ 366472 h 11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1516" h="1134995">
                <a:moveTo>
                  <a:pt x="0" y="366472"/>
                </a:moveTo>
                <a:lnTo>
                  <a:pt x="597740" y="0"/>
                </a:lnTo>
                <a:lnTo>
                  <a:pt x="697363" y="177899"/>
                </a:lnTo>
                <a:lnTo>
                  <a:pt x="177899" y="491001"/>
                </a:lnTo>
                <a:lnTo>
                  <a:pt x="320218" y="718711"/>
                </a:lnTo>
                <a:lnTo>
                  <a:pt x="437631" y="643994"/>
                </a:lnTo>
                <a:lnTo>
                  <a:pt x="380704" y="547928"/>
                </a:lnTo>
                <a:lnTo>
                  <a:pt x="693805" y="355798"/>
                </a:lnTo>
                <a:lnTo>
                  <a:pt x="921516" y="736501"/>
                </a:lnTo>
                <a:lnTo>
                  <a:pt x="604856" y="925074"/>
                </a:lnTo>
                <a:lnTo>
                  <a:pt x="551486" y="836125"/>
                </a:lnTo>
                <a:lnTo>
                  <a:pt x="377146" y="942864"/>
                </a:lnTo>
                <a:lnTo>
                  <a:pt x="430515" y="1038929"/>
                </a:lnTo>
                <a:lnTo>
                  <a:pt x="277522" y="1134995"/>
                </a:lnTo>
                <a:lnTo>
                  <a:pt x="117413" y="861030"/>
                </a:lnTo>
                <a:lnTo>
                  <a:pt x="252616" y="782755"/>
                </a:lnTo>
                <a:lnTo>
                  <a:pt x="0" y="36647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p:cNvSpPr txBox="1">
            <a:spLocks/>
          </p:cNvSpPr>
          <p:nvPr/>
        </p:nvSpPr>
        <p:spPr>
          <a:xfrm>
            <a:off x="9047922" y="1081691"/>
            <a:ext cx="3144078" cy="5776310"/>
          </a:xfrm>
          <a:prstGeom prst="rect">
            <a:avLst/>
          </a:prstGeom>
        </p:spPr>
        <p:txBody>
          <a:bodyPr>
            <a:normAutofit/>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800" kern="0" dirty="0" smtClean="0"/>
              <a:t>Granite Block refurbished (no clinical space)</a:t>
            </a:r>
          </a:p>
          <a:p>
            <a:r>
              <a:rPr lang="en-GB" sz="1800" kern="0" dirty="0" smtClean="0"/>
              <a:t>Peter </a:t>
            </a:r>
            <a:r>
              <a:rPr lang="en-GB" sz="1800" kern="0" dirty="0" err="1" smtClean="0"/>
              <a:t>Crill</a:t>
            </a:r>
            <a:r>
              <a:rPr lang="en-GB" sz="1800" kern="0" dirty="0" smtClean="0"/>
              <a:t> House demolished</a:t>
            </a:r>
          </a:p>
          <a:p>
            <a:r>
              <a:rPr lang="en-GB" sz="1800" kern="0" dirty="0" smtClean="0"/>
              <a:t>1980’s Block demolished</a:t>
            </a:r>
          </a:p>
          <a:p>
            <a:r>
              <a:rPr lang="en-GB" sz="1800" kern="0" dirty="0" smtClean="0"/>
              <a:t>1960’s Block demolished</a:t>
            </a:r>
          </a:p>
          <a:p>
            <a:r>
              <a:rPr lang="en-GB" sz="1800" kern="0" dirty="0" smtClean="0"/>
              <a:t>Boiler house demolished</a:t>
            </a:r>
          </a:p>
          <a:p>
            <a:r>
              <a:rPr lang="en-GB" sz="1800" kern="0" dirty="0" smtClean="0"/>
              <a:t>Hotels purchased</a:t>
            </a:r>
          </a:p>
          <a:p>
            <a:r>
              <a:rPr lang="en-GB" sz="1800" kern="0" dirty="0" smtClean="0"/>
              <a:t>36-44 Kensington Place purchased</a:t>
            </a:r>
          </a:p>
          <a:p>
            <a:r>
              <a:rPr lang="en-GB" sz="1800" kern="0" dirty="0" smtClean="0"/>
              <a:t>Westaway Court rebuilt</a:t>
            </a:r>
          </a:p>
          <a:p>
            <a:endParaRPr lang="en-GB" sz="1800" kern="0" dirty="0"/>
          </a:p>
          <a:p>
            <a:r>
              <a:rPr lang="en-GB" sz="1800" kern="0" dirty="0" smtClean="0"/>
              <a:t>£466m</a:t>
            </a:r>
          </a:p>
          <a:p>
            <a:endParaRPr lang="en-GB" sz="1800" kern="0" dirty="0"/>
          </a:p>
          <a:p>
            <a:r>
              <a:rPr lang="en-GB" sz="1800" kern="0" dirty="0"/>
              <a:t>8</a:t>
            </a:r>
            <a:r>
              <a:rPr lang="en-GB" sz="1800" kern="0" dirty="0" smtClean="0"/>
              <a:t> year programme (from Q4 2016) +2 years for Granite Block and new main entrance</a:t>
            </a:r>
            <a:endParaRPr lang="en-GB" sz="1800" kern="0" dirty="0"/>
          </a:p>
        </p:txBody>
      </p:sp>
      <p:sp>
        <p:nvSpPr>
          <p:cNvPr id="18" name="Title 1"/>
          <p:cNvSpPr txBox="1">
            <a:spLocks/>
          </p:cNvSpPr>
          <p:nvPr/>
        </p:nvSpPr>
        <p:spPr>
          <a:xfrm>
            <a:off x="609600" y="274638"/>
            <a:ext cx="6516757" cy="1242820"/>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kern="0" dirty="0" smtClean="0"/>
              <a:t>2018 “Revised scheme” -</a:t>
            </a:r>
          </a:p>
          <a:p>
            <a:pPr algn="l"/>
            <a:r>
              <a:rPr lang="en-GB" sz="3200" kern="0" dirty="0" smtClean="0"/>
              <a:t>outline planning application</a:t>
            </a:r>
          </a:p>
        </p:txBody>
      </p:sp>
      <p:grpSp>
        <p:nvGrpSpPr>
          <p:cNvPr id="19" name="Group 1"/>
          <p:cNvGrpSpPr/>
          <p:nvPr/>
        </p:nvGrpSpPr>
        <p:grpSpPr>
          <a:xfrm>
            <a:off x="5916587" y="-283798"/>
            <a:ext cx="2672655" cy="959026"/>
            <a:chOff x="5916587" y="-283798"/>
            <a:chExt cx="2672655" cy="959026"/>
          </a:xfrm>
        </p:grpSpPr>
        <p:sp>
          <p:nvSpPr>
            <p:cNvPr id="20" name="Rounded Rectangle 2"/>
            <p:cNvSpPr>
              <a:spLocks noChangeAspect="1"/>
            </p:cNvSpPr>
            <p:nvPr/>
          </p:nvSpPr>
          <p:spPr>
            <a:xfrm rot="18810051">
              <a:off x="7670402" y="-243612"/>
              <a:ext cx="959026" cy="878654"/>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3"/>
            <p:cNvSpPr txBox="1"/>
            <p:nvPr/>
          </p:nvSpPr>
          <p:spPr>
            <a:xfrm>
              <a:off x="5916587" y="212269"/>
              <a:ext cx="1434474" cy="261610"/>
            </a:xfrm>
            <a:prstGeom prst="rect">
              <a:avLst/>
            </a:prstGeom>
            <a:noFill/>
            <a:ln>
              <a:noFill/>
            </a:ln>
          </p:spPr>
          <p:txBody>
            <a:bodyPr wrap="square" rtlCol="0">
              <a:spAutoFit/>
            </a:bodyPr>
            <a:lstStyle/>
            <a:p>
              <a:r>
                <a:rPr lang="en-GB" sz="1100" b="1" dirty="0" smtClean="0"/>
                <a:t>Westaway Court</a:t>
              </a:r>
            </a:p>
          </p:txBody>
        </p:sp>
        <p:sp>
          <p:nvSpPr>
            <p:cNvPr id="22" name="Freeform 4"/>
            <p:cNvSpPr/>
            <p:nvPr/>
          </p:nvSpPr>
          <p:spPr>
            <a:xfrm>
              <a:off x="7119435" y="349316"/>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Freeform 31"/>
          <p:cNvSpPr/>
          <p:nvPr/>
        </p:nvSpPr>
        <p:spPr>
          <a:xfrm>
            <a:off x="4914900" y="2295525"/>
            <a:ext cx="2543175" cy="2466975"/>
          </a:xfrm>
          <a:custGeom>
            <a:avLst/>
            <a:gdLst>
              <a:gd name="connsiteX0" fmla="*/ 309563 w 2543175"/>
              <a:gd name="connsiteY0" fmla="*/ 514350 h 2466975"/>
              <a:gd name="connsiteX1" fmla="*/ 752475 w 2543175"/>
              <a:gd name="connsiteY1" fmla="*/ 228600 h 2466975"/>
              <a:gd name="connsiteX2" fmla="*/ 1100138 w 2543175"/>
              <a:gd name="connsiteY2" fmla="*/ 0 h 2466975"/>
              <a:gd name="connsiteX3" fmla="*/ 1171575 w 2543175"/>
              <a:gd name="connsiteY3" fmla="*/ 57150 h 2466975"/>
              <a:gd name="connsiteX4" fmla="*/ 2543175 w 2543175"/>
              <a:gd name="connsiteY4" fmla="*/ 2190750 h 2466975"/>
              <a:gd name="connsiteX5" fmla="*/ 2462213 w 2543175"/>
              <a:gd name="connsiteY5" fmla="*/ 2305050 h 2466975"/>
              <a:gd name="connsiteX6" fmla="*/ 2314575 w 2543175"/>
              <a:gd name="connsiteY6" fmla="*/ 2424113 h 2466975"/>
              <a:gd name="connsiteX7" fmla="*/ 2133600 w 2543175"/>
              <a:gd name="connsiteY7" fmla="*/ 2466975 h 2466975"/>
              <a:gd name="connsiteX8" fmla="*/ 2085975 w 2543175"/>
              <a:gd name="connsiteY8" fmla="*/ 2443163 h 2466975"/>
              <a:gd name="connsiteX9" fmla="*/ 2019300 w 2543175"/>
              <a:gd name="connsiteY9" fmla="*/ 2333625 h 2466975"/>
              <a:gd name="connsiteX10" fmla="*/ 2000250 w 2543175"/>
              <a:gd name="connsiteY10" fmla="*/ 2257425 h 2466975"/>
              <a:gd name="connsiteX11" fmla="*/ 2000250 w 2543175"/>
              <a:gd name="connsiteY11" fmla="*/ 2214563 h 2466975"/>
              <a:gd name="connsiteX12" fmla="*/ 1652588 w 2543175"/>
              <a:gd name="connsiteY12" fmla="*/ 1671638 h 2466975"/>
              <a:gd name="connsiteX13" fmla="*/ 1614488 w 2543175"/>
              <a:gd name="connsiteY13" fmla="*/ 1657350 h 2466975"/>
              <a:gd name="connsiteX14" fmla="*/ 1504950 w 2543175"/>
              <a:gd name="connsiteY14" fmla="*/ 1457325 h 2466975"/>
              <a:gd name="connsiteX15" fmla="*/ 300038 w 2543175"/>
              <a:gd name="connsiteY15" fmla="*/ 2228850 h 2466975"/>
              <a:gd name="connsiteX16" fmla="*/ 104775 w 2543175"/>
              <a:gd name="connsiteY16" fmla="*/ 2290763 h 2466975"/>
              <a:gd name="connsiteX17" fmla="*/ 0 w 2543175"/>
              <a:gd name="connsiteY17" fmla="*/ 1971675 h 2466975"/>
              <a:gd name="connsiteX18" fmla="*/ 657225 w 2543175"/>
              <a:gd name="connsiteY18" fmla="*/ 1490663 h 2466975"/>
              <a:gd name="connsiteX19" fmla="*/ 371475 w 2543175"/>
              <a:gd name="connsiteY19" fmla="*/ 809625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3175" h="2466975">
                <a:moveTo>
                  <a:pt x="309563" y="514350"/>
                </a:moveTo>
                <a:lnTo>
                  <a:pt x="752475" y="228600"/>
                </a:lnTo>
                <a:lnTo>
                  <a:pt x="1100138" y="0"/>
                </a:lnTo>
                <a:lnTo>
                  <a:pt x="1171575" y="57150"/>
                </a:lnTo>
                <a:lnTo>
                  <a:pt x="2543175" y="2190750"/>
                </a:lnTo>
                <a:lnTo>
                  <a:pt x="2462213" y="2305050"/>
                </a:lnTo>
                <a:lnTo>
                  <a:pt x="2314575" y="2424113"/>
                </a:lnTo>
                <a:lnTo>
                  <a:pt x="2133600" y="2466975"/>
                </a:lnTo>
                <a:lnTo>
                  <a:pt x="2085975" y="2443163"/>
                </a:lnTo>
                <a:lnTo>
                  <a:pt x="2019300" y="2333625"/>
                </a:lnTo>
                <a:lnTo>
                  <a:pt x="2000250" y="2257425"/>
                </a:lnTo>
                <a:lnTo>
                  <a:pt x="2000250" y="2214563"/>
                </a:lnTo>
                <a:lnTo>
                  <a:pt x="1652588" y="1671638"/>
                </a:lnTo>
                <a:lnTo>
                  <a:pt x="1614488" y="1657350"/>
                </a:lnTo>
                <a:lnTo>
                  <a:pt x="1504950" y="1457325"/>
                </a:lnTo>
                <a:lnTo>
                  <a:pt x="300038" y="2228850"/>
                </a:lnTo>
                <a:lnTo>
                  <a:pt x="104775" y="2290763"/>
                </a:lnTo>
                <a:lnTo>
                  <a:pt x="0" y="1971675"/>
                </a:lnTo>
                <a:lnTo>
                  <a:pt x="657225" y="1490663"/>
                </a:lnTo>
                <a:lnTo>
                  <a:pt x="371475" y="809625"/>
                </a:lnTo>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10"/>
          <p:cNvSpPr/>
          <p:nvPr/>
        </p:nvSpPr>
        <p:spPr>
          <a:xfrm rot="3457335">
            <a:off x="3227043" y="4132450"/>
            <a:ext cx="436736" cy="402141"/>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rot="8949194">
            <a:off x="3878952" y="3685896"/>
            <a:ext cx="1328515" cy="2245981"/>
          </a:xfrm>
          <a:prstGeom prst="roundRect">
            <a:avLst/>
          </a:prstGeom>
          <a:solidFill>
            <a:srgbClr val="FFCCCC"/>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5" name="Rounded Rectangle 34"/>
          <p:cNvSpPr/>
          <p:nvPr/>
        </p:nvSpPr>
        <p:spPr>
          <a:xfrm rot="3533885">
            <a:off x="5452494" y="2998022"/>
            <a:ext cx="277937" cy="401750"/>
          </a:xfrm>
          <a:prstGeom prst="roundRect">
            <a:avLst/>
          </a:prstGeom>
          <a:solidFill>
            <a:srgbClr val="FFCCCC"/>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8" name="Rounded Rectangle 37"/>
          <p:cNvSpPr/>
          <p:nvPr/>
        </p:nvSpPr>
        <p:spPr>
          <a:xfrm rot="3533885">
            <a:off x="5409033" y="3054933"/>
            <a:ext cx="990954" cy="401750"/>
          </a:xfrm>
          <a:prstGeom prst="roundRect">
            <a:avLst/>
          </a:prstGeom>
          <a:solidFill>
            <a:srgbClr val="FFCCCC"/>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9" name="Rectangle 38"/>
          <p:cNvSpPr/>
          <p:nvPr/>
        </p:nvSpPr>
        <p:spPr>
          <a:xfrm rot="3544926">
            <a:off x="5190012" y="1860308"/>
            <a:ext cx="151951" cy="525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TextBox 39"/>
          <p:cNvSpPr txBox="1"/>
          <p:nvPr/>
        </p:nvSpPr>
        <p:spPr>
          <a:xfrm rot="19699135">
            <a:off x="4734849" y="5545319"/>
            <a:ext cx="673582" cy="246221"/>
          </a:xfrm>
          <a:prstGeom prst="rect">
            <a:avLst/>
          </a:prstGeom>
          <a:noFill/>
        </p:spPr>
        <p:txBody>
          <a:bodyPr wrap="none" rtlCol="0">
            <a:spAutoFit/>
          </a:bodyPr>
          <a:lstStyle/>
          <a:p>
            <a:r>
              <a:rPr lang="en-GB" sz="1000" b="1"/>
              <a:t>3 </a:t>
            </a:r>
            <a:r>
              <a:rPr lang="en-GB" sz="1000" b="1" smtClean="0"/>
              <a:t>storey</a:t>
            </a:r>
            <a:endParaRPr lang="en-GB" sz="1000" b="1" dirty="0"/>
          </a:p>
        </p:txBody>
      </p:sp>
      <p:sp>
        <p:nvSpPr>
          <p:cNvPr id="41" name="Rounded Rectangle 14"/>
          <p:cNvSpPr/>
          <p:nvPr/>
        </p:nvSpPr>
        <p:spPr>
          <a:xfrm rot="19748198">
            <a:off x="4038121" y="3835053"/>
            <a:ext cx="990954" cy="1894670"/>
          </a:xfrm>
          <a:prstGeom prst="roundRect">
            <a:avLst/>
          </a:prstGeom>
          <a:solidFill>
            <a:srgbClr val="FCA1B0"/>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1" name="Rounded Rectangle 30"/>
          <p:cNvSpPr/>
          <p:nvPr/>
        </p:nvSpPr>
        <p:spPr>
          <a:xfrm rot="3533885">
            <a:off x="4208462" y="2878910"/>
            <a:ext cx="990954" cy="2145109"/>
          </a:xfrm>
          <a:prstGeom prst="roundRect">
            <a:avLst/>
          </a:prstGeom>
          <a:solidFill>
            <a:srgbClr val="FF8F8F"/>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3" name="TextBox 15"/>
          <p:cNvSpPr txBox="1"/>
          <p:nvPr/>
        </p:nvSpPr>
        <p:spPr>
          <a:xfrm rot="3476764">
            <a:off x="5586166" y="3135355"/>
            <a:ext cx="673582" cy="246221"/>
          </a:xfrm>
          <a:prstGeom prst="rect">
            <a:avLst/>
          </a:prstGeom>
          <a:noFill/>
        </p:spPr>
        <p:txBody>
          <a:bodyPr wrap="none" rtlCol="0">
            <a:spAutoFit/>
          </a:bodyPr>
          <a:lstStyle/>
          <a:p>
            <a:r>
              <a:rPr lang="en-GB" sz="1000" b="1" dirty="0"/>
              <a:t>3</a:t>
            </a:r>
            <a:r>
              <a:rPr lang="en-GB" sz="1000" b="1" dirty="0" smtClean="0"/>
              <a:t> storey</a:t>
            </a:r>
            <a:endParaRPr lang="en-GB" sz="1000" b="1" dirty="0"/>
          </a:p>
        </p:txBody>
      </p:sp>
      <p:sp>
        <p:nvSpPr>
          <p:cNvPr id="47" name="TextBox 23"/>
          <p:cNvSpPr txBox="1"/>
          <p:nvPr/>
        </p:nvSpPr>
        <p:spPr>
          <a:xfrm rot="19740000">
            <a:off x="4355034" y="4946215"/>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
        <p:nvSpPr>
          <p:cNvPr id="50" name="TextBox 24"/>
          <p:cNvSpPr txBox="1"/>
          <p:nvPr/>
        </p:nvSpPr>
        <p:spPr>
          <a:xfrm rot="19740000">
            <a:off x="4293901" y="3794170"/>
            <a:ext cx="673582" cy="246221"/>
          </a:xfrm>
          <a:prstGeom prst="rect">
            <a:avLst/>
          </a:prstGeom>
          <a:noFill/>
        </p:spPr>
        <p:txBody>
          <a:bodyPr wrap="none" rtlCol="0">
            <a:spAutoFit/>
          </a:bodyPr>
          <a:lstStyle/>
          <a:p>
            <a:r>
              <a:rPr lang="en-GB" sz="1000" b="1" dirty="0"/>
              <a:t>6</a:t>
            </a:r>
            <a:r>
              <a:rPr lang="en-GB" sz="1000" b="1" dirty="0" smtClean="0"/>
              <a:t> storey</a:t>
            </a:r>
            <a:endParaRPr lang="en-GB" sz="1000" b="1" dirty="0"/>
          </a:p>
        </p:txBody>
      </p:sp>
      <p:sp>
        <p:nvSpPr>
          <p:cNvPr id="26" name="Rounded Rectangle 25"/>
          <p:cNvSpPr/>
          <p:nvPr/>
        </p:nvSpPr>
        <p:spPr>
          <a:xfrm rot="3524711">
            <a:off x="3234553" y="1720422"/>
            <a:ext cx="814959" cy="3503271"/>
          </a:xfrm>
          <a:prstGeom prst="roundRect">
            <a:avLst/>
          </a:prstGeom>
          <a:solidFill>
            <a:srgbClr val="FFCCCC"/>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7" name="Rounded Rectangle 26"/>
          <p:cNvSpPr/>
          <p:nvPr/>
        </p:nvSpPr>
        <p:spPr>
          <a:xfrm rot="3524711">
            <a:off x="3359280" y="1883644"/>
            <a:ext cx="576000" cy="3325137"/>
          </a:xfrm>
          <a:prstGeom prst="roundRect">
            <a:avLst/>
          </a:prstGeom>
          <a:solidFill>
            <a:srgbClr val="FCA1B0"/>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27"/>
          <p:cNvSpPr txBox="1"/>
          <p:nvPr/>
        </p:nvSpPr>
        <p:spPr>
          <a:xfrm rot="19740000">
            <a:off x="3227724" y="3018218"/>
            <a:ext cx="673582" cy="246221"/>
          </a:xfrm>
          <a:prstGeom prst="rect">
            <a:avLst/>
          </a:prstGeom>
          <a:noFill/>
        </p:spPr>
        <p:txBody>
          <a:bodyPr wrap="none" rtlCol="0">
            <a:spAutoFit/>
          </a:bodyPr>
          <a:lstStyle/>
          <a:p>
            <a:r>
              <a:rPr lang="en-GB" sz="1000" b="1" dirty="0"/>
              <a:t>3</a:t>
            </a:r>
            <a:r>
              <a:rPr lang="en-GB" sz="1000" b="1" dirty="0" smtClean="0"/>
              <a:t> storey</a:t>
            </a:r>
            <a:endParaRPr lang="en-GB" sz="1000" b="1" dirty="0"/>
          </a:p>
        </p:txBody>
      </p:sp>
      <p:sp>
        <p:nvSpPr>
          <p:cNvPr id="46" name="TextBox 29"/>
          <p:cNvSpPr txBox="1"/>
          <p:nvPr/>
        </p:nvSpPr>
        <p:spPr>
          <a:xfrm rot="19740000">
            <a:off x="3416413" y="3362529"/>
            <a:ext cx="673582" cy="246221"/>
          </a:xfrm>
          <a:prstGeom prst="rect">
            <a:avLst/>
          </a:prstGeom>
          <a:noFill/>
        </p:spPr>
        <p:txBody>
          <a:bodyPr wrap="none" rtlCol="0">
            <a:spAutoFit/>
          </a:bodyPr>
          <a:lstStyle/>
          <a:p>
            <a:r>
              <a:rPr lang="en-GB" sz="1000" b="1" dirty="0"/>
              <a:t>4</a:t>
            </a:r>
            <a:r>
              <a:rPr lang="en-GB" sz="1000" b="1" dirty="0" smtClean="0"/>
              <a:t> storey</a:t>
            </a:r>
            <a:endParaRPr lang="en-GB" sz="1000" b="1" dirty="0"/>
          </a:p>
        </p:txBody>
      </p:sp>
    </p:spTree>
    <p:extLst>
      <p:ext uri="{BB962C8B-B14F-4D97-AF65-F5344CB8AC3E}">
        <p14:creationId xmlns:p14="http://schemas.microsoft.com/office/powerpoint/2010/main" val="2175542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565" t="6376" r="16837" b="19080"/>
          <a:stretch/>
        </p:blipFill>
        <p:spPr>
          <a:xfrm>
            <a:off x="214776" y="156695"/>
            <a:ext cx="8714154" cy="6518031"/>
          </a:xfrm>
          <a:prstGeom prst="rect">
            <a:avLst/>
          </a:prstGeom>
        </p:spPr>
      </p:pic>
      <p:sp>
        <p:nvSpPr>
          <p:cNvPr id="29" name="Rounded Rectangle 28"/>
          <p:cNvSpPr/>
          <p:nvPr/>
        </p:nvSpPr>
        <p:spPr>
          <a:xfrm rot="3524711">
            <a:off x="3234553" y="1720422"/>
            <a:ext cx="814959" cy="350327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Rounded Rectangle 34"/>
          <p:cNvSpPr/>
          <p:nvPr/>
        </p:nvSpPr>
        <p:spPr>
          <a:xfrm rot="3524711">
            <a:off x="3359280" y="1883644"/>
            <a:ext cx="576000" cy="332513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6" name="Straight Connector 35"/>
          <p:cNvCxnSpPr/>
          <p:nvPr/>
        </p:nvCxnSpPr>
        <p:spPr>
          <a:xfrm flipH="1">
            <a:off x="3965944" y="4311503"/>
            <a:ext cx="1116000" cy="6480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91764" y="4529466"/>
            <a:ext cx="1049078" cy="6079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276600" y="3476625"/>
            <a:ext cx="370614" cy="461665"/>
          </a:xfrm>
          <a:prstGeom prst="rect">
            <a:avLst/>
          </a:prstGeom>
          <a:noFill/>
        </p:spPr>
        <p:txBody>
          <a:bodyPr wrap="none" rtlCol="0">
            <a:spAutoFit/>
          </a:bodyPr>
          <a:lstStyle/>
          <a:p>
            <a:r>
              <a:rPr lang="en-GB" sz="2400" b="1" dirty="0" smtClean="0">
                <a:solidFill>
                  <a:prstClr val="white"/>
                </a:solidFill>
              </a:rPr>
              <a:t>A</a:t>
            </a:r>
            <a:endParaRPr lang="en-GB" sz="2400" b="1" dirty="0">
              <a:solidFill>
                <a:prstClr val="white"/>
              </a:solidFill>
            </a:endParaRPr>
          </a:p>
        </p:txBody>
      </p:sp>
      <p:sp>
        <p:nvSpPr>
          <p:cNvPr id="39" name="Rounded Rectangle 38"/>
          <p:cNvSpPr/>
          <p:nvPr/>
        </p:nvSpPr>
        <p:spPr>
          <a:xfrm rot="3524711">
            <a:off x="4255892" y="2387518"/>
            <a:ext cx="72000" cy="216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Rounded Rectangle 39"/>
          <p:cNvSpPr/>
          <p:nvPr/>
        </p:nvSpPr>
        <p:spPr>
          <a:xfrm rot="3407465" flipH="1">
            <a:off x="4931209" y="3335054"/>
            <a:ext cx="1157299" cy="4571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1" name="Straight Connector 40"/>
          <p:cNvCxnSpPr/>
          <p:nvPr/>
        </p:nvCxnSpPr>
        <p:spPr>
          <a:xfrm flipV="1">
            <a:off x="4571853" y="3590925"/>
            <a:ext cx="0" cy="415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6651" y="87260"/>
            <a:ext cx="4477551" cy="2246769"/>
          </a:xfrm>
          <a:prstGeom prst="rect">
            <a:avLst/>
          </a:prstGeom>
          <a:solidFill>
            <a:schemeClr val="bg1">
              <a:alpha val="80000"/>
            </a:schemeClr>
          </a:solidFill>
        </p:spPr>
        <p:txBody>
          <a:bodyPr wrap="square" rtlCol="0">
            <a:spAutoFit/>
          </a:bodyPr>
          <a:lstStyle/>
          <a:p>
            <a:r>
              <a:rPr lang="en-GB" b="1" dirty="0" smtClean="0">
                <a:solidFill>
                  <a:prstClr val="black"/>
                </a:solidFill>
              </a:rPr>
              <a:t>Jersey Future Hospital</a:t>
            </a:r>
          </a:p>
          <a:p>
            <a:endParaRPr lang="en-GB" sz="1400" b="1" dirty="0" smtClean="0">
              <a:solidFill>
                <a:prstClr val="black"/>
              </a:solidFill>
            </a:endParaRPr>
          </a:p>
          <a:p>
            <a:pPr marL="285750" indent="-285750">
              <a:buFont typeface="Arial" panose="020B0604020202020204" pitchFamily="34" charset="0"/>
              <a:buChar char="•"/>
            </a:pPr>
            <a:r>
              <a:rPr lang="en-GB" sz="1200" dirty="0" smtClean="0">
                <a:solidFill>
                  <a:prstClr val="black"/>
                </a:solidFill>
              </a:rPr>
              <a:t>Acquire &amp; demolish Kensington Place properties</a:t>
            </a:r>
          </a:p>
          <a:p>
            <a:pPr marL="285750" indent="-285750">
              <a:buFont typeface="Arial" panose="020B0604020202020204" pitchFamily="34" charset="0"/>
              <a:buChar char="•"/>
            </a:pPr>
            <a:r>
              <a:rPr lang="en-GB" sz="1200" dirty="0" smtClean="0">
                <a:solidFill>
                  <a:prstClr val="black"/>
                </a:solidFill>
              </a:rPr>
              <a:t>Provide temporary/permanent plant zones to maintain services to existing</a:t>
            </a:r>
          </a:p>
          <a:p>
            <a:pPr marL="285750" indent="-285750">
              <a:buFont typeface="Arial" panose="020B0604020202020204" pitchFamily="34" charset="0"/>
              <a:buChar char="•"/>
            </a:pPr>
            <a:r>
              <a:rPr lang="en-GB" sz="1200" dirty="0" smtClean="0">
                <a:solidFill>
                  <a:prstClr val="black"/>
                </a:solidFill>
              </a:rPr>
              <a:t>Demolish existing energy centre</a:t>
            </a:r>
          </a:p>
          <a:p>
            <a:pPr marL="285750" indent="-285750">
              <a:buFont typeface="Arial" panose="020B0604020202020204" pitchFamily="34" charset="0"/>
              <a:buChar char="•"/>
            </a:pPr>
            <a:r>
              <a:rPr lang="en-GB" sz="1200" dirty="0" smtClean="0">
                <a:solidFill>
                  <a:prstClr val="black"/>
                </a:solidFill>
              </a:rPr>
              <a:t>Construct Block A</a:t>
            </a:r>
          </a:p>
          <a:p>
            <a:pPr marL="285750" indent="-285750">
              <a:buFont typeface="Arial" panose="020B0604020202020204" pitchFamily="34" charset="0"/>
              <a:buChar char="•"/>
            </a:pPr>
            <a:r>
              <a:rPr lang="en-GB" sz="1200" dirty="0" smtClean="0">
                <a:solidFill>
                  <a:prstClr val="black"/>
                </a:solidFill>
              </a:rPr>
              <a:t>Construct Westaway Court</a:t>
            </a:r>
          </a:p>
          <a:p>
            <a:pPr marL="285750" indent="-285750">
              <a:buFont typeface="Arial" panose="020B0604020202020204" pitchFamily="34" charset="0"/>
              <a:buChar char="•"/>
            </a:pPr>
            <a:r>
              <a:rPr lang="en-GB" sz="1200" dirty="0" smtClean="0">
                <a:solidFill>
                  <a:prstClr val="black"/>
                </a:solidFill>
              </a:rPr>
              <a:t>Construct Temporary Link from 80’s block to </a:t>
            </a:r>
            <a:r>
              <a:rPr lang="en-GB" sz="1200" smtClean="0">
                <a:solidFill>
                  <a:prstClr val="black"/>
                </a:solidFill>
              </a:rPr>
              <a:t>Block A</a:t>
            </a:r>
            <a:endParaRPr lang="en-GB" sz="1200" dirty="0" smtClean="0">
              <a:solidFill>
                <a:prstClr val="black"/>
              </a:solidFill>
            </a:endParaRPr>
          </a:p>
          <a:p>
            <a:pPr marL="285750" indent="-285750">
              <a:buFont typeface="Arial" panose="020B0604020202020204" pitchFamily="34" charset="0"/>
              <a:buChar char="•"/>
            </a:pPr>
            <a:r>
              <a:rPr lang="en-GB" sz="1200" dirty="0" smtClean="0">
                <a:solidFill>
                  <a:prstClr val="black"/>
                </a:solidFill>
              </a:rPr>
              <a:t>Decant all services (in Gwyneth </a:t>
            </a:r>
            <a:r>
              <a:rPr lang="en-GB" sz="1200" dirty="0" err="1" smtClean="0">
                <a:solidFill>
                  <a:prstClr val="black"/>
                </a:solidFill>
              </a:rPr>
              <a:t>Huelin</a:t>
            </a:r>
            <a:r>
              <a:rPr lang="en-GB" sz="1200" dirty="0" smtClean="0">
                <a:solidFill>
                  <a:prstClr val="black"/>
                </a:solidFill>
              </a:rPr>
              <a:t> and central laboratory block) into Block A and Westaway Court</a:t>
            </a:r>
          </a:p>
        </p:txBody>
      </p:sp>
      <p:grpSp>
        <p:nvGrpSpPr>
          <p:cNvPr id="2" name="Group 1"/>
          <p:cNvGrpSpPr/>
          <p:nvPr/>
        </p:nvGrpSpPr>
        <p:grpSpPr>
          <a:xfrm>
            <a:off x="5916587" y="-283798"/>
            <a:ext cx="2672655" cy="959026"/>
            <a:chOff x="5916587" y="-283798"/>
            <a:chExt cx="2672655" cy="959026"/>
          </a:xfrm>
        </p:grpSpPr>
        <p:sp>
          <p:nvSpPr>
            <p:cNvPr id="24" name="Rounded Rectangle 23"/>
            <p:cNvSpPr>
              <a:spLocks noChangeAspect="1"/>
            </p:cNvSpPr>
            <p:nvPr/>
          </p:nvSpPr>
          <p:spPr>
            <a:xfrm rot="18810051">
              <a:off x="7670402" y="-243612"/>
              <a:ext cx="959026" cy="87865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6" name="TextBox 45"/>
            <p:cNvSpPr txBox="1"/>
            <p:nvPr/>
          </p:nvSpPr>
          <p:spPr>
            <a:xfrm>
              <a:off x="5916587" y="212269"/>
              <a:ext cx="1434474" cy="261610"/>
            </a:xfrm>
            <a:prstGeom prst="rect">
              <a:avLst/>
            </a:prstGeom>
            <a:noFill/>
          </p:spPr>
          <p:txBody>
            <a:bodyPr wrap="square" rtlCol="0">
              <a:spAutoFit/>
            </a:bodyPr>
            <a:lstStyle/>
            <a:p>
              <a:r>
                <a:rPr lang="en-GB" sz="1100" b="1" dirty="0" smtClean="0">
                  <a:solidFill>
                    <a:prstClr val="black"/>
                  </a:solidFill>
                </a:rPr>
                <a:t>Westaway Court</a:t>
              </a:r>
            </a:p>
          </p:txBody>
        </p:sp>
        <p:sp>
          <p:nvSpPr>
            <p:cNvPr id="47" name="Freeform 46"/>
            <p:cNvSpPr/>
            <p:nvPr/>
          </p:nvSpPr>
          <p:spPr>
            <a:xfrm>
              <a:off x="7032938" y="336960"/>
              <a:ext cx="786984" cy="0"/>
            </a:xfrm>
            <a:custGeom>
              <a:avLst/>
              <a:gdLst>
                <a:gd name="connsiteX0" fmla="*/ 0 w 786984"/>
                <a:gd name="connsiteY0" fmla="*/ 0 h 0"/>
                <a:gd name="connsiteX1" fmla="*/ 786984 w 786984"/>
                <a:gd name="connsiteY1" fmla="*/ 0 h 0"/>
              </a:gdLst>
              <a:ahLst/>
              <a:cxnLst>
                <a:cxn ang="0">
                  <a:pos x="connsiteX0" y="connsiteY0"/>
                </a:cxn>
                <a:cxn ang="0">
                  <a:pos x="connsiteX1" y="connsiteY1"/>
                </a:cxn>
              </a:cxnLst>
              <a:rect l="l" t="t" r="r" b="b"/>
              <a:pathLst>
                <a:path w="786984">
                  <a:moveTo>
                    <a:pt x="0" y="0"/>
                  </a:moveTo>
                  <a:lnTo>
                    <a:pt x="786984" y="0"/>
                  </a:lnTo>
                </a:path>
              </a:pathLst>
            </a:custGeom>
            <a:noFill/>
            <a:ln>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8" name="Freeform 47"/>
          <p:cNvSpPr/>
          <p:nvPr/>
        </p:nvSpPr>
        <p:spPr>
          <a:xfrm>
            <a:off x="5219700" y="3690938"/>
            <a:ext cx="1447800" cy="1247775"/>
          </a:xfrm>
          <a:custGeom>
            <a:avLst/>
            <a:gdLst>
              <a:gd name="connsiteX0" fmla="*/ 0 w 1447800"/>
              <a:gd name="connsiteY0" fmla="*/ 823912 h 1247775"/>
              <a:gd name="connsiteX1" fmla="*/ 266700 w 1447800"/>
              <a:gd name="connsiteY1" fmla="*/ 1247775 h 1247775"/>
              <a:gd name="connsiteX2" fmla="*/ 385763 w 1447800"/>
              <a:gd name="connsiteY2" fmla="*/ 1176337 h 1247775"/>
              <a:gd name="connsiteX3" fmla="*/ 338138 w 1447800"/>
              <a:gd name="connsiteY3" fmla="*/ 1076325 h 1247775"/>
              <a:gd name="connsiteX4" fmla="*/ 728663 w 1447800"/>
              <a:gd name="connsiteY4" fmla="*/ 833437 h 1247775"/>
              <a:gd name="connsiteX5" fmla="*/ 766763 w 1447800"/>
              <a:gd name="connsiteY5" fmla="*/ 900112 h 1247775"/>
              <a:gd name="connsiteX6" fmla="*/ 923925 w 1447800"/>
              <a:gd name="connsiteY6" fmla="*/ 809625 h 1247775"/>
              <a:gd name="connsiteX7" fmla="*/ 881063 w 1447800"/>
              <a:gd name="connsiteY7" fmla="*/ 728662 h 1247775"/>
              <a:gd name="connsiteX8" fmla="*/ 1266825 w 1447800"/>
              <a:gd name="connsiteY8" fmla="*/ 476250 h 1247775"/>
              <a:gd name="connsiteX9" fmla="*/ 1328738 w 1447800"/>
              <a:gd name="connsiteY9" fmla="*/ 561975 h 1247775"/>
              <a:gd name="connsiteX10" fmla="*/ 1447800 w 1447800"/>
              <a:gd name="connsiteY10" fmla="*/ 490537 h 1247775"/>
              <a:gd name="connsiteX11" fmla="*/ 1304925 w 1447800"/>
              <a:gd name="connsiteY11" fmla="*/ 252412 h 1247775"/>
              <a:gd name="connsiteX12" fmla="*/ 1366838 w 1447800"/>
              <a:gd name="connsiteY12" fmla="*/ 223837 h 1247775"/>
              <a:gd name="connsiteX13" fmla="*/ 1323975 w 1447800"/>
              <a:gd name="connsiteY13" fmla="*/ 142875 h 1247775"/>
              <a:gd name="connsiteX14" fmla="*/ 1357313 w 1447800"/>
              <a:gd name="connsiteY14" fmla="*/ 133350 h 1247775"/>
              <a:gd name="connsiteX15" fmla="*/ 1276350 w 1447800"/>
              <a:gd name="connsiteY15" fmla="*/ 0 h 1247775"/>
              <a:gd name="connsiteX16" fmla="*/ 0 w 1447800"/>
              <a:gd name="connsiteY16" fmla="*/ 823912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247775">
                <a:moveTo>
                  <a:pt x="0" y="823912"/>
                </a:moveTo>
                <a:lnTo>
                  <a:pt x="266700" y="1247775"/>
                </a:lnTo>
                <a:lnTo>
                  <a:pt x="385763" y="1176337"/>
                </a:lnTo>
                <a:lnTo>
                  <a:pt x="338138" y="1076325"/>
                </a:lnTo>
                <a:lnTo>
                  <a:pt x="728663" y="833437"/>
                </a:lnTo>
                <a:lnTo>
                  <a:pt x="766763" y="900112"/>
                </a:lnTo>
                <a:lnTo>
                  <a:pt x="923925" y="809625"/>
                </a:lnTo>
                <a:lnTo>
                  <a:pt x="881063" y="728662"/>
                </a:lnTo>
                <a:lnTo>
                  <a:pt x="1266825" y="476250"/>
                </a:lnTo>
                <a:lnTo>
                  <a:pt x="1328738" y="561975"/>
                </a:lnTo>
                <a:lnTo>
                  <a:pt x="1447800" y="490537"/>
                </a:lnTo>
                <a:lnTo>
                  <a:pt x="1304925" y="252412"/>
                </a:lnTo>
                <a:lnTo>
                  <a:pt x="1366838" y="223837"/>
                </a:lnTo>
                <a:lnTo>
                  <a:pt x="1323975" y="142875"/>
                </a:lnTo>
                <a:lnTo>
                  <a:pt x="1357313" y="133350"/>
                </a:lnTo>
                <a:lnTo>
                  <a:pt x="1276350" y="0"/>
                </a:lnTo>
                <a:lnTo>
                  <a:pt x="0" y="823912"/>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Freeform 48"/>
          <p:cNvSpPr/>
          <p:nvPr/>
        </p:nvSpPr>
        <p:spPr>
          <a:xfrm>
            <a:off x="3481388" y="3762375"/>
            <a:ext cx="1797843" cy="1490663"/>
          </a:xfrm>
          <a:custGeom>
            <a:avLst/>
            <a:gdLst>
              <a:gd name="connsiteX0" fmla="*/ 0 w 1797843"/>
              <a:gd name="connsiteY0" fmla="*/ 621506 h 1490663"/>
              <a:gd name="connsiteX1" fmla="*/ 564356 w 1797843"/>
              <a:gd name="connsiteY1" fmla="*/ 1490663 h 1490663"/>
              <a:gd name="connsiteX2" fmla="*/ 752475 w 1797843"/>
              <a:gd name="connsiteY2" fmla="*/ 1366838 h 1490663"/>
              <a:gd name="connsiteX3" fmla="*/ 714375 w 1797843"/>
              <a:gd name="connsiteY3" fmla="*/ 1304925 h 1490663"/>
              <a:gd name="connsiteX4" fmla="*/ 1119187 w 1797843"/>
              <a:gd name="connsiteY4" fmla="*/ 1052513 h 1490663"/>
              <a:gd name="connsiteX5" fmla="*/ 1402556 w 1797843"/>
              <a:gd name="connsiteY5" fmla="*/ 1483519 h 1490663"/>
              <a:gd name="connsiteX6" fmla="*/ 1597818 w 1797843"/>
              <a:gd name="connsiteY6" fmla="*/ 1359694 h 1490663"/>
              <a:gd name="connsiteX7" fmla="*/ 1450181 w 1797843"/>
              <a:gd name="connsiteY7" fmla="*/ 1128713 h 1490663"/>
              <a:gd name="connsiteX8" fmla="*/ 1797843 w 1797843"/>
              <a:gd name="connsiteY8" fmla="*/ 895350 h 1490663"/>
              <a:gd name="connsiteX9" fmla="*/ 1626393 w 1797843"/>
              <a:gd name="connsiteY9" fmla="*/ 614363 h 1490663"/>
              <a:gd name="connsiteX10" fmla="*/ 1421606 w 1797843"/>
              <a:gd name="connsiteY10" fmla="*/ 745331 h 1490663"/>
              <a:gd name="connsiteX11" fmla="*/ 938212 w 1797843"/>
              <a:gd name="connsiteY11" fmla="*/ 0 h 1490663"/>
              <a:gd name="connsiteX12" fmla="*/ 800100 w 1797843"/>
              <a:gd name="connsiteY12" fmla="*/ 90488 h 1490663"/>
              <a:gd name="connsiteX13" fmla="*/ 766762 w 1797843"/>
              <a:gd name="connsiteY13" fmla="*/ 47625 h 1490663"/>
              <a:gd name="connsiteX14" fmla="*/ 592931 w 1797843"/>
              <a:gd name="connsiteY14" fmla="*/ 159544 h 1490663"/>
              <a:gd name="connsiteX15" fmla="*/ 628650 w 1797843"/>
              <a:gd name="connsiteY15" fmla="*/ 204788 h 1490663"/>
              <a:gd name="connsiteX16" fmla="*/ 561975 w 1797843"/>
              <a:gd name="connsiteY16" fmla="*/ 238125 h 1490663"/>
              <a:gd name="connsiteX17" fmla="*/ 504825 w 1797843"/>
              <a:gd name="connsiteY17" fmla="*/ 150019 h 1490663"/>
              <a:gd name="connsiteX18" fmla="*/ 14287 w 1797843"/>
              <a:gd name="connsiteY18" fmla="*/ 464344 h 1490663"/>
              <a:gd name="connsiteX19" fmla="*/ 78581 w 1797843"/>
              <a:gd name="connsiteY19" fmla="*/ 569119 h 1490663"/>
              <a:gd name="connsiteX20" fmla="*/ 0 w 1797843"/>
              <a:gd name="connsiteY20" fmla="*/ 621506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7843" h="1490663">
                <a:moveTo>
                  <a:pt x="0" y="621506"/>
                </a:moveTo>
                <a:lnTo>
                  <a:pt x="564356" y="1490663"/>
                </a:lnTo>
                <a:lnTo>
                  <a:pt x="752475" y="1366838"/>
                </a:lnTo>
                <a:lnTo>
                  <a:pt x="714375" y="1304925"/>
                </a:lnTo>
                <a:lnTo>
                  <a:pt x="1119187" y="1052513"/>
                </a:lnTo>
                <a:lnTo>
                  <a:pt x="1402556" y="1483519"/>
                </a:lnTo>
                <a:lnTo>
                  <a:pt x="1597818" y="1359694"/>
                </a:lnTo>
                <a:lnTo>
                  <a:pt x="1450181" y="1128713"/>
                </a:lnTo>
                <a:lnTo>
                  <a:pt x="1797843" y="895350"/>
                </a:lnTo>
                <a:lnTo>
                  <a:pt x="1626393" y="614363"/>
                </a:lnTo>
                <a:lnTo>
                  <a:pt x="1421606" y="745331"/>
                </a:lnTo>
                <a:lnTo>
                  <a:pt x="938212" y="0"/>
                </a:lnTo>
                <a:lnTo>
                  <a:pt x="800100" y="90488"/>
                </a:lnTo>
                <a:lnTo>
                  <a:pt x="766762" y="47625"/>
                </a:lnTo>
                <a:lnTo>
                  <a:pt x="592931" y="159544"/>
                </a:lnTo>
                <a:lnTo>
                  <a:pt x="628650" y="204788"/>
                </a:lnTo>
                <a:lnTo>
                  <a:pt x="561975" y="238125"/>
                </a:lnTo>
                <a:lnTo>
                  <a:pt x="504825" y="150019"/>
                </a:lnTo>
                <a:lnTo>
                  <a:pt x="14287" y="464344"/>
                </a:lnTo>
                <a:lnTo>
                  <a:pt x="78581" y="569119"/>
                </a:lnTo>
                <a:lnTo>
                  <a:pt x="0" y="6215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TextBox 49"/>
          <p:cNvSpPr txBox="1"/>
          <p:nvPr/>
        </p:nvSpPr>
        <p:spPr>
          <a:xfrm>
            <a:off x="3847694" y="3968603"/>
            <a:ext cx="1104790" cy="553998"/>
          </a:xfrm>
          <a:prstGeom prst="rect">
            <a:avLst/>
          </a:prstGeom>
          <a:noFill/>
        </p:spPr>
        <p:txBody>
          <a:bodyPr wrap="none" rtlCol="0">
            <a:spAutoFit/>
          </a:bodyPr>
          <a:lstStyle/>
          <a:p>
            <a:r>
              <a:rPr lang="en-GB" sz="1000" dirty="0" smtClean="0">
                <a:solidFill>
                  <a:prstClr val="black"/>
                </a:solidFill>
              </a:rPr>
              <a:t>Temporary link</a:t>
            </a:r>
          </a:p>
          <a:p>
            <a:r>
              <a:rPr lang="en-GB" sz="1000" dirty="0">
                <a:solidFill>
                  <a:prstClr val="black"/>
                </a:solidFill>
              </a:rPr>
              <a:t>f</a:t>
            </a:r>
            <a:r>
              <a:rPr lang="en-GB" sz="1000" dirty="0" smtClean="0">
                <a:solidFill>
                  <a:prstClr val="black"/>
                </a:solidFill>
              </a:rPr>
              <a:t>rom existing 80s </a:t>
            </a:r>
          </a:p>
          <a:p>
            <a:r>
              <a:rPr lang="en-GB" sz="1000" dirty="0" smtClean="0">
                <a:solidFill>
                  <a:prstClr val="black"/>
                </a:solidFill>
              </a:rPr>
              <a:t>Block to Block A</a:t>
            </a:r>
            <a:endParaRPr lang="en-GB" sz="1000" dirty="0">
              <a:solidFill>
                <a:prstClr val="black"/>
              </a:solidFill>
            </a:endParaRPr>
          </a:p>
        </p:txBody>
      </p:sp>
      <p:sp>
        <p:nvSpPr>
          <p:cNvPr id="51" name="Freeform 50"/>
          <p:cNvSpPr/>
          <p:nvPr/>
        </p:nvSpPr>
        <p:spPr>
          <a:xfrm>
            <a:off x="4367213" y="4657725"/>
            <a:ext cx="1221581" cy="1483519"/>
          </a:xfrm>
          <a:custGeom>
            <a:avLst/>
            <a:gdLst>
              <a:gd name="connsiteX0" fmla="*/ 0 w 1221581"/>
              <a:gd name="connsiteY0" fmla="*/ 1078706 h 1483519"/>
              <a:gd name="connsiteX1" fmla="*/ 266700 w 1221581"/>
              <a:gd name="connsiteY1" fmla="*/ 1483519 h 1483519"/>
              <a:gd name="connsiteX2" fmla="*/ 450056 w 1221581"/>
              <a:gd name="connsiteY2" fmla="*/ 1362075 h 1483519"/>
              <a:gd name="connsiteX3" fmla="*/ 364331 w 1221581"/>
              <a:gd name="connsiteY3" fmla="*/ 1233488 h 1483519"/>
              <a:gd name="connsiteX4" fmla="*/ 447675 w 1221581"/>
              <a:gd name="connsiteY4" fmla="*/ 1185863 h 1483519"/>
              <a:gd name="connsiteX5" fmla="*/ 466725 w 1221581"/>
              <a:gd name="connsiteY5" fmla="*/ 1209675 h 1483519"/>
              <a:gd name="connsiteX6" fmla="*/ 1221581 w 1221581"/>
              <a:gd name="connsiteY6" fmla="*/ 719138 h 1483519"/>
              <a:gd name="connsiteX7" fmla="*/ 1112043 w 1221581"/>
              <a:gd name="connsiteY7" fmla="*/ 531019 h 1483519"/>
              <a:gd name="connsiteX8" fmla="*/ 1045368 w 1221581"/>
              <a:gd name="connsiteY8" fmla="*/ 561975 h 1483519"/>
              <a:gd name="connsiteX9" fmla="*/ 1009650 w 1221581"/>
              <a:gd name="connsiteY9" fmla="*/ 523875 h 1483519"/>
              <a:gd name="connsiteX10" fmla="*/ 1052512 w 1221581"/>
              <a:gd name="connsiteY10" fmla="*/ 502444 h 1483519"/>
              <a:gd name="connsiteX11" fmla="*/ 878681 w 1221581"/>
              <a:gd name="connsiteY11" fmla="*/ 211931 h 1483519"/>
              <a:gd name="connsiteX12" fmla="*/ 1002506 w 1221581"/>
              <a:gd name="connsiteY12" fmla="*/ 142875 h 1483519"/>
              <a:gd name="connsiteX13" fmla="*/ 912018 w 1221581"/>
              <a:gd name="connsiteY13" fmla="*/ 0 h 1483519"/>
              <a:gd name="connsiteX14" fmla="*/ 566737 w 1221581"/>
              <a:gd name="connsiteY14" fmla="*/ 235744 h 1483519"/>
              <a:gd name="connsiteX15" fmla="*/ 716756 w 1221581"/>
              <a:gd name="connsiteY15" fmla="*/ 464344 h 1483519"/>
              <a:gd name="connsiteX16" fmla="*/ 516731 w 1221581"/>
              <a:gd name="connsiteY16" fmla="*/ 592931 h 1483519"/>
              <a:gd name="connsiteX17" fmla="*/ 557212 w 1221581"/>
              <a:gd name="connsiteY17" fmla="*/ 659606 h 1483519"/>
              <a:gd name="connsiteX18" fmla="*/ 0 w 1221581"/>
              <a:gd name="connsiteY18" fmla="*/ 1014413 h 1483519"/>
              <a:gd name="connsiteX19" fmla="*/ 0 w 1221581"/>
              <a:gd name="connsiteY19" fmla="*/ 1078706 h 148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581" h="1483519">
                <a:moveTo>
                  <a:pt x="0" y="1078706"/>
                </a:moveTo>
                <a:lnTo>
                  <a:pt x="266700" y="1483519"/>
                </a:lnTo>
                <a:lnTo>
                  <a:pt x="450056" y="1362075"/>
                </a:lnTo>
                <a:lnTo>
                  <a:pt x="364331" y="1233488"/>
                </a:lnTo>
                <a:lnTo>
                  <a:pt x="447675" y="1185863"/>
                </a:lnTo>
                <a:lnTo>
                  <a:pt x="466725" y="1209675"/>
                </a:lnTo>
                <a:lnTo>
                  <a:pt x="1221581" y="719138"/>
                </a:lnTo>
                <a:lnTo>
                  <a:pt x="1112043" y="531019"/>
                </a:lnTo>
                <a:lnTo>
                  <a:pt x="1045368" y="561975"/>
                </a:lnTo>
                <a:lnTo>
                  <a:pt x="1009650" y="523875"/>
                </a:lnTo>
                <a:lnTo>
                  <a:pt x="1052512" y="502444"/>
                </a:lnTo>
                <a:lnTo>
                  <a:pt x="878681" y="211931"/>
                </a:lnTo>
                <a:lnTo>
                  <a:pt x="1002506" y="142875"/>
                </a:lnTo>
                <a:lnTo>
                  <a:pt x="912018" y="0"/>
                </a:lnTo>
                <a:lnTo>
                  <a:pt x="566737" y="235744"/>
                </a:lnTo>
                <a:lnTo>
                  <a:pt x="716756" y="464344"/>
                </a:lnTo>
                <a:lnTo>
                  <a:pt x="516731" y="592931"/>
                </a:lnTo>
                <a:lnTo>
                  <a:pt x="557212" y="659606"/>
                </a:lnTo>
                <a:lnTo>
                  <a:pt x="0" y="1014413"/>
                </a:lnTo>
                <a:lnTo>
                  <a:pt x="0" y="10787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Freeform 51"/>
          <p:cNvSpPr/>
          <p:nvPr/>
        </p:nvSpPr>
        <p:spPr>
          <a:xfrm>
            <a:off x="5422900" y="2371725"/>
            <a:ext cx="1104900" cy="1800225"/>
          </a:xfrm>
          <a:custGeom>
            <a:avLst/>
            <a:gdLst>
              <a:gd name="connsiteX0" fmla="*/ 0 w 1104900"/>
              <a:gd name="connsiteY0" fmla="*/ 454025 h 1800225"/>
              <a:gd name="connsiteX1" fmla="*/ 314325 w 1104900"/>
              <a:gd name="connsiteY1" fmla="*/ 930275 h 1800225"/>
              <a:gd name="connsiteX2" fmla="*/ 203200 w 1104900"/>
              <a:gd name="connsiteY2" fmla="*/ 1022350 h 1800225"/>
              <a:gd name="connsiteX3" fmla="*/ 466725 w 1104900"/>
              <a:gd name="connsiteY3" fmla="*/ 1428750 h 1800225"/>
              <a:gd name="connsiteX4" fmla="*/ 177800 w 1104900"/>
              <a:gd name="connsiteY4" fmla="*/ 1603375 h 1800225"/>
              <a:gd name="connsiteX5" fmla="*/ 298450 w 1104900"/>
              <a:gd name="connsiteY5" fmla="*/ 1800225 h 1800225"/>
              <a:gd name="connsiteX6" fmla="*/ 434975 w 1104900"/>
              <a:gd name="connsiteY6" fmla="*/ 1708150 h 1800225"/>
              <a:gd name="connsiteX7" fmla="*/ 355600 w 1104900"/>
              <a:gd name="connsiteY7" fmla="*/ 1593850 h 1800225"/>
              <a:gd name="connsiteX8" fmla="*/ 1066800 w 1104900"/>
              <a:gd name="connsiteY8" fmla="*/ 1133475 h 1800225"/>
              <a:gd name="connsiteX9" fmla="*/ 908050 w 1104900"/>
              <a:gd name="connsiteY9" fmla="*/ 869950 h 1800225"/>
              <a:gd name="connsiteX10" fmla="*/ 1025525 w 1104900"/>
              <a:gd name="connsiteY10" fmla="*/ 790575 h 1800225"/>
              <a:gd name="connsiteX11" fmla="*/ 1047750 w 1104900"/>
              <a:gd name="connsiteY11" fmla="*/ 809625 h 1800225"/>
              <a:gd name="connsiteX12" fmla="*/ 1104900 w 1104900"/>
              <a:gd name="connsiteY12" fmla="*/ 784225 h 1800225"/>
              <a:gd name="connsiteX13" fmla="*/ 587375 w 1104900"/>
              <a:gd name="connsiteY13" fmla="*/ 0 h 1800225"/>
              <a:gd name="connsiteX14" fmla="*/ 415925 w 1104900"/>
              <a:gd name="connsiteY14" fmla="*/ 107950 h 1800225"/>
              <a:gd name="connsiteX15" fmla="*/ 441325 w 1104900"/>
              <a:gd name="connsiteY15" fmla="*/ 149225 h 1800225"/>
              <a:gd name="connsiteX16" fmla="*/ 390525 w 1104900"/>
              <a:gd name="connsiteY16" fmla="*/ 177800 h 1800225"/>
              <a:gd name="connsiteX17" fmla="*/ 374650 w 1104900"/>
              <a:gd name="connsiteY17" fmla="*/ 155575 h 1800225"/>
              <a:gd name="connsiteX18" fmla="*/ 168275 w 1104900"/>
              <a:gd name="connsiteY18" fmla="*/ 288925 h 1800225"/>
              <a:gd name="connsiteX19" fmla="*/ 187325 w 1104900"/>
              <a:gd name="connsiteY19" fmla="*/ 320675 h 1800225"/>
              <a:gd name="connsiteX20" fmla="*/ 79375 w 1104900"/>
              <a:gd name="connsiteY20" fmla="*/ 377825 h 1800225"/>
              <a:gd name="connsiteX21" fmla="*/ 95250 w 1104900"/>
              <a:gd name="connsiteY21" fmla="*/ 403225 h 1800225"/>
              <a:gd name="connsiteX22" fmla="*/ 0 w 1104900"/>
              <a:gd name="connsiteY22" fmla="*/ 4540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900" h="1800225">
                <a:moveTo>
                  <a:pt x="0" y="454025"/>
                </a:moveTo>
                <a:lnTo>
                  <a:pt x="314325" y="930275"/>
                </a:lnTo>
                <a:lnTo>
                  <a:pt x="203200" y="1022350"/>
                </a:lnTo>
                <a:lnTo>
                  <a:pt x="466725" y="1428750"/>
                </a:lnTo>
                <a:lnTo>
                  <a:pt x="177800" y="1603375"/>
                </a:lnTo>
                <a:lnTo>
                  <a:pt x="298450" y="1800225"/>
                </a:lnTo>
                <a:lnTo>
                  <a:pt x="434975" y="1708150"/>
                </a:lnTo>
                <a:lnTo>
                  <a:pt x="355600" y="1593850"/>
                </a:lnTo>
                <a:lnTo>
                  <a:pt x="1066800" y="1133475"/>
                </a:lnTo>
                <a:lnTo>
                  <a:pt x="908050" y="869950"/>
                </a:lnTo>
                <a:lnTo>
                  <a:pt x="1025525" y="790575"/>
                </a:lnTo>
                <a:lnTo>
                  <a:pt x="1047750" y="809625"/>
                </a:lnTo>
                <a:lnTo>
                  <a:pt x="1104900" y="784225"/>
                </a:lnTo>
                <a:lnTo>
                  <a:pt x="587375" y="0"/>
                </a:lnTo>
                <a:lnTo>
                  <a:pt x="415925" y="107950"/>
                </a:lnTo>
                <a:lnTo>
                  <a:pt x="441325" y="149225"/>
                </a:lnTo>
                <a:lnTo>
                  <a:pt x="390525" y="177800"/>
                </a:lnTo>
                <a:lnTo>
                  <a:pt x="374650" y="155575"/>
                </a:lnTo>
                <a:lnTo>
                  <a:pt x="168275" y="288925"/>
                </a:lnTo>
                <a:lnTo>
                  <a:pt x="187325" y="320675"/>
                </a:lnTo>
                <a:lnTo>
                  <a:pt x="79375" y="377825"/>
                </a:lnTo>
                <a:lnTo>
                  <a:pt x="95250" y="403225"/>
                </a:lnTo>
                <a:lnTo>
                  <a:pt x="0" y="45402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3" name="Freeform 52"/>
          <p:cNvSpPr/>
          <p:nvPr/>
        </p:nvSpPr>
        <p:spPr>
          <a:xfrm>
            <a:off x="4314825" y="2838450"/>
            <a:ext cx="1423988" cy="1666875"/>
          </a:xfrm>
          <a:custGeom>
            <a:avLst/>
            <a:gdLst>
              <a:gd name="connsiteX0" fmla="*/ 45244 w 1423988"/>
              <a:gd name="connsiteY0" fmla="*/ 964406 h 1666875"/>
              <a:gd name="connsiteX1" fmla="*/ 0 w 1423988"/>
              <a:gd name="connsiteY1" fmla="*/ 892969 h 1666875"/>
              <a:gd name="connsiteX2" fmla="*/ 588169 w 1423988"/>
              <a:gd name="connsiteY2" fmla="*/ 511969 h 1666875"/>
              <a:gd name="connsiteX3" fmla="*/ 602456 w 1423988"/>
              <a:gd name="connsiteY3" fmla="*/ 542925 h 1666875"/>
              <a:gd name="connsiteX4" fmla="*/ 695325 w 1423988"/>
              <a:gd name="connsiteY4" fmla="*/ 488156 h 1666875"/>
              <a:gd name="connsiteX5" fmla="*/ 666750 w 1423988"/>
              <a:gd name="connsiteY5" fmla="*/ 450056 h 1666875"/>
              <a:gd name="connsiteX6" fmla="*/ 933450 w 1423988"/>
              <a:gd name="connsiteY6" fmla="*/ 280988 h 1666875"/>
              <a:gd name="connsiteX7" fmla="*/ 954881 w 1423988"/>
              <a:gd name="connsiteY7" fmla="*/ 309563 h 1666875"/>
              <a:gd name="connsiteX8" fmla="*/ 1092994 w 1423988"/>
              <a:gd name="connsiteY8" fmla="*/ 228600 h 1666875"/>
              <a:gd name="connsiteX9" fmla="*/ 1000125 w 1423988"/>
              <a:gd name="connsiteY9" fmla="*/ 71438 h 1666875"/>
              <a:gd name="connsiteX10" fmla="*/ 1109663 w 1423988"/>
              <a:gd name="connsiteY10" fmla="*/ 0 h 1666875"/>
              <a:gd name="connsiteX11" fmla="*/ 1423988 w 1423988"/>
              <a:gd name="connsiteY11" fmla="*/ 466725 h 1666875"/>
              <a:gd name="connsiteX12" fmla="*/ 1085850 w 1423988"/>
              <a:gd name="connsiteY12" fmla="*/ 690563 h 1666875"/>
              <a:gd name="connsiteX13" fmla="*/ 1352550 w 1423988"/>
              <a:gd name="connsiteY13" fmla="*/ 1100138 h 1666875"/>
              <a:gd name="connsiteX14" fmla="*/ 1285875 w 1423988"/>
              <a:gd name="connsiteY14" fmla="*/ 1135856 h 1666875"/>
              <a:gd name="connsiteX15" fmla="*/ 1319213 w 1423988"/>
              <a:gd name="connsiteY15" fmla="*/ 1185863 h 1666875"/>
              <a:gd name="connsiteX16" fmla="*/ 995363 w 1423988"/>
              <a:gd name="connsiteY16" fmla="*/ 1388269 h 1666875"/>
              <a:gd name="connsiteX17" fmla="*/ 1083469 w 1423988"/>
              <a:gd name="connsiteY17" fmla="*/ 1533525 h 1666875"/>
              <a:gd name="connsiteX18" fmla="*/ 1035844 w 1423988"/>
              <a:gd name="connsiteY18" fmla="*/ 1562100 h 1666875"/>
              <a:gd name="connsiteX19" fmla="*/ 950119 w 1423988"/>
              <a:gd name="connsiteY19" fmla="*/ 1428750 h 1666875"/>
              <a:gd name="connsiteX20" fmla="*/ 588169 w 1423988"/>
              <a:gd name="connsiteY20" fmla="*/ 1666875 h 1666875"/>
              <a:gd name="connsiteX21" fmla="*/ 554831 w 1423988"/>
              <a:gd name="connsiteY21" fmla="*/ 1619250 h 1666875"/>
              <a:gd name="connsiteX22" fmla="*/ 707231 w 1423988"/>
              <a:gd name="connsiteY22" fmla="*/ 1521619 h 1666875"/>
              <a:gd name="connsiteX23" fmla="*/ 342900 w 1423988"/>
              <a:gd name="connsiteY23" fmla="*/ 969169 h 1666875"/>
              <a:gd name="connsiteX24" fmla="*/ 333375 w 1423988"/>
              <a:gd name="connsiteY24" fmla="*/ 985838 h 1666875"/>
              <a:gd name="connsiteX25" fmla="*/ 345281 w 1423988"/>
              <a:gd name="connsiteY25" fmla="*/ 1012031 h 1666875"/>
              <a:gd name="connsiteX26" fmla="*/ 342900 w 1423988"/>
              <a:gd name="connsiteY26" fmla="*/ 1042988 h 1666875"/>
              <a:gd name="connsiteX27" fmla="*/ 302419 w 1423988"/>
              <a:gd name="connsiteY27" fmla="*/ 1066800 h 1666875"/>
              <a:gd name="connsiteX28" fmla="*/ 273844 w 1423988"/>
              <a:gd name="connsiteY28" fmla="*/ 1066800 h 1666875"/>
              <a:gd name="connsiteX29" fmla="*/ 250031 w 1423988"/>
              <a:gd name="connsiteY29" fmla="*/ 1042988 h 1666875"/>
              <a:gd name="connsiteX30" fmla="*/ 202406 w 1423988"/>
              <a:gd name="connsiteY30" fmla="*/ 1073944 h 1666875"/>
              <a:gd name="connsiteX31" fmla="*/ 104775 w 1423988"/>
              <a:gd name="connsiteY31" fmla="*/ 926306 h 1666875"/>
              <a:gd name="connsiteX32" fmla="*/ 45244 w 1423988"/>
              <a:gd name="connsiteY32" fmla="*/ 96440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3988" h="1666875">
                <a:moveTo>
                  <a:pt x="45244" y="964406"/>
                </a:moveTo>
                <a:lnTo>
                  <a:pt x="0" y="892969"/>
                </a:lnTo>
                <a:lnTo>
                  <a:pt x="588169" y="511969"/>
                </a:lnTo>
                <a:lnTo>
                  <a:pt x="602456" y="542925"/>
                </a:lnTo>
                <a:lnTo>
                  <a:pt x="695325" y="488156"/>
                </a:lnTo>
                <a:lnTo>
                  <a:pt x="666750" y="450056"/>
                </a:lnTo>
                <a:lnTo>
                  <a:pt x="933450" y="280988"/>
                </a:lnTo>
                <a:lnTo>
                  <a:pt x="954881" y="309563"/>
                </a:lnTo>
                <a:lnTo>
                  <a:pt x="1092994" y="228600"/>
                </a:lnTo>
                <a:lnTo>
                  <a:pt x="1000125" y="71438"/>
                </a:lnTo>
                <a:lnTo>
                  <a:pt x="1109663" y="0"/>
                </a:lnTo>
                <a:lnTo>
                  <a:pt x="1423988" y="466725"/>
                </a:lnTo>
                <a:lnTo>
                  <a:pt x="1085850" y="690563"/>
                </a:lnTo>
                <a:lnTo>
                  <a:pt x="1352550" y="1100138"/>
                </a:lnTo>
                <a:lnTo>
                  <a:pt x="1285875" y="1135856"/>
                </a:lnTo>
                <a:lnTo>
                  <a:pt x="1319213" y="1185863"/>
                </a:lnTo>
                <a:lnTo>
                  <a:pt x="995363" y="1388269"/>
                </a:lnTo>
                <a:lnTo>
                  <a:pt x="1083469" y="1533525"/>
                </a:lnTo>
                <a:lnTo>
                  <a:pt x="1035844" y="1562100"/>
                </a:lnTo>
                <a:lnTo>
                  <a:pt x="950119" y="1428750"/>
                </a:lnTo>
                <a:lnTo>
                  <a:pt x="588169" y="1666875"/>
                </a:lnTo>
                <a:lnTo>
                  <a:pt x="554831" y="1619250"/>
                </a:lnTo>
                <a:lnTo>
                  <a:pt x="707231" y="1521619"/>
                </a:lnTo>
                <a:lnTo>
                  <a:pt x="342900" y="969169"/>
                </a:lnTo>
                <a:lnTo>
                  <a:pt x="333375" y="985838"/>
                </a:lnTo>
                <a:lnTo>
                  <a:pt x="345281" y="1012031"/>
                </a:lnTo>
                <a:lnTo>
                  <a:pt x="342900" y="1042988"/>
                </a:lnTo>
                <a:lnTo>
                  <a:pt x="302419" y="1066800"/>
                </a:lnTo>
                <a:lnTo>
                  <a:pt x="273844" y="1066800"/>
                </a:lnTo>
                <a:lnTo>
                  <a:pt x="250031" y="1042988"/>
                </a:lnTo>
                <a:lnTo>
                  <a:pt x="202406" y="1073944"/>
                </a:lnTo>
                <a:lnTo>
                  <a:pt x="104775" y="926306"/>
                </a:lnTo>
                <a:lnTo>
                  <a:pt x="45244" y="964406"/>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Freeform 53"/>
          <p:cNvSpPr/>
          <p:nvPr/>
        </p:nvSpPr>
        <p:spPr>
          <a:xfrm>
            <a:off x="6489700" y="3517900"/>
            <a:ext cx="895350" cy="1203325"/>
          </a:xfrm>
          <a:custGeom>
            <a:avLst/>
            <a:gdLst>
              <a:gd name="connsiteX0" fmla="*/ 0 w 895350"/>
              <a:gd name="connsiteY0" fmla="*/ 168275 h 1203325"/>
              <a:gd name="connsiteX1" fmla="*/ 260350 w 895350"/>
              <a:gd name="connsiteY1" fmla="*/ 0 h 1203325"/>
              <a:gd name="connsiteX2" fmla="*/ 895350 w 895350"/>
              <a:gd name="connsiteY2" fmla="*/ 968375 h 1203325"/>
              <a:gd name="connsiteX3" fmla="*/ 825500 w 895350"/>
              <a:gd name="connsiteY3" fmla="*/ 1006475 h 1203325"/>
              <a:gd name="connsiteX4" fmla="*/ 860425 w 895350"/>
              <a:gd name="connsiteY4" fmla="*/ 1047750 h 1203325"/>
              <a:gd name="connsiteX5" fmla="*/ 663575 w 895350"/>
              <a:gd name="connsiteY5" fmla="*/ 1165225 h 1203325"/>
              <a:gd name="connsiteX6" fmla="*/ 641350 w 895350"/>
              <a:gd name="connsiteY6" fmla="*/ 1130300 h 1203325"/>
              <a:gd name="connsiteX7" fmla="*/ 530225 w 895350"/>
              <a:gd name="connsiteY7" fmla="*/ 1203325 h 1203325"/>
              <a:gd name="connsiteX8" fmla="*/ 479425 w 895350"/>
              <a:gd name="connsiteY8" fmla="*/ 1133475 h 1203325"/>
              <a:gd name="connsiteX9" fmla="*/ 517525 w 895350"/>
              <a:gd name="connsiteY9" fmla="*/ 1108075 h 1203325"/>
              <a:gd name="connsiteX10" fmla="*/ 73025 w 895350"/>
              <a:gd name="connsiteY10" fmla="*/ 406400 h 1203325"/>
              <a:gd name="connsiteX11" fmla="*/ 101600 w 895350"/>
              <a:gd name="connsiteY11" fmla="*/ 393700 h 1203325"/>
              <a:gd name="connsiteX12" fmla="*/ 53975 w 895350"/>
              <a:gd name="connsiteY12" fmla="*/ 320675 h 1203325"/>
              <a:gd name="connsiteX13" fmla="*/ 79375 w 895350"/>
              <a:gd name="connsiteY13" fmla="*/ 298450 h 1203325"/>
              <a:gd name="connsiteX14" fmla="*/ 0 w 895350"/>
              <a:gd name="connsiteY14" fmla="*/ 168275 h 120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350" h="1203325">
                <a:moveTo>
                  <a:pt x="0" y="168275"/>
                </a:moveTo>
                <a:lnTo>
                  <a:pt x="260350" y="0"/>
                </a:lnTo>
                <a:lnTo>
                  <a:pt x="895350" y="968375"/>
                </a:lnTo>
                <a:lnTo>
                  <a:pt x="825500" y="1006475"/>
                </a:lnTo>
                <a:lnTo>
                  <a:pt x="860425" y="1047750"/>
                </a:lnTo>
                <a:lnTo>
                  <a:pt x="663575" y="1165225"/>
                </a:lnTo>
                <a:lnTo>
                  <a:pt x="641350" y="1130300"/>
                </a:lnTo>
                <a:lnTo>
                  <a:pt x="530225" y="1203325"/>
                </a:lnTo>
                <a:lnTo>
                  <a:pt x="479425" y="1133475"/>
                </a:lnTo>
                <a:lnTo>
                  <a:pt x="517525" y="1108075"/>
                </a:lnTo>
                <a:lnTo>
                  <a:pt x="73025" y="406400"/>
                </a:lnTo>
                <a:lnTo>
                  <a:pt x="101600" y="393700"/>
                </a:lnTo>
                <a:lnTo>
                  <a:pt x="53975" y="320675"/>
                </a:lnTo>
                <a:lnTo>
                  <a:pt x="79375" y="298450"/>
                </a:lnTo>
                <a:lnTo>
                  <a:pt x="0" y="168275"/>
                </a:lnTo>
                <a:close/>
              </a:path>
            </a:pathLst>
          </a:custGeom>
          <a:solidFill>
            <a:schemeClr val="accent1">
              <a:lumMod val="75000"/>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rot="3544926">
            <a:off x="5190012" y="1860308"/>
            <a:ext cx="151951" cy="525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098275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alpha val="30000"/>
          </a:schemeClr>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13</Form_x0020__x002d__x0020_no_x0020_of_x0020_pages>
    <Document_x0020_type xmlns="f906fbab-2f75-4c55-9947-54e5e7fb542c">Policy</Document_x0020_type>
    <Review_x0020_date_x0020__x002d__x0020_for_x0020_updating_x0020_or_x0020_deleteing_x0020_from_x0020_site xmlns="f906fbab-2f75-4c55-9947-54e5e7fb542c" xsi:nil="true"/>
    <Department_x0020__x0028_new_x0029_ xmlns="f906fbab-2f75-4c55-9947-54e5e7fb542c">1</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No</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Is_x0020_this_x0020_an_x0020_infographic_x003f_ xmlns="f906fbab-2f75-4c55-9947-54e5e7fb542c">false</Is_x0020_this_x0020_an_x0020_infographic_x003f_>
  </documentManagement>
</p:properties>
</file>

<file path=customXml/item2.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7" ma:contentTypeDescription="" ma:contentTypeScope="" ma:versionID="f3807b45cc2de738d6a60e28a7d7f459">
  <xsd:schema xmlns:xsd="http://www.w3.org/2001/XMLSchema" xmlns:xs="http://www.w3.org/2001/XMLSchema" xmlns:p="http://schemas.microsoft.com/office/2006/metadata/properties" xmlns:ns2="f906fbab-2f75-4c55-9947-54e5e7fb542c" targetNamespace="http://schemas.microsoft.com/office/2006/metadata/properties" ma:root="true" ma:fieldsID="e9a00696ed1992c91ffde707491731e3"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4378DB-6CBE-4408-9476-243583EC5D3F}">
  <ds:schemaRefs>
    <ds:schemaRef ds:uri="http://schemas.openxmlformats.org/package/2006/metadata/core-properties"/>
    <ds:schemaRef ds:uri="http://www.w3.org/XML/1998/namespace"/>
    <ds:schemaRef ds:uri="http://purl.org/dc/terms/"/>
    <ds:schemaRef ds:uri="http://schemas.microsoft.com/office/2006/documentManagement/types"/>
    <ds:schemaRef ds:uri="162749e3-8654-426b-bdac-e870c9c81ad2"/>
    <ds:schemaRef ds:uri="http://purl.org/dc/dcmitype/"/>
    <ds:schemaRef ds:uri="http://schemas.microsoft.com/office/2006/metadata/properti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19D55687-1CE9-4451-B171-E575C2AD7A85}"/>
</file>

<file path=customXml/itemProps3.xml><?xml version="1.0" encoding="utf-8"?>
<ds:datastoreItem xmlns:ds="http://schemas.openxmlformats.org/officeDocument/2006/customXml" ds:itemID="{3DDDC5F7-4FD5-4985-986D-ED9B63C91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2745</TotalTime>
  <Words>435</Words>
  <Application>Microsoft Office PowerPoint</Application>
  <PresentationFormat>Widescreen</PresentationFormat>
  <Paragraphs>135</Paragraphs>
  <Slides>13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Default Design</vt:lpstr>
      <vt:lpstr>1_Office Theme</vt:lpstr>
      <vt:lpstr>PowerPoint Presentation</vt:lpstr>
      <vt:lpstr>Feedback previous Workshop</vt:lpstr>
      <vt:lpstr>PowerPoint Presentation</vt:lpstr>
      <vt:lpstr>Existing General Hospital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Site design evolution</vt:lpstr>
      <vt:lpstr>Planning challenges</vt:lpstr>
    </vt:vector>
  </TitlesOfParts>
  <Company>States Of Jersey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3 Presentation 07-08-18</dc:title>
  <dc:creator>Philippa MacAndrew</dc:creator>
  <cp:lastModifiedBy>Ralph Buchholz</cp:lastModifiedBy>
  <cp:revision>120</cp:revision>
  <cp:lastPrinted>2018-07-26T10:35:49Z</cp:lastPrinted>
  <dcterms:created xsi:type="dcterms:W3CDTF">2018-07-24T11:05:50Z</dcterms:created>
  <dcterms:modified xsi:type="dcterms:W3CDTF">2018-10-01T10:43:52Z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y fmtid="{D5CDD505-2E9C-101B-9397-08002B2CF9AE}" pid="3" name="Form - is signature required?">
    <vt:bool>false</vt:bool>
  </property>
  <property fmtid="{D5CDD505-2E9C-101B-9397-08002B2CF9AE}" pid="4" name="Form - is payment required?">
    <vt:bool>false</vt:bool>
  </property>
</Properties>
</file>