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9.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0"/>
  </p:notesMasterIdLst>
  <p:sldIdLst>
    <p:sldId id="275" r:id="rId3"/>
    <p:sldId id="277" r:id="rId4"/>
    <p:sldId id="263" r:id="rId5"/>
    <p:sldId id="264" r:id="rId6"/>
    <p:sldId id="266" r:id="rId7"/>
    <p:sldId id="278"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792" autoAdjust="0"/>
  </p:normalViewPr>
  <p:slideViewPr>
    <p:cSldViewPr snapToGrid="0">
      <p:cViewPr varScale="1">
        <p:scale>
          <a:sx n="67" d="100"/>
          <a:sy n="67" d="100"/>
        </p:scale>
        <p:origin x="604" y="5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8FE2AE-9EF0-4237-AB17-9A9E2B89583D}" type="datetimeFigureOut">
              <a:rPr lang="en-GB" smtClean="0"/>
              <a:t>16/03/2021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D1A0B-EB2B-4407-AC86-37ABB4CAE5AE}" type="slidenum">
              <a:rPr lang="en-GB" smtClean="0"/>
              <a:t>‹#›</a:t>
            </a:fld>
            <a:endParaRPr lang="en-GB" dirty="0"/>
          </a:p>
        </p:txBody>
      </p:sp>
    </p:spTree>
    <p:extLst>
      <p:ext uri="{BB962C8B-B14F-4D97-AF65-F5344CB8AC3E}">
        <p14:creationId xmlns:p14="http://schemas.microsoft.com/office/powerpoint/2010/main" val="2000123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CD1A0B-EB2B-4407-AC86-37ABB4CAE5AE}" type="slidenum">
              <a:rPr lang="en-GB" smtClean="0"/>
              <a:t>1</a:t>
            </a:fld>
            <a:endParaRPr lang="en-GB" dirty="0"/>
          </a:p>
        </p:txBody>
      </p:sp>
    </p:spTree>
    <p:extLst>
      <p:ext uri="{BB962C8B-B14F-4D97-AF65-F5344CB8AC3E}">
        <p14:creationId xmlns:p14="http://schemas.microsoft.com/office/powerpoint/2010/main" val="77067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CD1A0B-EB2B-4407-AC86-37ABB4CAE5AE}" type="slidenum">
              <a:rPr lang="en-GB" smtClean="0"/>
              <a:t>2</a:t>
            </a:fld>
            <a:endParaRPr lang="en-GB" dirty="0"/>
          </a:p>
        </p:txBody>
      </p:sp>
    </p:spTree>
    <p:extLst>
      <p:ext uri="{BB962C8B-B14F-4D97-AF65-F5344CB8AC3E}">
        <p14:creationId xmlns:p14="http://schemas.microsoft.com/office/powerpoint/2010/main" val="2448617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CD1A0B-EB2B-4407-AC86-37ABB4CAE5AE}" type="slidenum">
              <a:rPr lang="en-GB" smtClean="0"/>
              <a:t>3</a:t>
            </a:fld>
            <a:endParaRPr lang="en-GB" dirty="0"/>
          </a:p>
        </p:txBody>
      </p:sp>
    </p:spTree>
    <p:extLst>
      <p:ext uri="{BB962C8B-B14F-4D97-AF65-F5344CB8AC3E}">
        <p14:creationId xmlns:p14="http://schemas.microsoft.com/office/powerpoint/2010/main" val="2915933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GB" dirty="0">
                <a:highlight>
                  <a:srgbClr val="FFFF00"/>
                </a:highlight>
                <a:latin typeface="Arial" panose="020B0604020202020204" pitchFamily="34" charset="0"/>
                <a:cs typeface="Arial" panose="020B0604020202020204" pitchFamily="34" charset="0"/>
              </a:rPr>
              <a:t>Customary law is law which has evolved over time – ie. the Courts have treated something as crime even though the States Assembly (or, if we were in the UK, Parliament) have not explicitly agreed that there should be a written law setting out that it is a crime. </a:t>
            </a:r>
          </a:p>
          <a:p>
            <a:pPr>
              <a:lnSpc>
                <a:spcPct val="120000"/>
              </a:lnSpc>
            </a:pPr>
            <a:endParaRPr lang="en-GB" dirty="0">
              <a:highlight>
                <a:srgbClr val="FFFF00"/>
              </a:highlight>
              <a:latin typeface="Arial" panose="020B0604020202020204" pitchFamily="34" charset="0"/>
              <a:cs typeface="Arial" panose="020B0604020202020204" pitchFamily="34" charset="0"/>
            </a:endParaRPr>
          </a:p>
          <a:p>
            <a:pPr>
              <a:lnSpc>
                <a:spcPct val="120000"/>
              </a:lnSpc>
            </a:pPr>
            <a:r>
              <a:rPr lang="en-GB" dirty="0">
                <a:highlight>
                  <a:srgbClr val="FFFF00"/>
                </a:highlight>
                <a:latin typeface="Arial" panose="020B0604020202020204" pitchFamily="34" charset="0"/>
                <a:cs typeface="Arial" panose="020B0604020202020204" pitchFamily="34" charset="0"/>
              </a:rPr>
              <a:t>For example, the States Assembly never approved a Law saying that suicide was a crime, but the Courts use to treat it as crime. However, over time, the Courts stopped treating it as crime</a:t>
            </a:r>
          </a:p>
          <a:p>
            <a:pPr>
              <a:lnSpc>
                <a:spcPct val="120000"/>
              </a:lnSpc>
            </a:pPr>
            <a:endParaRPr lang="en-GB" dirty="0"/>
          </a:p>
          <a:p>
            <a:r>
              <a:rPr lang="en-GB" dirty="0">
                <a:highlight>
                  <a:srgbClr val="FFFF00"/>
                </a:highlight>
                <a:latin typeface="Arial" panose="020B0604020202020204" pitchFamily="34" charset="0"/>
                <a:cs typeface="Arial" panose="020B0604020202020204" pitchFamily="34" charset="0"/>
              </a:rPr>
              <a:t>How it be crime to commit a ‘non crime’ – is suicide legal in England (does to matter as assisted suicide is made an offence in law</a:t>
            </a:r>
          </a:p>
          <a:p>
            <a:endParaRPr lang="en-GB" dirty="0">
              <a:highlight>
                <a:srgbClr val="FFFF00"/>
              </a:highlight>
              <a:latin typeface="Arial" panose="020B0604020202020204" pitchFamily="34" charset="0"/>
              <a:cs typeface="Arial" panose="020B0604020202020204" pitchFamily="34" charset="0"/>
            </a:endParaRPr>
          </a:p>
          <a:p>
            <a:endParaRPr lang="en-GB" dirty="0">
              <a:highlight>
                <a:srgbClr val="FFFF00"/>
              </a:highligh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3CD1A0B-EB2B-4407-AC86-37ABB4CAE5AE}" type="slidenum">
              <a:rPr lang="en-GB" smtClean="0"/>
              <a:t>4</a:t>
            </a:fld>
            <a:endParaRPr lang="en-GB" dirty="0"/>
          </a:p>
        </p:txBody>
      </p:sp>
    </p:spTree>
    <p:extLst>
      <p:ext uri="{BB962C8B-B14F-4D97-AF65-F5344CB8AC3E}">
        <p14:creationId xmlns:p14="http://schemas.microsoft.com/office/powerpoint/2010/main" val="1477181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(Passive Euthanasia)</a:t>
            </a:r>
          </a:p>
          <a:p>
            <a:endParaRPr lang="en-GB" dirty="0">
              <a:latin typeface="Arial" panose="020B0604020202020204" pitchFamily="34" charset="0"/>
              <a:cs typeface="Arial" panose="020B0604020202020204" pitchFamily="34" charset="0"/>
            </a:endParaRPr>
          </a:p>
          <a:p>
            <a:pPr>
              <a:lnSpc>
                <a:spcPct val="120000"/>
              </a:lnSpc>
            </a:pPr>
            <a:r>
              <a:rPr lang="en-GB" i="1" dirty="0">
                <a:latin typeface="Arial" panose="020B0604020202020204" pitchFamily="34" charset="0"/>
                <a:cs typeface="Arial" panose="020B0604020202020204" pitchFamily="34" charset="0"/>
              </a:rPr>
              <a:t>Why doubt - </a:t>
            </a:r>
            <a:r>
              <a:rPr lang="en-GB" dirty="0">
                <a:latin typeface="Arial" panose="020B0604020202020204" pitchFamily="34" charset="0"/>
                <a:cs typeface="Arial" panose="020B0604020202020204" pitchFamily="34" charset="0"/>
              </a:rPr>
              <a:t>If doubt, e.g. a difference of medical opinion, or a lack of agreement between medical opinion and family members, a court application should be made</a:t>
            </a:r>
          </a:p>
          <a:p>
            <a:pPr>
              <a:lnSpc>
                <a:spcPct val="120000"/>
              </a:lnSpc>
            </a:pPr>
            <a:endParaRPr lang="en-GB" dirty="0">
              <a:latin typeface="Arial" panose="020B0604020202020204" pitchFamily="34" charset="0"/>
              <a:cs typeface="Arial" panose="020B0604020202020204" pitchFamily="34" charset="0"/>
            </a:endParaRPr>
          </a:p>
          <a:p>
            <a:pPr>
              <a:lnSpc>
                <a:spcPct val="120000"/>
              </a:lnSpc>
            </a:pPr>
            <a:r>
              <a:rPr lang="en-GB" dirty="0">
                <a:latin typeface="Arial" panose="020B0604020202020204" pitchFamily="34" charset="0"/>
                <a:cs typeface="Arial" panose="020B0604020202020204" pitchFamily="34" charset="0"/>
              </a:rPr>
              <a:t>If in agreement no need to ask the Court</a:t>
            </a:r>
          </a:p>
          <a:p>
            <a:endParaRPr lang="en-GB" dirty="0"/>
          </a:p>
        </p:txBody>
      </p:sp>
      <p:sp>
        <p:nvSpPr>
          <p:cNvPr id="4" name="Slide Number Placeholder 3"/>
          <p:cNvSpPr>
            <a:spLocks noGrp="1"/>
          </p:cNvSpPr>
          <p:nvPr>
            <p:ph type="sldNum" sz="quarter" idx="5"/>
          </p:nvPr>
        </p:nvSpPr>
        <p:spPr/>
        <p:txBody>
          <a:bodyPr/>
          <a:lstStyle/>
          <a:p>
            <a:fld id="{33CD1A0B-EB2B-4407-AC86-37ABB4CAE5AE}" type="slidenum">
              <a:rPr lang="en-GB" smtClean="0"/>
              <a:t>5</a:t>
            </a:fld>
            <a:endParaRPr lang="en-GB" dirty="0"/>
          </a:p>
        </p:txBody>
      </p:sp>
    </p:spTree>
    <p:extLst>
      <p:ext uri="{BB962C8B-B14F-4D97-AF65-F5344CB8AC3E}">
        <p14:creationId xmlns:p14="http://schemas.microsoft.com/office/powerpoint/2010/main" val="3369162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GB" dirty="0">
                <a:highlight>
                  <a:srgbClr val="FFFF00"/>
                </a:highlight>
                <a:latin typeface="Arial" panose="020B0604020202020204" pitchFamily="34" charset="0"/>
                <a:cs typeface="Arial" panose="020B0604020202020204" pitchFamily="34" charset="0"/>
              </a:rPr>
              <a:t>Customary law is law which has evolved over time – ie. the Courts have treated something as crime even though the States Assembly (or, if we were in the UK, Parliament) have not explicitly agreed that there should be a written law setting out that it is a crime. </a:t>
            </a:r>
          </a:p>
          <a:p>
            <a:pPr>
              <a:lnSpc>
                <a:spcPct val="120000"/>
              </a:lnSpc>
            </a:pPr>
            <a:endParaRPr lang="en-GB" dirty="0">
              <a:highlight>
                <a:srgbClr val="FFFF00"/>
              </a:highlight>
              <a:latin typeface="Arial" panose="020B0604020202020204" pitchFamily="34" charset="0"/>
              <a:cs typeface="Arial" panose="020B0604020202020204" pitchFamily="34" charset="0"/>
            </a:endParaRPr>
          </a:p>
          <a:p>
            <a:pPr>
              <a:lnSpc>
                <a:spcPct val="120000"/>
              </a:lnSpc>
            </a:pPr>
            <a:r>
              <a:rPr lang="en-GB" dirty="0">
                <a:highlight>
                  <a:srgbClr val="FFFF00"/>
                </a:highlight>
                <a:latin typeface="Arial" panose="020B0604020202020204" pitchFamily="34" charset="0"/>
                <a:cs typeface="Arial" panose="020B0604020202020204" pitchFamily="34" charset="0"/>
              </a:rPr>
              <a:t>For example, the States Assembly never approved a Law saying that suicide was a crime, but the Courts use to treat it as crime. However, over time, the Courts stopped treating it as crime</a:t>
            </a:r>
          </a:p>
          <a:p>
            <a:pPr>
              <a:lnSpc>
                <a:spcPct val="120000"/>
              </a:lnSpc>
            </a:pPr>
            <a:endParaRPr lang="en-GB" dirty="0"/>
          </a:p>
          <a:p>
            <a:r>
              <a:rPr lang="en-GB" dirty="0">
                <a:highlight>
                  <a:srgbClr val="FFFF00"/>
                </a:highlight>
                <a:latin typeface="Arial" panose="020B0604020202020204" pitchFamily="34" charset="0"/>
                <a:cs typeface="Arial" panose="020B0604020202020204" pitchFamily="34" charset="0"/>
              </a:rPr>
              <a:t>How it be crime to commit a ‘non crime’ – is suicide legal in England (does to matter as assisted suicide is made an offence in law</a:t>
            </a:r>
          </a:p>
          <a:p>
            <a:endParaRPr lang="en-GB" dirty="0">
              <a:highlight>
                <a:srgbClr val="FFFF00"/>
              </a:highlight>
              <a:latin typeface="Arial" panose="020B0604020202020204" pitchFamily="34" charset="0"/>
              <a:cs typeface="Arial" panose="020B0604020202020204" pitchFamily="34" charset="0"/>
            </a:endParaRPr>
          </a:p>
          <a:p>
            <a:endParaRPr lang="en-GB" dirty="0">
              <a:highlight>
                <a:srgbClr val="FFFF00"/>
              </a:highligh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3CD1A0B-EB2B-4407-AC86-37ABB4CAE5AE}" type="slidenum">
              <a:rPr lang="en-GB" smtClean="0"/>
              <a:t>6</a:t>
            </a:fld>
            <a:endParaRPr lang="en-GB" dirty="0"/>
          </a:p>
        </p:txBody>
      </p:sp>
    </p:spTree>
    <p:extLst>
      <p:ext uri="{BB962C8B-B14F-4D97-AF65-F5344CB8AC3E}">
        <p14:creationId xmlns:p14="http://schemas.microsoft.com/office/powerpoint/2010/main" val="2957896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CD1A0B-EB2B-4407-AC86-37ABB4CAE5AE}" type="slidenum">
              <a:rPr lang="en-GB" smtClean="0"/>
              <a:t>7</a:t>
            </a:fld>
            <a:endParaRPr lang="en-GB" dirty="0"/>
          </a:p>
        </p:txBody>
      </p:sp>
    </p:spTree>
    <p:extLst>
      <p:ext uri="{BB962C8B-B14F-4D97-AF65-F5344CB8AC3E}">
        <p14:creationId xmlns:p14="http://schemas.microsoft.com/office/powerpoint/2010/main" val="851692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C80A-FA74-46D7-A56B-B2EF5C1537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63BA64-3D05-4320-8023-170F537C51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90DF778-41B6-41D2-B89B-0DD0723F7504}"/>
              </a:ext>
            </a:extLst>
          </p:cNvPr>
          <p:cNvSpPr>
            <a:spLocks noGrp="1"/>
          </p:cNvSpPr>
          <p:nvPr>
            <p:ph type="dt" sz="half" idx="10"/>
          </p:nvPr>
        </p:nvSpPr>
        <p:spPr/>
        <p:txBody>
          <a:bodyPr/>
          <a:lstStyle/>
          <a:p>
            <a:fld id="{E37AE2A6-2CCD-4682-88CC-A6FB90696A77}" type="datetimeFigureOut">
              <a:rPr lang="en-GB" smtClean="0"/>
              <a:t>16/03/2021</a:t>
            </a:fld>
            <a:endParaRPr lang="en-GB" dirty="0"/>
          </a:p>
        </p:txBody>
      </p:sp>
      <p:sp>
        <p:nvSpPr>
          <p:cNvPr id="5" name="Footer Placeholder 4">
            <a:extLst>
              <a:ext uri="{FF2B5EF4-FFF2-40B4-BE49-F238E27FC236}">
                <a16:creationId xmlns:a16="http://schemas.microsoft.com/office/drawing/2014/main" id="{6009A07A-6942-45BA-BBA5-197163BC498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5B936C5-AFD6-4396-A9F3-5B77FE3119BE}"/>
              </a:ext>
            </a:extLst>
          </p:cNvPr>
          <p:cNvSpPr>
            <a:spLocks noGrp="1"/>
          </p:cNvSpPr>
          <p:nvPr>
            <p:ph type="sldNum" sz="quarter" idx="12"/>
          </p:nvPr>
        </p:nvSpPr>
        <p:spPr/>
        <p:txBody>
          <a:bodyPr/>
          <a:lstStyle/>
          <a:p>
            <a:fld id="{F0ABC923-B056-462D-8909-32C47E5AE522}" type="slidenum">
              <a:rPr lang="en-GB" smtClean="0"/>
              <a:t>‹#›</a:t>
            </a:fld>
            <a:endParaRPr lang="en-GB" dirty="0"/>
          </a:p>
        </p:txBody>
      </p:sp>
    </p:spTree>
    <p:extLst>
      <p:ext uri="{BB962C8B-B14F-4D97-AF65-F5344CB8AC3E}">
        <p14:creationId xmlns:p14="http://schemas.microsoft.com/office/powerpoint/2010/main" val="3482748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A5780-06F4-4DFA-9DD2-FE98F63F83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C17324-9E2F-4FB6-951F-7B7BF91845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46908E-C134-48ED-88CD-B35AE47BACA9}"/>
              </a:ext>
            </a:extLst>
          </p:cNvPr>
          <p:cNvSpPr>
            <a:spLocks noGrp="1"/>
          </p:cNvSpPr>
          <p:nvPr>
            <p:ph type="dt" sz="half" idx="10"/>
          </p:nvPr>
        </p:nvSpPr>
        <p:spPr/>
        <p:txBody>
          <a:bodyPr/>
          <a:lstStyle/>
          <a:p>
            <a:fld id="{E37AE2A6-2CCD-4682-88CC-A6FB90696A77}" type="datetimeFigureOut">
              <a:rPr lang="en-GB" smtClean="0"/>
              <a:t>16/03/2021</a:t>
            </a:fld>
            <a:endParaRPr lang="en-GB" dirty="0"/>
          </a:p>
        </p:txBody>
      </p:sp>
      <p:sp>
        <p:nvSpPr>
          <p:cNvPr id="5" name="Footer Placeholder 4">
            <a:extLst>
              <a:ext uri="{FF2B5EF4-FFF2-40B4-BE49-F238E27FC236}">
                <a16:creationId xmlns:a16="http://schemas.microsoft.com/office/drawing/2014/main" id="{D0690ADF-CC39-4CDC-BB80-E14A3CFA472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25600EF-91A7-4DE4-AC2B-5685F8F5D3A1}"/>
              </a:ext>
            </a:extLst>
          </p:cNvPr>
          <p:cNvSpPr>
            <a:spLocks noGrp="1"/>
          </p:cNvSpPr>
          <p:nvPr>
            <p:ph type="sldNum" sz="quarter" idx="12"/>
          </p:nvPr>
        </p:nvSpPr>
        <p:spPr/>
        <p:txBody>
          <a:bodyPr/>
          <a:lstStyle/>
          <a:p>
            <a:fld id="{F0ABC923-B056-462D-8909-32C47E5AE522}" type="slidenum">
              <a:rPr lang="en-GB" smtClean="0"/>
              <a:t>‹#›</a:t>
            </a:fld>
            <a:endParaRPr lang="en-GB" dirty="0"/>
          </a:p>
        </p:txBody>
      </p:sp>
    </p:spTree>
    <p:extLst>
      <p:ext uri="{BB962C8B-B14F-4D97-AF65-F5344CB8AC3E}">
        <p14:creationId xmlns:p14="http://schemas.microsoft.com/office/powerpoint/2010/main" val="44731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981A7E-C817-4E63-883F-2854B2BBE25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81F955-7DC1-41AF-B17F-60D419691B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524CF1-CBBF-40EB-A119-845735EE4A58}"/>
              </a:ext>
            </a:extLst>
          </p:cNvPr>
          <p:cNvSpPr>
            <a:spLocks noGrp="1"/>
          </p:cNvSpPr>
          <p:nvPr>
            <p:ph type="dt" sz="half" idx="10"/>
          </p:nvPr>
        </p:nvSpPr>
        <p:spPr/>
        <p:txBody>
          <a:bodyPr/>
          <a:lstStyle/>
          <a:p>
            <a:fld id="{E37AE2A6-2CCD-4682-88CC-A6FB90696A77}" type="datetimeFigureOut">
              <a:rPr lang="en-GB" smtClean="0"/>
              <a:t>16/03/2021</a:t>
            </a:fld>
            <a:endParaRPr lang="en-GB" dirty="0"/>
          </a:p>
        </p:txBody>
      </p:sp>
      <p:sp>
        <p:nvSpPr>
          <p:cNvPr id="5" name="Footer Placeholder 4">
            <a:extLst>
              <a:ext uri="{FF2B5EF4-FFF2-40B4-BE49-F238E27FC236}">
                <a16:creationId xmlns:a16="http://schemas.microsoft.com/office/drawing/2014/main" id="{79F06F50-1C53-4813-A2C6-1363F45490E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1D8BE3F-08FC-4EA2-8BCF-367C7749ACBA}"/>
              </a:ext>
            </a:extLst>
          </p:cNvPr>
          <p:cNvSpPr>
            <a:spLocks noGrp="1"/>
          </p:cNvSpPr>
          <p:nvPr>
            <p:ph type="sldNum" sz="quarter" idx="12"/>
          </p:nvPr>
        </p:nvSpPr>
        <p:spPr/>
        <p:txBody>
          <a:bodyPr/>
          <a:lstStyle/>
          <a:p>
            <a:fld id="{F0ABC923-B056-462D-8909-32C47E5AE522}" type="slidenum">
              <a:rPr lang="en-GB" smtClean="0"/>
              <a:t>‹#›</a:t>
            </a:fld>
            <a:endParaRPr lang="en-GB" dirty="0"/>
          </a:p>
        </p:txBody>
      </p:sp>
    </p:spTree>
    <p:extLst>
      <p:ext uri="{BB962C8B-B14F-4D97-AF65-F5344CB8AC3E}">
        <p14:creationId xmlns:p14="http://schemas.microsoft.com/office/powerpoint/2010/main" val="3307193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491" indent="0" algn="ctr">
              <a:buNone/>
              <a:defRPr>
                <a:solidFill>
                  <a:schemeClr val="tx1">
                    <a:tint val="75000"/>
                  </a:schemeClr>
                </a:solidFill>
              </a:defRPr>
            </a:lvl2pPr>
            <a:lvl3pPr marL="1218990" indent="0" algn="ctr">
              <a:buNone/>
              <a:defRPr>
                <a:solidFill>
                  <a:schemeClr val="tx1">
                    <a:tint val="75000"/>
                  </a:schemeClr>
                </a:solidFill>
              </a:defRPr>
            </a:lvl3pPr>
            <a:lvl4pPr marL="1828482" indent="0" algn="ctr">
              <a:buNone/>
              <a:defRPr>
                <a:solidFill>
                  <a:schemeClr val="tx1">
                    <a:tint val="75000"/>
                  </a:schemeClr>
                </a:solidFill>
              </a:defRPr>
            </a:lvl4pPr>
            <a:lvl5pPr marL="2437978" indent="0" algn="ctr">
              <a:buNone/>
              <a:defRPr>
                <a:solidFill>
                  <a:schemeClr val="tx1">
                    <a:tint val="75000"/>
                  </a:schemeClr>
                </a:solidFill>
              </a:defRPr>
            </a:lvl5pPr>
            <a:lvl6pPr marL="3047468" indent="0" algn="ctr">
              <a:buNone/>
              <a:defRPr>
                <a:solidFill>
                  <a:schemeClr val="tx1">
                    <a:tint val="75000"/>
                  </a:schemeClr>
                </a:solidFill>
              </a:defRPr>
            </a:lvl6pPr>
            <a:lvl7pPr marL="3656959"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dirty="0"/>
          </a:p>
        </p:txBody>
      </p:sp>
    </p:spTree>
    <p:extLst>
      <p:ext uri="{BB962C8B-B14F-4D97-AF65-F5344CB8AC3E}">
        <p14:creationId xmlns:p14="http://schemas.microsoft.com/office/powerpoint/2010/main" val="3457663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dirty="0"/>
          </a:p>
        </p:txBody>
      </p:sp>
    </p:spTree>
    <p:extLst>
      <p:ext uri="{BB962C8B-B14F-4D97-AF65-F5344CB8AC3E}">
        <p14:creationId xmlns:p14="http://schemas.microsoft.com/office/powerpoint/2010/main" val="1834641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491" indent="0">
              <a:buNone/>
              <a:defRPr sz="2400">
                <a:solidFill>
                  <a:schemeClr val="tx1">
                    <a:tint val="75000"/>
                  </a:schemeClr>
                </a:solidFill>
              </a:defRPr>
            </a:lvl2pPr>
            <a:lvl3pPr marL="1218990" indent="0">
              <a:buNone/>
              <a:defRPr sz="2133">
                <a:solidFill>
                  <a:schemeClr val="tx1">
                    <a:tint val="75000"/>
                  </a:schemeClr>
                </a:solidFill>
              </a:defRPr>
            </a:lvl3pPr>
            <a:lvl4pPr marL="1828482" indent="0">
              <a:buNone/>
              <a:defRPr sz="1867">
                <a:solidFill>
                  <a:schemeClr val="tx1">
                    <a:tint val="75000"/>
                  </a:schemeClr>
                </a:solidFill>
              </a:defRPr>
            </a:lvl4pPr>
            <a:lvl5pPr marL="2437978" indent="0">
              <a:buNone/>
              <a:defRPr sz="1867">
                <a:solidFill>
                  <a:schemeClr val="tx1">
                    <a:tint val="75000"/>
                  </a:schemeClr>
                </a:solidFill>
              </a:defRPr>
            </a:lvl5pPr>
            <a:lvl6pPr marL="3047468" indent="0">
              <a:buNone/>
              <a:defRPr sz="1867">
                <a:solidFill>
                  <a:schemeClr val="tx1">
                    <a:tint val="75000"/>
                  </a:schemeClr>
                </a:solidFill>
              </a:defRPr>
            </a:lvl6pPr>
            <a:lvl7pPr marL="3656959" indent="0">
              <a:buNone/>
              <a:defRPr sz="1867">
                <a:solidFill>
                  <a:schemeClr val="tx1">
                    <a:tint val="75000"/>
                  </a:schemeClr>
                </a:solidFill>
              </a:defRPr>
            </a:lvl7pPr>
            <a:lvl8pPr marL="4266453" indent="0">
              <a:buNone/>
              <a:defRPr sz="1867">
                <a:solidFill>
                  <a:schemeClr val="tx1">
                    <a:tint val="75000"/>
                  </a:schemeClr>
                </a:solidFill>
              </a:defRPr>
            </a:lvl8pPr>
            <a:lvl9pPr marL="4875947" indent="0">
              <a:buNone/>
              <a:defRPr sz="186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BD6453-1A85-1A4D-B004-9839DC75E01A}" type="datetimeFigureOut">
              <a:rPr lang="en-US" smtClean="0"/>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dirty="0"/>
          </a:p>
        </p:txBody>
      </p:sp>
    </p:spTree>
    <p:extLst>
      <p:ext uri="{BB962C8B-B14F-4D97-AF65-F5344CB8AC3E}">
        <p14:creationId xmlns:p14="http://schemas.microsoft.com/office/powerpoint/2010/main" val="1551506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200153"/>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200153"/>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4BD6453-1A85-1A4D-B004-9839DC75E01A}" type="datetimeFigureOut">
              <a:rPr lang="en-US" smtClean="0"/>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dirty="0"/>
          </a:p>
        </p:txBody>
      </p:sp>
    </p:spTree>
    <p:extLst>
      <p:ext uri="{BB962C8B-B14F-4D97-AF65-F5344CB8AC3E}">
        <p14:creationId xmlns:p14="http://schemas.microsoft.com/office/powerpoint/2010/main" val="1512247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491" indent="0">
              <a:buNone/>
              <a:defRPr sz="2667" b="1"/>
            </a:lvl2pPr>
            <a:lvl3pPr marL="1218990" indent="0">
              <a:buNone/>
              <a:defRPr sz="2400" b="1"/>
            </a:lvl3pPr>
            <a:lvl4pPr marL="1828482" indent="0">
              <a:buNone/>
              <a:defRPr sz="2133" b="1"/>
            </a:lvl4pPr>
            <a:lvl5pPr marL="2437978" indent="0">
              <a:buNone/>
              <a:defRPr sz="2133" b="1"/>
            </a:lvl5pPr>
            <a:lvl6pPr marL="3047468" indent="0">
              <a:buNone/>
              <a:defRPr sz="2133" b="1"/>
            </a:lvl6pPr>
            <a:lvl7pPr marL="3656959" indent="0">
              <a:buNone/>
              <a:defRPr sz="2133" b="1"/>
            </a:lvl7pPr>
            <a:lvl8pPr marL="4266453" indent="0">
              <a:buNone/>
              <a:defRPr sz="2133" b="1"/>
            </a:lvl8pPr>
            <a:lvl9pPr marL="4875947" indent="0">
              <a:buNone/>
              <a:defRPr sz="2133"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77" y="1535113"/>
            <a:ext cx="5389033" cy="639763"/>
          </a:xfrm>
        </p:spPr>
        <p:txBody>
          <a:bodyPr anchor="b"/>
          <a:lstStyle>
            <a:lvl1pPr marL="0" indent="0">
              <a:buNone/>
              <a:defRPr sz="3200" b="1"/>
            </a:lvl1pPr>
            <a:lvl2pPr marL="609491" indent="0">
              <a:buNone/>
              <a:defRPr sz="2667" b="1"/>
            </a:lvl2pPr>
            <a:lvl3pPr marL="1218990" indent="0">
              <a:buNone/>
              <a:defRPr sz="2400" b="1"/>
            </a:lvl3pPr>
            <a:lvl4pPr marL="1828482" indent="0">
              <a:buNone/>
              <a:defRPr sz="2133" b="1"/>
            </a:lvl4pPr>
            <a:lvl5pPr marL="2437978" indent="0">
              <a:buNone/>
              <a:defRPr sz="2133" b="1"/>
            </a:lvl5pPr>
            <a:lvl6pPr marL="3047468" indent="0">
              <a:buNone/>
              <a:defRPr sz="2133" b="1"/>
            </a:lvl6pPr>
            <a:lvl7pPr marL="3656959" indent="0">
              <a:buNone/>
              <a:defRPr sz="2133" b="1"/>
            </a:lvl7pPr>
            <a:lvl8pPr marL="4266453" indent="0">
              <a:buNone/>
              <a:defRPr sz="2133" b="1"/>
            </a:lvl8pPr>
            <a:lvl9pPr marL="4875947" indent="0">
              <a:buNone/>
              <a:defRPr sz="2133" b="1"/>
            </a:lvl9pPr>
          </a:lstStyle>
          <a:p>
            <a:pPr lvl="0"/>
            <a:r>
              <a:rPr lang="en-GB"/>
              <a:t>Click to edit Master text styles</a:t>
            </a:r>
          </a:p>
        </p:txBody>
      </p:sp>
      <p:sp>
        <p:nvSpPr>
          <p:cNvPr id="6" name="Content Placeholder 5"/>
          <p:cNvSpPr>
            <a:spLocks noGrp="1"/>
          </p:cNvSpPr>
          <p:nvPr>
            <p:ph sz="quarter" idx="4"/>
          </p:nvPr>
        </p:nvSpPr>
        <p:spPr>
          <a:xfrm>
            <a:off x="6193377"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54BD6453-1A85-1A4D-B004-9839DC75E01A}" type="datetimeFigureOut">
              <a:rPr lang="en-US" smtClean="0"/>
              <a:t>3/16/2021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2017E4-CAA1-6342-8DB7-B4706FE90AFC}" type="slidenum">
              <a:rPr lang="en-US" smtClean="0"/>
              <a:t>‹#›</a:t>
            </a:fld>
            <a:endParaRPr lang="en-US" dirty="0"/>
          </a:p>
        </p:txBody>
      </p:sp>
    </p:spTree>
    <p:extLst>
      <p:ext uri="{BB962C8B-B14F-4D97-AF65-F5344CB8AC3E}">
        <p14:creationId xmlns:p14="http://schemas.microsoft.com/office/powerpoint/2010/main" val="4055555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4BD6453-1A85-1A4D-B004-9839DC75E01A}" type="datetimeFigureOut">
              <a:rPr lang="en-US" smtClean="0"/>
              <a:t>3/16/2021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2017E4-CAA1-6342-8DB7-B4706FE90AFC}" type="slidenum">
              <a:rPr lang="en-US" smtClean="0"/>
              <a:t>‹#›</a:t>
            </a:fld>
            <a:endParaRPr lang="en-US" dirty="0"/>
          </a:p>
        </p:txBody>
      </p:sp>
    </p:spTree>
    <p:extLst>
      <p:ext uri="{BB962C8B-B14F-4D97-AF65-F5344CB8AC3E}">
        <p14:creationId xmlns:p14="http://schemas.microsoft.com/office/powerpoint/2010/main" val="7416355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D6453-1A85-1A4D-B004-9839DC75E01A}" type="datetimeFigureOut">
              <a:rPr lang="en-US" smtClean="0"/>
              <a:t>3/16/2021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2017E4-CAA1-6342-8DB7-B4706FE90AFC}" type="slidenum">
              <a:rPr lang="en-US" smtClean="0"/>
              <a:t>‹#›</a:t>
            </a:fld>
            <a:endParaRPr lang="en-US" dirty="0"/>
          </a:p>
        </p:txBody>
      </p:sp>
    </p:spTree>
    <p:extLst>
      <p:ext uri="{BB962C8B-B14F-4D97-AF65-F5344CB8AC3E}">
        <p14:creationId xmlns:p14="http://schemas.microsoft.com/office/powerpoint/2010/main" val="3828913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667" b="1"/>
            </a:lvl1pPr>
          </a:lstStyle>
          <a:p>
            <a:r>
              <a:rPr lang="en-GB"/>
              <a:t>Click to edit Master title style</a:t>
            </a:r>
            <a:endParaRPr lang="en-US"/>
          </a:p>
        </p:txBody>
      </p:sp>
      <p:sp>
        <p:nvSpPr>
          <p:cNvPr id="3" name="Content Placeholder 2"/>
          <p:cNvSpPr>
            <a:spLocks noGrp="1"/>
          </p:cNvSpPr>
          <p:nvPr>
            <p:ph idx="1"/>
          </p:nvPr>
        </p:nvSpPr>
        <p:spPr>
          <a:xfrm>
            <a:off x="4766733" y="273060"/>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3" y="1435104"/>
            <a:ext cx="4011084" cy="4691063"/>
          </a:xfrm>
        </p:spPr>
        <p:txBody>
          <a:bodyPr/>
          <a:lstStyle>
            <a:lvl1pPr marL="0" indent="0">
              <a:buNone/>
              <a:defRPr sz="1867"/>
            </a:lvl1pPr>
            <a:lvl2pPr marL="609491" indent="0">
              <a:buNone/>
              <a:defRPr sz="1600"/>
            </a:lvl2pPr>
            <a:lvl3pPr marL="1218990" indent="0">
              <a:buNone/>
              <a:defRPr sz="1333"/>
            </a:lvl3pPr>
            <a:lvl4pPr marL="1828482" indent="0">
              <a:buNone/>
              <a:defRPr sz="1200"/>
            </a:lvl4pPr>
            <a:lvl5pPr marL="2437978" indent="0">
              <a:buNone/>
              <a:defRPr sz="1200"/>
            </a:lvl5pPr>
            <a:lvl6pPr marL="3047468" indent="0">
              <a:buNone/>
              <a:defRPr sz="1200"/>
            </a:lvl6pPr>
            <a:lvl7pPr marL="3656959" indent="0">
              <a:buNone/>
              <a:defRPr sz="1200"/>
            </a:lvl7pPr>
            <a:lvl8pPr marL="4266453" indent="0">
              <a:buNone/>
              <a:defRPr sz="1200"/>
            </a:lvl8pPr>
            <a:lvl9pPr marL="4875947" indent="0">
              <a:buNone/>
              <a:defRPr sz="12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dirty="0"/>
          </a:p>
        </p:txBody>
      </p:sp>
    </p:spTree>
    <p:extLst>
      <p:ext uri="{BB962C8B-B14F-4D97-AF65-F5344CB8AC3E}">
        <p14:creationId xmlns:p14="http://schemas.microsoft.com/office/powerpoint/2010/main" val="1534502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779A-8578-4687-90EB-FF3E0F9749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158D96-1B64-4634-A0CE-1311E3C009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1ACB9F-933B-43B1-91D4-F501CCAAEEA5}"/>
              </a:ext>
            </a:extLst>
          </p:cNvPr>
          <p:cNvSpPr>
            <a:spLocks noGrp="1"/>
          </p:cNvSpPr>
          <p:nvPr>
            <p:ph type="dt" sz="half" idx="10"/>
          </p:nvPr>
        </p:nvSpPr>
        <p:spPr/>
        <p:txBody>
          <a:bodyPr/>
          <a:lstStyle/>
          <a:p>
            <a:fld id="{E37AE2A6-2CCD-4682-88CC-A6FB90696A77}" type="datetimeFigureOut">
              <a:rPr lang="en-GB" smtClean="0"/>
              <a:t>16/03/2021</a:t>
            </a:fld>
            <a:endParaRPr lang="en-GB" dirty="0"/>
          </a:p>
        </p:txBody>
      </p:sp>
      <p:sp>
        <p:nvSpPr>
          <p:cNvPr id="5" name="Footer Placeholder 4">
            <a:extLst>
              <a:ext uri="{FF2B5EF4-FFF2-40B4-BE49-F238E27FC236}">
                <a16:creationId xmlns:a16="http://schemas.microsoft.com/office/drawing/2014/main" id="{FED512C1-C8B2-4F93-AEFF-4B9596844FD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2696C62-FB2F-4447-9C56-1C01D3D217AB}"/>
              </a:ext>
            </a:extLst>
          </p:cNvPr>
          <p:cNvSpPr>
            <a:spLocks noGrp="1"/>
          </p:cNvSpPr>
          <p:nvPr>
            <p:ph type="sldNum" sz="quarter" idx="12"/>
          </p:nvPr>
        </p:nvSpPr>
        <p:spPr/>
        <p:txBody>
          <a:bodyPr/>
          <a:lstStyle/>
          <a:p>
            <a:fld id="{F0ABC923-B056-462D-8909-32C47E5AE522}" type="slidenum">
              <a:rPr lang="en-GB" smtClean="0"/>
              <a:t>‹#›</a:t>
            </a:fld>
            <a:endParaRPr lang="en-GB" dirty="0"/>
          </a:p>
        </p:txBody>
      </p:sp>
    </p:spTree>
    <p:extLst>
      <p:ext uri="{BB962C8B-B14F-4D97-AF65-F5344CB8AC3E}">
        <p14:creationId xmlns:p14="http://schemas.microsoft.com/office/powerpoint/2010/main" val="25131691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491" indent="0">
              <a:buNone/>
              <a:defRPr sz="3733"/>
            </a:lvl2pPr>
            <a:lvl3pPr marL="1218990" indent="0">
              <a:buNone/>
              <a:defRPr sz="3200"/>
            </a:lvl3pPr>
            <a:lvl4pPr marL="1828482" indent="0">
              <a:buNone/>
              <a:defRPr sz="2667"/>
            </a:lvl4pPr>
            <a:lvl5pPr marL="2437978" indent="0">
              <a:buNone/>
              <a:defRPr sz="2667"/>
            </a:lvl5pPr>
            <a:lvl6pPr marL="3047468" indent="0">
              <a:buNone/>
              <a:defRPr sz="2667"/>
            </a:lvl6pPr>
            <a:lvl7pPr marL="3656959" indent="0">
              <a:buNone/>
              <a:defRPr sz="2667"/>
            </a:lvl7pPr>
            <a:lvl8pPr marL="4266453" indent="0">
              <a:buNone/>
              <a:defRPr sz="2667"/>
            </a:lvl8pPr>
            <a:lvl9pPr marL="4875947" indent="0">
              <a:buNone/>
              <a:defRPr sz="2667"/>
            </a:lvl9pPr>
          </a:lstStyle>
          <a:p>
            <a:endParaRPr lang="en-US" dirty="0"/>
          </a:p>
        </p:txBody>
      </p:sp>
      <p:sp>
        <p:nvSpPr>
          <p:cNvPr id="4" name="Text Placeholder 3"/>
          <p:cNvSpPr>
            <a:spLocks noGrp="1"/>
          </p:cNvSpPr>
          <p:nvPr>
            <p:ph type="body" sz="half" idx="2"/>
          </p:nvPr>
        </p:nvSpPr>
        <p:spPr>
          <a:xfrm>
            <a:off x="2389717" y="5367346"/>
            <a:ext cx="7315200" cy="804863"/>
          </a:xfrm>
        </p:spPr>
        <p:txBody>
          <a:bodyPr/>
          <a:lstStyle>
            <a:lvl1pPr marL="0" indent="0">
              <a:buNone/>
              <a:defRPr sz="1867"/>
            </a:lvl1pPr>
            <a:lvl2pPr marL="609491" indent="0">
              <a:buNone/>
              <a:defRPr sz="1600"/>
            </a:lvl2pPr>
            <a:lvl3pPr marL="1218990" indent="0">
              <a:buNone/>
              <a:defRPr sz="1333"/>
            </a:lvl3pPr>
            <a:lvl4pPr marL="1828482" indent="0">
              <a:buNone/>
              <a:defRPr sz="1200"/>
            </a:lvl4pPr>
            <a:lvl5pPr marL="2437978" indent="0">
              <a:buNone/>
              <a:defRPr sz="1200"/>
            </a:lvl5pPr>
            <a:lvl6pPr marL="3047468" indent="0">
              <a:buNone/>
              <a:defRPr sz="1200"/>
            </a:lvl6pPr>
            <a:lvl7pPr marL="3656959" indent="0">
              <a:buNone/>
              <a:defRPr sz="1200"/>
            </a:lvl7pPr>
            <a:lvl8pPr marL="4266453" indent="0">
              <a:buNone/>
              <a:defRPr sz="1200"/>
            </a:lvl8pPr>
            <a:lvl9pPr marL="4875947" indent="0">
              <a:buNone/>
              <a:defRPr sz="12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dirty="0"/>
          </a:p>
        </p:txBody>
      </p:sp>
    </p:spTree>
    <p:extLst>
      <p:ext uri="{BB962C8B-B14F-4D97-AF65-F5344CB8AC3E}">
        <p14:creationId xmlns:p14="http://schemas.microsoft.com/office/powerpoint/2010/main" val="2468560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dirty="0"/>
          </a:p>
        </p:txBody>
      </p:sp>
    </p:spTree>
    <p:extLst>
      <p:ext uri="{BB962C8B-B14F-4D97-AF65-F5344CB8AC3E}">
        <p14:creationId xmlns:p14="http://schemas.microsoft.com/office/powerpoint/2010/main" val="1934060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7"/>
            <a:ext cx="2743200" cy="4387851"/>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06377"/>
            <a:ext cx="8026400" cy="438785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dirty="0"/>
          </a:p>
        </p:txBody>
      </p:sp>
    </p:spTree>
    <p:extLst>
      <p:ext uri="{BB962C8B-B14F-4D97-AF65-F5344CB8AC3E}">
        <p14:creationId xmlns:p14="http://schemas.microsoft.com/office/powerpoint/2010/main" val="252932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DA1C-195D-4B3F-BAF4-D0FC82F424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59532EE-C22E-4DFB-A192-2124CD6994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2ACFD9-6219-4E0B-AABF-50FBB36B85E9}"/>
              </a:ext>
            </a:extLst>
          </p:cNvPr>
          <p:cNvSpPr>
            <a:spLocks noGrp="1"/>
          </p:cNvSpPr>
          <p:nvPr>
            <p:ph type="dt" sz="half" idx="10"/>
          </p:nvPr>
        </p:nvSpPr>
        <p:spPr/>
        <p:txBody>
          <a:bodyPr/>
          <a:lstStyle/>
          <a:p>
            <a:fld id="{E37AE2A6-2CCD-4682-88CC-A6FB90696A77}" type="datetimeFigureOut">
              <a:rPr lang="en-GB" smtClean="0"/>
              <a:t>16/03/2021</a:t>
            </a:fld>
            <a:endParaRPr lang="en-GB" dirty="0"/>
          </a:p>
        </p:txBody>
      </p:sp>
      <p:sp>
        <p:nvSpPr>
          <p:cNvPr id="5" name="Footer Placeholder 4">
            <a:extLst>
              <a:ext uri="{FF2B5EF4-FFF2-40B4-BE49-F238E27FC236}">
                <a16:creationId xmlns:a16="http://schemas.microsoft.com/office/drawing/2014/main" id="{43327CCB-618C-4393-A2EE-19CE77A9578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726AC22-3A04-484F-BB0A-03AC027A5C4F}"/>
              </a:ext>
            </a:extLst>
          </p:cNvPr>
          <p:cNvSpPr>
            <a:spLocks noGrp="1"/>
          </p:cNvSpPr>
          <p:nvPr>
            <p:ph type="sldNum" sz="quarter" idx="12"/>
          </p:nvPr>
        </p:nvSpPr>
        <p:spPr/>
        <p:txBody>
          <a:bodyPr/>
          <a:lstStyle/>
          <a:p>
            <a:fld id="{F0ABC923-B056-462D-8909-32C47E5AE522}" type="slidenum">
              <a:rPr lang="en-GB" smtClean="0"/>
              <a:t>‹#›</a:t>
            </a:fld>
            <a:endParaRPr lang="en-GB" dirty="0"/>
          </a:p>
        </p:txBody>
      </p:sp>
    </p:spTree>
    <p:extLst>
      <p:ext uri="{BB962C8B-B14F-4D97-AF65-F5344CB8AC3E}">
        <p14:creationId xmlns:p14="http://schemas.microsoft.com/office/powerpoint/2010/main" val="2191560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28A09-0012-4833-8BD3-69267A3619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4592BD-0AA8-4E04-B368-79108E6636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D757734-2B38-4E06-9E5D-0E244830B6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1B501A-A3FA-4A28-87B8-03CE2582FB8D}"/>
              </a:ext>
            </a:extLst>
          </p:cNvPr>
          <p:cNvSpPr>
            <a:spLocks noGrp="1"/>
          </p:cNvSpPr>
          <p:nvPr>
            <p:ph type="dt" sz="half" idx="10"/>
          </p:nvPr>
        </p:nvSpPr>
        <p:spPr/>
        <p:txBody>
          <a:bodyPr/>
          <a:lstStyle/>
          <a:p>
            <a:fld id="{E37AE2A6-2CCD-4682-88CC-A6FB90696A77}" type="datetimeFigureOut">
              <a:rPr lang="en-GB" smtClean="0"/>
              <a:t>16/03/2021</a:t>
            </a:fld>
            <a:endParaRPr lang="en-GB" dirty="0"/>
          </a:p>
        </p:txBody>
      </p:sp>
      <p:sp>
        <p:nvSpPr>
          <p:cNvPr id="6" name="Footer Placeholder 5">
            <a:extLst>
              <a:ext uri="{FF2B5EF4-FFF2-40B4-BE49-F238E27FC236}">
                <a16:creationId xmlns:a16="http://schemas.microsoft.com/office/drawing/2014/main" id="{1CC6A7A2-0A9B-4BCA-B9B8-2FB13751131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2688F92-122E-47EE-B5F1-67978A92EC60}"/>
              </a:ext>
            </a:extLst>
          </p:cNvPr>
          <p:cNvSpPr>
            <a:spLocks noGrp="1"/>
          </p:cNvSpPr>
          <p:nvPr>
            <p:ph type="sldNum" sz="quarter" idx="12"/>
          </p:nvPr>
        </p:nvSpPr>
        <p:spPr/>
        <p:txBody>
          <a:bodyPr/>
          <a:lstStyle/>
          <a:p>
            <a:fld id="{F0ABC923-B056-462D-8909-32C47E5AE522}" type="slidenum">
              <a:rPr lang="en-GB" smtClean="0"/>
              <a:t>‹#›</a:t>
            </a:fld>
            <a:endParaRPr lang="en-GB" dirty="0"/>
          </a:p>
        </p:txBody>
      </p:sp>
    </p:spTree>
    <p:extLst>
      <p:ext uri="{BB962C8B-B14F-4D97-AF65-F5344CB8AC3E}">
        <p14:creationId xmlns:p14="http://schemas.microsoft.com/office/powerpoint/2010/main" val="7271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DAFB5-4632-47FB-8143-27D9A425E9E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ABC9FA-64D5-4004-BA14-ED58A25FBD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F78EFA-39C8-4681-94A2-6ECB068FA9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FA784F3-1C1E-47E6-8EE0-9FB12150F8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B4A8B5-F61A-41EF-820B-BDCB5E5F1F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79A3F4-3A98-4DA0-8C46-80422B15F7AC}"/>
              </a:ext>
            </a:extLst>
          </p:cNvPr>
          <p:cNvSpPr>
            <a:spLocks noGrp="1"/>
          </p:cNvSpPr>
          <p:nvPr>
            <p:ph type="dt" sz="half" idx="10"/>
          </p:nvPr>
        </p:nvSpPr>
        <p:spPr/>
        <p:txBody>
          <a:bodyPr/>
          <a:lstStyle/>
          <a:p>
            <a:fld id="{E37AE2A6-2CCD-4682-88CC-A6FB90696A77}" type="datetimeFigureOut">
              <a:rPr lang="en-GB" smtClean="0"/>
              <a:t>16/03/2021</a:t>
            </a:fld>
            <a:endParaRPr lang="en-GB" dirty="0"/>
          </a:p>
        </p:txBody>
      </p:sp>
      <p:sp>
        <p:nvSpPr>
          <p:cNvPr id="8" name="Footer Placeholder 7">
            <a:extLst>
              <a:ext uri="{FF2B5EF4-FFF2-40B4-BE49-F238E27FC236}">
                <a16:creationId xmlns:a16="http://schemas.microsoft.com/office/drawing/2014/main" id="{E5262F4F-2AF8-4B2B-A53D-E510DFB755E9}"/>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35994532-E358-432A-A0B9-B50119F55D64}"/>
              </a:ext>
            </a:extLst>
          </p:cNvPr>
          <p:cNvSpPr>
            <a:spLocks noGrp="1"/>
          </p:cNvSpPr>
          <p:nvPr>
            <p:ph type="sldNum" sz="quarter" idx="12"/>
          </p:nvPr>
        </p:nvSpPr>
        <p:spPr/>
        <p:txBody>
          <a:bodyPr/>
          <a:lstStyle/>
          <a:p>
            <a:fld id="{F0ABC923-B056-462D-8909-32C47E5AE522}" type="slidenum">
              <a:rPr lang="en-GB" smtClean="0"/>
              <a:t>‹#›</a:t>
            </a:fld>
            <a:endParaRPr lang="en-GB" dirty="0"/>
          </a:p>
        </p:txBody>
      </p:sp>
    </p:spTree>
    <p:extLst>
      <p:ext uri="{BB962C8B-B14F-4D97-AF65-F5344CB8AC3E}">
        <p14:creationId xmlns:p14="http://schemas.microsoft.com/office/powerpoint/2010/main" val="151354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DC058-9630-4BA6-A166-0247A590DE2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891E88D-2145-420D-AC3A-667AFB86C980}"/>
              </a:ext>
            </a:extLst>
          </p:cNvPr>
          <p:cNvSpPr>
            <a:spLocks noGrp="1"/>
          </p:cNvSpPr>
          <p:nvPr>
            <p:ph type="dt" sz="half" idx="10"/>
          </p:nvPr>
        </p:nvSpPr>
        <p:spPr/>
        <p:txBody>
          <a:bodyPr/>
          <a:lstStyle/>
          <a:p>
            <a:fld id="{E37AE2A6-2CCD-4682-88CC-A6FB90696A77}" type="datetimeFigureOut">
              <a:rPr lang="en-GB" smtClean="0"/>
              <a:t>16/03/2021</a:t>
            </a:fld>
            <a:endParaRPr lang="en-GB" dirty="0"/>
          </a:p>
        </p:txBody>
      </p:sp>
      <p:sp>
        <p:nvSpPr>
          <p:cNvPr id="4" name="Footer Placeholder 3">
            <a:extLst>
              <a:ext uri="{FF2B5EF4-FFF2-40B4-BE49-F238E27FC236}">
                <a16:creationId xmlns:a16="http://schemas.microsoft.com/office/drawing/2014/main" id="{57111049-14DB-47B8-B559-F03EADE7F93B}"/>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49428E58-DAF5-4220-BC89-251296F6753C}"/>
              </a:ext>
            </a:extLst>
          </p:cNvPr>
          <p:cNvSpPr>
            <a:spLocks noGrp="1"/>
          </p:cNvSpPr>
          <p:nvPr>
            <p:ph type="sldNum" sz="quarter" idx="12"/>
          </p:nvPr>
        </p:nvSpPr>
        <p:spPr/>
        <p:txBody>
          <a:bodyPr/>
          <a:lstStyle/>
          <a:p>
            <a:fld id="{F0ABC923-B056-462D-8909-32C47E5AE522}" type="slidenum">
              <a:rPr lang="en-GB" smtClean="0"/>
              <a:t>‹#›</a:t>
            </a:fld>
            <a:endParaRPr lang="en-GB" dirty="0"/>
          </a:p>
        </p:txBody>
      </p:sp>
    </p:spTree>
    <p:extLst>
      <p:ext uri="{BB962C8B-B14F-4D97-AF65-F5344CB8AC3E}">
        <p14:creationId xmlns:p14="http://schemas.microsoft.com/office/powerpoint/2010/main" val="176186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D1F7FC-66FC-4A31-8547-C22740B6EA3A}"/>
              </a:ext>
            </a:extLst>
          </p:cNvPr>
          <p:cNvSpPr>
            <a:spLocks noGrp="1"/>
          </p:cNvSpPr>
          <p:nvPr>
            <p:ph type="dt" sz="half" idx="10"/>
          </p:nvPr>
        </p:nvSpPr>
        <p:spPr/>
        <p:txBody>
          <a:bodyPr/>
          <a:lstStyle/>
          <a:p>
            <a:fld id="{E37AE2A6-2CCD-4682-88CC-A6FB90696A77}" type="datetimeFigureOut">
              <a:rPr lang="en-GB" smtClean="0"/>
              <a:t>16/03/2021</a:t>
            </a:fld>
            <a:endParaRPr lang="en-GB" dirty="0"/>
          </a:p>
        </p:txBody>
      </p:sp>
      <p:sp>
        <p:nvSpPr>
          <p:cNvPr id="3" name="Footer Placeholder 2">
            <a:extLst>
              <a:ext uri="{FF2B5EF4-FFF2-40B4-BE49-F238E27FC236}">
                <a16:creationId xmlns:a16="http://schemas.microsoft.com/office/drawing/2014/main" id="{07D0C910-F7B2-4D98-AFE1-39E6805F712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69B7C14-318A-4B0A-B3AC-3C3B70D32ED3}"/>
              </a:ext>
            </a:extLst>
          </p:cNvPr>
          <p:cNvSpPr>
            <a:spLocks noGrp="1"/>
          </p:cNvSpPr>
          <p:nvPr>
            <p:ph type="sldNum" sz="quarter" idx="12"/>
          </p:nvPr>
        </p:nvSpPr>
        <p:spPr/>
        <p:txBody>
          <a:bodyPr/>
          <a:lstStyle/>
          <a:p>
            <a:fld id="{F0ABC923-B056-462D-8909-32C47E5AE522}" type="slidenum">
              <a:rPr lang="en-GB" smtClean="0"/>
              <a:t>‹#›</a:t>
            </a:fld>
            <a:endParaRPr lang="en-GB" dirty="0"/>
          </a:p>
        </p:txBody>
      </p:sp>
    </p:spTree>
    <p:extLst>
      <p:ext uri="{BB962C8B-B14F-4D97-AF65-F5344CB8AC3E}">
        <p14:creationId xmlns:p14="http://schemas.microsoft.com/office/powerpoint/2010/main" val="4074055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92746-5BAD-475D-B461-26A7AAF416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823A7D-AA2B-47E1-972F-42C5562947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DBD93E-F36C-4930-B8CB-836FE5FF05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1A9701-4C8B-4A00-858C-2E0D5B68BC71}"/>
              </a:ext>
            </a:extLst>
          </p:cNvPr>
          <p:cNvSpPr>
            <a:spLocks noGrp="1"/>
          </p:cNvSpPr>
          <p:nvPr>
            <p:ph type="dt" sz="half" idx="10"/>
          </p:nvPr>
        </p:nvSpPr>
        <p:spPr/>
        <p:txBody>
          <a:bodyPr/>
          <a:lstStyle/>
          <a:p>
            <a:fld id="{E37AE2A6-2CCD-4682-88CC-A6FB90696A77}" type="datetimeFigureOut">
              <a:rPr lang="en-GB" smtClean="0"/>
              <a:t>16/03/2021</a:t>
            </a:fld>
            <a:endParaRPr lang="en-GB" dirty="0"/>
          </a:p>
        </p:txBody>
      </p:sp>
      <p:sp>
        <p:nvSpPr>
          <p:cNvPr id="6" name="Footer Placeholder 5">
            <a:extLst>
              <a:ext uri="{FF2B5EF4-FFF2-40B4-BE49-F238E27FC236}">
                <a16:creationId xmlns:a16="http://schemas.microsoft.com/office/drawing/2014/main" id="{A2A12EA2-9039-4CA7-B5F9-21635920393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543F9C2-9325-41A8-B888-D2C5DA2ACE55}"/>
              </a:ext>
            </a:extLst>
          </p:cNvPr>
          <p:cNvSpPr>
            <a:spLocks noGrp="1"/>
          </p:cNvSpPr>
          <p:nvPr>
            <p:ph type="sldNum" sz="quarter" idx="12"/>
          </p:nvPr>
        </p:nvSpPr>
        <p:spPr/>
        <p:txBody>
          <a:bodyPr/>
          <a:lstStyle/>
          <a:p>
            <a:fld id="{F0ABC923-B056-462D-8909-32C47E5AE522}" type="slidenum">
              <a:rPr lang="en-GB" smtClean="0"/>
              <a:t>‹#›</a:t>
            </a:fld>
            <a:endParaRPr lang="en-GB" dirty="0"/>
          </a:p>
        </p:txBody>
      </p:sp>
    </p:spTree>
    <p:extLst>
      <p:ext uri="{BB962C8B-B14F-4D97-AF65-F5344CB8AC3E}">
        <p14:creationId xmlns:p14="http://schemas.microsoft.com/office/powerpoint/2010/main" val="1387187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E08C6-7E32-4540-A11E-FBE86DD38C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0FAE123-29B0-41C2-AF17-975B905479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7065427F-5644-4803-BBC2-C4C5063DD7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CA0AD7-63C1-42CE-BD79-3EA193F2517A}"/>
              </a:ext>
            </a:extLst>
          </p:cNvPr>
          <p:cNvSpPr>
            <a:spLocks noGrp="1"/>
          </p:cNvSpPr>
          <p:nvPr>
            <p:ph type="dt" sz="half" idx="10"/>
          </p:nvPr>
        </p:nvSpPr>
        <p:spPr/>
        <p:txBody>
          <a:bodyPr/>
          <a:lstStyle/>
          <a:p>
            <a:fld id="{E37AE2A6-2CCD-4682-88CC-A6FB90696A77}" type="datetimeFigureOut">
              <a:rPr lang="en-GB" smtClean="0"/>
              <a:t>16/03/2021</a:t>
            </a:fld>
            <a:endParaRPr lang="en-GB" dirty="0"/>
          </a:p>
        </p:txBody>
      </p:sp>
      <p:sp>
        <p:nvSpPr>
          <p:cNvPr id="6" name="Footer Placeholder 5">
            <a:extLst>
              <a:ext uri="{FF2B5EF4-FFF2-40B4-BE49-F238E27FC236}">
                <a16:creationId xmlns:a16="http://schemas.microsoft.com/office/drawing/2014/main" id="{0748DAD4-1EA9-4EF8-AB79-B39E5DA7D29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A1DAEAE-2528-4543-B851-780919EE930A}"/>
              </a:ext>
            </a:extLst>
          </p:cNvPr>
          <p:cNvSpPr>
            <a:spLocks noGrp="1"/>
          </p:cNvSpPr>
          <p:nvPr>
            <p:ph type="sldNum" sz="quarter" idx="12"/>
          </p:nvPr>
        </p:nvSpPr>
        <p:spPr/>
        <p:txBody>
          <a:bodyPr/>
          <a:lstStyle/>
          <a:p>
            <a:fld id="{F0ABC923-B056-462D-8909-32C47E5AE522}" type="slidenum">
              <a:rPr lang="en-GB" smtClean="0"/>
              <a:t>‹#›</a:t>
            </a:fld>
            <a:endParaRPr lang="en-GB" dirty="0"/>
          </a:p>
        </p:txBody>
      </p:sp>
    </p:spTree>
    <p:extLst>
      <p:ext uri="{BB962C8B-B14F-4D97-AF65-F5344CB8AC3E}">
        <p14:creationId xmlns:p14="http://schemas.microsoft.com/office/powerpoint/2010/main" val="3384517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06ABE6-E75D-4E75-AA6C-2CEFAA162C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95C88D-C3F3-4B75-8EF8-DC3A2FCAA0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C4FD46-6301-427B-9481-F6814D2D5D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AE2A6-2CCD-4682-88CC-A6FB90696A77}" type="datetimeFigureOut">
              <a:rPr lang="en-GB" smtClean="0"/>
              <a:t>16/03/2021</a:t>
            </a:fld>
            <a:endParaRPr lang="en-GB" dirty="0"/>
          </a:p>
        </p:txBody>
      </p:sp>
      <p:sp>
        <p:nvSpPr>
          <p:cNvPr id="5" name="Footer Placeholder 4">
            <a:extLst>
              <a:ext uri="{FF2B5EF4-FFF2-40B4-BE49-F238E27FC236}">
                <a16:creationId xmlns:a16="http://schemas.microsoft.com/office/drawing/2014/main" id="{C484BCDC-A9A4-463F-8313-48F40E86B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DBC9AB1-E340-4B32-B1E6-CC823F3690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BC923-B056-462D-8909-32C47E5AE522}" type="slidenum">
              <a:rPr lang="en-GB" smtClean="0"/>
              <a:t>‹#›</a:t>
            </a:fld>
            <a:endParaRPr lang="en-GB" dirty="0"/>
          </a:p>
        </p:txBody>
      </p:sp>
    </p:spTree>
    <p:extLst>
      <p:ext uri="{BB962C8B-B14F-4D97-AF65-F5344CB8AC3E}">
        <p14:creationId xmlns:p14="http://schemas.microsoft.com/office/powerpoint/2010/main" val="3335545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28" tIns="45714" rIns="91428" bIns="45714"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28" tIns="45714" rIns="91428" bIns="45714"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2"/>
            <a:ext cx="2844800" cy="365125"/>
          </a:xfrm>
          <a:prstGeom prst="rect">
            <a:avLst/>
          </a:prstGeom>
        </p:spPr>
        <p:txBody>
          <a:bodyPr vert="horz" lIns="91428" tIns="45714" rIns="91428" bIns="45714" rtlCol="0" anchor="ctr"/>
          <a:lstStyle>
            <a:lvl1pPr algn="l">
              <a:defRPr sz="1600">
                <a:solidFill>
                  <a:schemeClr val="tx1">
                    <a:tint val="75000"/>
                  </a:schemeClr>
                </a:solidFill>
              </a:defRPr>
            </a:lvl1pPr>
          </a:lstStyle>
          <a:p>
            <a:fld id="{54BD6453-1A85-1A4D-B004-9839DC75E01A}" type="datetimeFigureOut">
              <a:rPr lang="en-US" smtClean="0"/>
              <a:t>3/16/2021</a:t>
            </a:fld>
            <a:endParaRPr lang="en-US"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28" tIns="45714" rIns="91428" bIns="45714"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28" tIns="45714" rIns="91428" bIns="45714" rtlCol="0" anchor="ctr"/>
          <a:lstStyle>
            <a:lvl1pPr algn="r">
              <a:defRPr sz="1600">
                <a:solidFill>
                  <a:schemeClr val="tx1">
                    <a:tint val="75000"/>
                  </a:schemeClr>
                </a:solidFill>
              </a:defRPr>
            </a:lvl1pPr>
          </a:lstStyle>
          <a:p>
            <a:fld id="{B52017E4-CAA1-6342-8DB7-B4706FE90AFC}" type="slidenum">
              <a:rPr lang="en-US" smtClean="0"/>
              <a:t>‹#›</a:t>
            </a:fld>
            <a:endParaRPr lang="en-US" dirty="0"/>
          </a:p>
        </p:txBody>
      </p:sp>
    </p:spTree>
    <p:extLst>
      <p:ext uri="{BB962C8B-B14F-4D97-AF65-F5344CB8AC3E}">
        <p14:creationId xmlns:p14="http://schemas.microsoft.com/office/powerpoint/2010/main" val="2304847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491" rtl="0" eaLnBrk="1" latinLnBrk="0" hangingPunct="1">
        <a:spcBef>
          <a:spcPct val="0"/>
        </a:spcBef>
        <a:buNone/>
        <a:defRPr sz="5867" kern="1200">
          <a:solidFill>
            <a:schemeClr val="tx1"/>
          </a:solidFill>
          <a:latin typeface="+mj-lt"/>
          <a:ea typeface="+mj-ea"/>
          <a:cs typeface="+mj-cs"/>
        </a:defRPr>
      </a:lvl1pPr>
    </p:titleStyle>
    <p:bodyStyle>
      <a:lvl1pPr marL="457119" indent="-457119" algn="l" defTabSz="609491" rtl="0" eaLnBrk="1" latinLnBrk="0" hangingPunct="1">
        <a:spcBef>
          <a:spcPct val="20000"/>
        </a:spcBef>
        <a:buFont typeface="Arial"/>
        <a:buChar char="•"/>
        <a:defRPr sz="4267" kern="1200">
          <a:solidFill>
            <a:schemeClr val="tx1"/>
          </a:solidFill>
          <a:latin typeface="+mn-lt"/>
          <a:ea typeface="+mn-ea"/>
          <a:cs typeface="+mn-cs"/>
        </a:defRPr>
      </a:lvl1pPr>
      <a:lvl2pPr marL="990430" indent="-380934" algn="l" defTabSz="609491" rtl="0" eaLnBrk="1" latinLnBrk="0" hangingPunct="1">
        <a:spcBef>
          <a:spcPct val="20000"/>
        </a:spcBef>
        <a:buFont typeface="Arial"/>
        <a:buChar char="–"/>
        <a:defRPr sz="3733" kern="1200">
          <a:solidFill>
            <a:schemeClr val="tx1"/>
          </a:solidFill>
          <a:latin typeface="+mn-lt"/>
          <a:ea typeface="+mn-ea"/>
          <a:cs typeface="+mn-cs"/>
        </a:defRPr>
      </a:lvl2pPr>
      <a:lvl3pPr marL="1523735" indent="-304744" algn="l" defTabSz="609491" rtl="0" eaLnBrk="1" latinLnBrk="0" hangingPunct="1">
        <a:spcBef>
          <a:spcPct val="20000"/>
        </a:spcBef>
        <a:buFont typeface="Arial"/>
        <a:buChar char="•"/>
        <a:defRPr sz="3200" kern="1200">
          <a:solidFill>
            <a:schemeClr val="tx1"/>
          </a:solidFill>
          <a:latin typeface="+mn-lt"/>
          <a:ea typeface="+mn-ea"/>
          <a:cs typeface="+mn-cs"/>
        </a:defRPr>
      </a:lvl3pPr>
      <a:lvl4pPr marL="2133227" indent="-304744" algn="l" defTabSz="609491" rtl="0" eaLnBrk="1" latinLnBrk="0" hangingPunct="1">
        <a:spcBef>
          <a:spcPct val="20000"/>
        </a:spcBef>
        <a:buFont typeface="Arial"/>
        <a:buChar char="–"/>
        <a:defRPr sz="2667" kern="1200">
          <a:solidFill>
            <a:schemeClr val="tx1"/>
          </a:solidFill>
          <a:latin typeface="+mn-lt"/>
          <a:ea typeface="+mn-ea"/>
          <a:cs typeface="+mn-cs"/>
        </a:defRPr>
      </a:lvl4pPr>
      <a:lvl5pPr marL="2742722" indent="-304744" algn="l" defTabSz="609491" rtl="0" eaLnBrk="1" latinLnBrk="0" hangingPunct="1">
        <a:spcBef>
          <a:spcPct val="20000"/>
        </a:spcBef>
        <a:buFont typeface="Arial"/>
        <a:buChar char="»"/>
        <a:defRPr sz="2667" kern="1200">
          <a:solidFill>
            <a:schemeClr val="tx1"/>
          </a:solidFill>
          <a:latin typeface="+mn-lt"/>
          <a:ea typeface="+mn-ea"/>
          <a:cs typeface="+mn-cs"/>
        </a:defRPr>
      </a:lvl5pPr>
      <a:lvl6pPr marL="3352212" indent="-304744" algn="l" defTabSz="609491" rtl="0" eaLnBrk="1" latinLnBrk="0" hangingPunct="1">
        <a:spcBef>
          <a:spcPct val="20000"/>
        </a:spcBef>
        <a:buFont typeface="Arial"/>
        <a:buChar char="•"/>
        <a:defRPr sz="2667" kern="1200">
          <a:solidFill>
            <a:schemeClr val="tx1"/>
          </a:solidFill>
          <a:latin typeface="+mn-lt"/>
          <a:ea typeface="+mn-ea"/>
          <a:cs typeface="+mn-cs"/>
        </a:defRPr>
      </a:lvl6pPr>
      <a:lvl7pPr marL="3961709" indent="-304744" algn="l" defTabSz="609491" rtl="0" eaLnBrk="1" latinLnBrk="0" hangingPunct="1">
        <a:spcBef>
          <a:spcPct val="20000"/>
        </a:spcBef>
        <a:buFont typeface="Arial"/>
        <a:buChar char="•"/>
        <a:defRPr sz="2667" kern="1200">
          <a:solidFill>
            <a:schemeClr val="tx1"/>
          </a:solidFill>
          <a:latin typeface="+mn-lt"/>
          <a:ea typeface="+mn-ea"/>
          <a:cs typeface="+mn-cs"/>
        </a:defRPr>
      </a:lvl7pPr>
      <a:lvl8pPr marL="4571202" indent="-304744" algn="l" defTabSz="609491" rtl="0" eaLnBrk="1" latinLnBrk="0" hangingPunct="1">
        <a:spcBef>
          <a:spcPct val="20000"/>
        </a:spcBef>
        <a:buFont typeface="Arial"/>
        <a:buChar char="•"/>
        <a:defRPr sz="2667" kern="1200">
          <a:solidFill>
            <a:schemeClr val="tx1"/>
          </a:solidFill>
          <a:latin typeface="+mn-lt"/>
          <a:ea typeface="+mn-ea"/>
          <a:cs typeface="+mn-cs"/>
        </a:defRPr>
      </a:lvl8pPr>
      <a:lvl9pPr marL="5180694" indent="-304744" algn="l" defTabSz="609491"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491" rtl="0" eaLnBrk="1" latinLnBrk="0" hangingPunct="1">
        <a:defRPr sz="2400" kern="1200">
          <a:solidFill>
            <a:schemeClr val="tx1"/>
          </a:solidFill>
          <a:latin typeface="+mn-lt"/>
          <a:ea typeface="+mn-ea"/>
          <a:cs typeface="+mn-cs"/>
        </a:defRPr>
      </a:lvl1pPr>
      <a:lvl2pPr marL="609491" algn="l" defTabSz="609491" rtl="0" eaLnBrk="1" latinLnBrk="0" hangingPunct="1">
        <a:defRPr sz="2400" kern="1200">
          <a:solidFill>
            <a:schemeClr val="tx1"/>
          </a:solidFill>
          <a:latin typeface="+mn-lt"/>
          <a:ea typeface="+mn-ea"/>
          <a:cs typeface="+mn-cs"/>
        </a:defRPr>
      </a:lvl2pPr>
      <a:lvl3pPr marL="1218990" algn="l" defTabSz="609491" rtl="0" eaLnBrk="1" latinLnBrk="0" hangingPunct="1">
        <a:defRPr sz="2400" kern="1200">
          <a:solidFill>
            <a:schemeClr val="tx1"/>
          </a:solidFill>
          <a:latin typeface="+mn-lt"/>
          <a:ea typeface="+mn-ea"/>
          <a:cs typeface="+mn-cs"/>
        </a:defRPr>
      </a:lvl3pPr>
      <a:lvl4pPr marL="1828482" algn="l" defTabSz="609491" rtl="0" eaLnBrk="1" latinLnBrk="0" hangingPunct="1">
        <a:defRPr sz="2400" kern="1200">
          <a:solidFill>
            <a:schemeClr val="tx1"/>
          </a:solidFill>
          <a:latin typeface="+mn-lt"/>
          <a:ea typeface="+mn-ea"/>
          <a:cs typeface="+mn-cs"/>
        </a:defRPr>
      </a:lvl4pPr>
      <a:lvl5pPr marL="2437978" algn="l" defTabSz="609491" rtl="0" eaLnBrk="1" latinLnBrk="0" hangingPunct="1">
        <a:defRPr sz="2400" kern="1200">
          <a:solidFill>
            <a:schemeClr val="tx1"/>
          </a:solidFill>
          <a:latin typeface="+mn-lt"/>
          <a:ea typeface="+mn-ea"/>
          <a:cs typeface="+mn-cs"/>
        </a:defRPr>
      </a:lvl5pPr>
      <a:lvl6pPr marL="3047468" algn="l" defTabSz="609491" rtl="0" eaLnBrk="1" latinLnBrk="0" hangingPunct="1">
        <a:defRPr sz="2400" kern="1200">
          <a:solidFill>
            <a:schemeClr val="tx1"/>
          </a:solidFill>
          <a:latin typeface="+mn-lt"/>
          <a:ea typeface="+mn-ea"/>
          <a:cs typeface="+mn-cs"/>
        </a:defRPr>
      </a:lvl6pPr>
      <a:lvl7pPr marL="3656959" algn="l" defTabSz="609491" rtl="0" eaLnBrk="1" latinLnBrk="0" hangingPunct="1">
        <a:defRPr sz="2400" kern="1200">
          <a:solidFill>
            <a:schemeClr val="tx1"/>
          </a:solidFill>
          <a:latin typeface="+mn-lt"/>
          <a:ea typeface="+mn-ea"/>
          <a:cs typeface="+mn-cs"/>
        </a:defRPr>
      </a:lvl7pPr>
      <a:lvl8pPr marL="4266453" algn="l" defTabSz="609491" rtl="0" eaLnBrk="1" latinLnBrk="0" hangingPunct="1">
        <a:defRPr sz="2400" kern="1200">
          <a:solidFill>
            <a:schemeClr val="tx1"/>
          </a:solidFill>
          <a:latin typeface="+mn-lt"/>
          <a:ea typeface="+mn-ea"/>
          <a:cs typeface="+mn-cs"/>
        </a:defRPr>
      </a:lvl8pPr>
      <a:lvl9pPr marL="4875947" algn="l" defTabSz="609491"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88CFC-73B6-4BD7-9949-2A736FDA776C}"/>
              </a:ext>
            </a:extLst>
          </p:cNvPr>
          <p:cNvSpPr>
            <a:spLocks noGrp="1"/>
          </p:cNvSpPr>
          <p:nvPr>
            <p:ph type="title"/>
          </p:nvPr>
        </p:nvSpPr>
        <p:spPr>
          <a:xfrm>
            <a:off x="609600" y="274639"/>
            <a:ext cx="10972800" cy="1127441"/>
          </a:xfrm>
        </p:spPr>
        <p:txBody>
          <a:bodyPr>
            <a:normAutofit fontScale="90000"/>
          </a:bodyPr>
          <a:lstStyle/>
          <a:p>
            <a:pPr algn="l"/>
            <a:br>
              <a:rPr lang="en-GB" sz="6000" dirty="0">
                <a:solidFill>
                  <a:prstClr val="black"/>
                </a:solidFill>
                <a:latin typeface="Calibri (Headings)"/>
                <a:cs typeface="Calibri (Headings)"/>
              </a:rPr>
            </a:br>
            <a:br>
              <a:rPr lang="en-GB" sz="6000" dirty="0">
                <a:solidFill>
                  <a:prstClr val="black"/>
                </a:solidFill>
                <a:latin typeface="Calibri (Headings)"/>
                <a:cs typeface="Calibri (Headings)"/>
              </a:rPr>
            </a:br>
            <a:br>
              <a:rPr lang="en-GB" sz="6000" dirty="0">
                <a:solidFill>
                  <a:prstClr val="black"/>
                </a:solidFill>
                <a:latin typeface="Calibri (Headings)"/>
                <a:cs typeface="Calibri (Headings)"/>
              </a:rPr>
            </a:br>
            <a:br>
              <a:rPr lang="en-GB" sz="6000" dirty="0">
                <a:solidFill>
                  <a:prstClr val="black"/>
                </a:solidFill>
                <a:latin typeface="Calibri (Headings)"/>
                <a:cs typeface="Calibri (Headings)"/>
              </a:rPr>
            </a:br>
            <a:r>
              <a:rPr lang="en-GB" sz="6000" dirty="0">
                <a:latin typeface="Arial" panose="020B0604020202020204" pitchFamily="34" charset="0"/>
                <a:cs typeface="Arial" panose="020B0604020202020204" pitchFamily="34" charset="0"/>
              </a:rPr>
              <a:t>Meeting 1: Assisted Dying Scenarios and Jersey Law</a:t>
            </a:r>
            <a:br>
              <a:rPr lang="en-GB" sz="6000" dirty="0">
                <a:latin typeface="Calibri (Headings)"/>
                <a:cs typeface="Calibri (Headings)"/>
              </a:rPr>
            </a:br>
            <a:br>
              <a:rPr lang="en-GB" sz="6000" dirty="0">
                <a:solidFill>
                  <a:prstClr val="black"/>
                </a:solidFill>
                <a:latin typeface="Calibri (Headings)"/>
                <a:cs typeface="Calibri (Headings)"/>
              </a:rPr>
            </a:br>
            <a:br>
              <a:rPr lang="en-GB" sz="6000" dirty="0">
                <a:solidFill>
                  <a:prstClr val="black"/>
                </a:solidFill>
                <a:latin typeface="Calibri (Headings)"/>
                <a:cs typeface="Calibri (Headings)"/>
              </a:rPr>
            </a:br>
            <a:r>
              <a:rPr lang="en-GB" sz="6000" b="1" dirty="0">
                <a:solidFill>
                  <a:prstClr val="black"/>
                </a:solidFill>
                <a:latin typeface="Arial" panose="020B0604020202020204" pitchFamily="34" charset="0"/>
                <a:cs typeface="Arial" panose="020B0604020202020204" pitchFamily="34" charset="0"/>
              </a:rPr>
              <a:t>Ruth Johnson </a:t>
            </a:r>
            <a:br>
              <a:rPr lang="en-GB" sz="6000" dirty="0">
                <a:solidFill>
                  <a:prstClr val="black"/>
                </a:solidFill>
                <a:latin typeface="Arial" panose="020B0604020202020204" pitchFamily="34" charset="0"/>
                <a:cs typeface="Arial" panose="020B0604020202020204" pitchFamily="34" charset="0"/>
              </a:rPr>
            </a:br>
            <a:r>
              <a:rPr lang="en-GB" sz="4400" dirty="0">
                <a:solidFill>
                  <a:prstClr val="black"/>
                </a:solidFill>
                <a:latin typeface="Arial" panose="020B0604020202020204" pitchFamily="34" charset="0"/>
                <a:cs typeface="Arial" panose="020B0604020202020204" pitchFamily="34" charset="0"/>
              </a:rPr>
              <a:t>Policy Officer, Government of Jersey</a:t>
            </a:r>
            <a:endParaRPr lang="en-GB"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C6D7F0B-5CE5-4735-B0F0-67F1FF77E1E3}"/>
              </a:ext>
            </a:extLst>
          </p:cNvPr>
          <p:cNvSpPr>
            <a:spLocks noGrp="1"/>
          </p:cNvSpPr>
          <p:nvPr>
            <p:ph idx="1"/>
          </p:nvPr>
        </p:nvSpPr>
        <p:spPr>
          <a:xfrm>
            <a:off x="609600" y="5565094"/>
            <a:ext cx="10972800" cy="4525963"/>
          </a:xfrm>
        </p:spPr>
        <p:txBody>
          <a:bodyPr>
            <a:normAutofit/>
          </a:bodyPr>
          <a:lstStyle/>
          <a:p>
            <a:pPr marL="0" indent="0">
              <a:lnSpc>
                <a:spcPct val="100000"/>
              </a:lnSpc>
              <a:buNone/>
            </a:pPr>
            <a:endParaRPr lang="en-GB" sz="3600" b="1" dirty="0">
              <a:latin typeface="Arial" panose="020B0604020202020204" pitchFamily="34" charset="0"/>
              <a:cs typeface="Arial" panose="020B0604020202020204" pitchFamily="34" charset="0"/>
            </a:endParaRPr>
          </a:p>
          <a:p>
            <a:pPr marL="0" indent="0">
              <a:lnSpc>
                <a:spcPct val="100000"/>
              </a:lnSpc>
              <a:buNone/>
            </a:pPr>
            <a:endParaRPr lang="en-GB" sz="3600" b="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grpSp>
        <p:nvGrpSpPr>
          <p:cNvPr id="4" name="Group 3"/>
          <p:cNvGrpSpPr/>
          <p:nvPr/>
        </p:nvGrpSpPr>
        <p:grpSpPr>
          <a:xfrm>
            <a:off x="9656186" y="5938820"/>
            <a:ext cx="2427891" cy="746160"/>
            <a:chOff x="736834" y="3361839"/>
            <a:chExt cx="2659117" cy="1384995"/>
          </a:xfrm>
        </p:grpSpPr>
        <p:sp>
          <p:nvSpPr>
            <p:cNvPr id="5" name="Rounded Rectangle 4"/>
            <p:cNvSpPr/>
            <p:nvPr/>
          </p:nvSpPr>
          <p:spPr>
            <a:xfrm>
              <a:off x="977462" y="3363309"/>
              <a:ext cx="2228193" cy="1383525"/>
            </a:xfrm>
            <a:prstGeom prst="roundRect">
              <a:avLst/>
            </a:prstGeom>
            <a:noFill/>
            <a:ln w="19050" cap="flat" cmpd="sng" algn="ctr">
              <a:solidFill>
                <a:srgbClr val="C00000"/>
              </a:solidFill>
              <a:prstDash val="solid"/>
            </a:ln>
            <a:effectLst>
              <a:outerShdw blurRad="40000" dist="23000" dir="5400000" rotWithShape="0">
                <a:srgbClr val="000000">
                  <a:alpha val="35000"/>
                </a:srgbClr>
              </a:outerShdw>
            </a:effectLst>
          </p:spPr>
          <p:txBody>
            <a:bodyPr rtlCol="0" anchor="ctr"/>
            <a:lstStyle>
              <a:defPPr>
                <a:defRPr lang="en-US"/>
              </a:defPPr>
              <a:lvl1pPr marL="0" algn="l" defTabSz="457130" rtl="0" eaLnBrk="1" latinLnBrk="0" hangingPunct="1">
                <a:defRPr sz="1800" kern="1200">
                  <a:solidFill>
                    <a:schemeClr val="lt1"/>
                  </a:solidFill>
                  <a:latin typeface="+mn-lt"/>
                  <a:ea typeface="+mn-ea"/>
                  <a:cs typeface="+mn-cs"/>
                </a:defRPr>
              </a:lvl1pPr>
              <a:lvl2pPr marL="457130" algn="l" defTabSz="457130" rtl="0" eaLnBrk="1" latinLnBrk="0" hangingPunct="1">
                <a:defRPr sz="1800" kern="1200">
                  <a:solidFill>
                    <a:schemeClr val="lt1"/>
                  </a:solidFill>
                  <a:latin typeface="+mn-lt"/>
                  <a:ea typeface="+mn-ea"/>
                  <a:cs typeface="+mn-cs"/>
                </a:defRPr>
              </a:lvl2pPr>
              <a:lvl3pPr marL="914265" algn="l" defTabSz="457130" rtl="0" eaLnBrk="1" latinLnBrk="0" hangingPunct="1">
                <a:defRPr sz="1800" kern="1200">
                  <a:solidFill>
                    <a:schemeClr val="lt1"/>
                  </a:solidFill>
                  <a:latin typeface="+mn-lt"/>
                  <a:ea typeface="+mn-ea"/>
                  <a:cs typeface="+mn-cs"/>
                </a:defRPr>
              </a:lvl3pPr>
              <a:lvl4pPr marL="1371396" algn="l" defTabSz="457130" rtl="0" eaLnBrk="1" latinLnBrk="0" hangingPunct="1">
                <a:defRPr sz="1800" kern="1200">
                  <a:solidFill>
                    <a:schemeClr val="lt1"/>
                  </a:solidFill>
                  <a:latin typeface="+mn-lt"/>
                  <a:ea typeface="+mn-ea"/>
                  <a:cs typeface="+mn-cs"/>
                </a:defRPr>
              </a:lvl4pPr>
              <a:lvl5pPr marL="1828529" algn="l" defTabSz="457130" rtl="0" eaLnBrk="1" latinLnBrk="0" hangingPunct="1">
                <a:defRPr sz="1800" kern="1200">
                  <a:solidFill>
                    <a:schemeClr val="lt1"/>
                  </a:solidFill>
                  <a:latin typeface="+mn-lt"/>
                  <a:ea typeface="+mn-ea"/>
                  <a:cs typeface="+mn-cs"/>
                </a:defRPr>
              </a:lvl5pPr>
              <a:lvl6pPr marL="2285658" algn="l" defTabSz="457130" rtl="0" eaLnBrk="1" latinLnBrk="0" hangingPunct="1">
                <a:defRPr sz="1800" kern="1200">
                  <a:solidFill>
                    <a:schemeClr val="lt1"/>
                  </a:solidFill>
                  <a:latin typeface="+mn-lt"/>
                  <a:ea typeface="+mn-ea"/>
                  <a:cs typeface="+mn-cs"/>
                </a:defRPr>
              </a:lvl6pPr>
              <a:lvl7pPr marL="2742788" algn="l" defTabSz="457130" rtl="0" eaLnBrk="1" latinLnBrk="0" hangingPunct="1">
                <a:defRPr sz="1800" kern="1200">
                  <a:solidFill>
                    <a:schemeClr val="lt1"/>
                  </a:solidFill>
                  <a:latin typeface="+mn-lt"/>
                  <a:ea typeface="+mn-ea"/>
                  <a:cs typeface="+mn-cs"/>
                </a:defRPr>
              </a:lvl7pPr>
              <a:lvl8pPr marL="3199920" algn="l" defTabSz="457130" rtl="0" eaLnBrk="1" latinLnBrk="0" hangingPunct="1">
                <a:defRPr sz="1800" kern="1200">
                  <a:solidFill>
                    <a:schemeClr val="lt1"/>
                  </a:solidFill>
                  <a:latin typeface="+mn-lt"/>
                  <a:ea typeface="+mn-ea"/>
                  <a:cs typeface="+mn-cs"/>
                </a:defRPr>
              </a:lvl8pPr>
              <a:lvl9pPr marL="3657052" algn="l" defTabSz="457130" rtl="0" eaLnBrk="1" latinLnBrk="0" hangingPunct="1">
                <a:defRPr sz="1800" kern="1200">
                  <a:solidFill>
                    <a:schemeClr val="lt1"/>
                  </a:solidFill>
                  <a:latin typeface="+mn-lt"/>
                  <a:ea typeface="+mn-ea"/>
                  <a:cs typeface="+mn-cs"/>
                </a:defRPr>
              </a:lvl9pPr>
            </a:lstStyle>
            <a:p>
              <a:pPr marL="0" marR="0" lvl="0" indent="0" algn="ctr" defTabSz="45713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ysClr val="window" lastClr="FFFFFF"/>
                </a:solidFill>
                <a:effectLst/>
                <a:uLnTx/>
                <a:uFillTx/>
                <a:latin typeface="Calibri"/>
                <a:ea typeface="+mn-ea"/>
                <a:cs typeface="+mn-cs"/>
              </a:endParaRPr>
            </a:p>
          </p:txBody>
        </p:sp>
        <p:sp>
          <p:nvSpPr>
            <p:cNvPr id="6" name="Rectangle 5"/>
            <p:cNvSpPr/>
            <p:nvPr/>
          </p:nvSpPr>
          <p:spPr>
            <a:xfrm>
              <a:off x="736834" y="3361839"/>
              <a:ext cx="2659117" cy="1236603"/>
            </a:xfrm>
            <a:prstGeom prst="rect">
              <a:avLst/>
            </a:prstGeom>
          </p:spPr>
          <p:txBody>
            <a:bodyPr wrap="square">
              <a:spAutoFit/>
            </a:bodyPr>
            <a:ls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a:lstStyle>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Jersey assisted dying </a:t>
              </a:r>
            </a:p>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citizens’ jury</a:t>
              </a:r>
            </a:p>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March-May 2021</a:t>
              </a:r>
            </a:p>
          </p:txBody>
        </p:sp>
      </p:grpSp>
    </p:spTree>
    <p:extLst>
      <p:ext uri="{BB962C8B-B14F-4D97-AF65-F5344CB8AC3E}">
        <p14:creationId xmlns:p14="http://schemas.microsoft.com/office/powerpoint/2010/main" val="1271172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88CFC-73B6-4BD7-9949-2A736FDA776C}"/>
              </a:ext>
            </a:extLst>
          </p:cNvPr>
          <p:cNvSpPr>
            <a:spLocks noGrp="1"/>
          </p:cNvSpPr>
          <p:nvPr>
            <p:ph type="title"/>
          </p:nvPr>
        </p:nvSpPr>
        <p:spPr>
          <a:xfrm>
            <a:off x="609600" y="274639"/>
            <a:ext cx="10972800" cy="1127441"/>
          </a:xfrm>
        </p:spPr>
        <p:txBody>
          <a:bodyPr>
            <a:normAutofit fontScale="90000"/>
          </a:bodyPr>
          <a:lstStyle/>
          <a:p>
            <a:pPr algn="l"/>
            <a:br>
              <a:rPr lang="en-GB" sz="6000" dirty="0">
                <a:solidFill>
                  <a:prstClr val="black"/>
                </a:solidFill>
                <a:latin typeface="Calibri (Headings)"/>
                <a:cs typeface="Calibri (Headings)"/>
              </a:rPr>
            </a:br>
            <a:br>
              <a:rPr lang="en-GB" sz="6000" dirty="0">
                <a:solidFill>
                  <a:prstClr val="black"/>
                </a:solidFill>
                <a:latin typeface="Calibri (Headings)"/>
                <a:cs typeface="Calibri (Headings)"/>
              </a:rPr>
            </a:br>
            <a:br>
              <a:rPr lang="en-GB" sz="6000" dirty="0">
                <a:solidFill>
                  <a:prstClr val="black"/>
                </a:solidFill>
                <a:latin typeface="Calibri (Headings)"/>
                <a:cs typeface="Calibri (Headings)"/>
              </a:rPr>
            </a:br>
            <a:br>
              <a:rPr lang="en-GB" sz="6000" dirty="0">
                <a:solidFill>
                  <a:prstClr val="black"/>
                </a:solidFill>
                <a:latin typeface="Calibri (Headings)"/>
                <a:cs typeface="Calibri (Headings)"/>
              </a:rPr>
            </a:br>
            <a:endParaRPr lang="en-GB"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C6D7F0B-5CE5-4735-B0F0-67F1FF77E1E3}"/>
              </a:ext>
            </a:extLst>
          </p:cNvPr>
          <p:cNvSpPr>
            <a:spLocks noGrp="1"/>
          </p:cNvSpPr>
          <p:nvPr>
            <p:ph idx="1"/>
          </p:nvPr>
        </p:nvSpPr>
        <p:spPr>
          <a:xfrm>
            <a:off x="609600" y="5565094"/>
            <a:ext cx="10972800" cy="4525963"/>
          </a:xfrm>
        </p:spPr>
        <p:txBody>
          <a:bodyPr>
            <a:normAutofit/>
          </a:bodyPr>
          <a:lstStyle/>
          <a:p>
            <a:pPr marL="0" indent="0">
              <a:lnSpc>
                <a:spcPct val="100000"/>
              </a:lnSpc>
              <a:buNone/>
            </a:pPr>
            <a:endParaRPr lang="en-GB" sz="3600" b="1" dirty="0">
              <a:latin typeface="Arial" panose="020B0604020202020204" pitchFamily="34" charset="0"/>
              <a:cs typeface="Arial" panose="020B0604020202020204" pitchFamily="34" charset="0"/>
            </a:endParaRPr>
          </a:p>
          <a:p>
            <a:pPr marL="0" indent="0">
              <a:lnSpc>
                <a:spcPct val="100000"/>
              </a:lnSpc>
              <a:buNone/>
            </a:pPr>
            <a:endParaRPr lang="en-GB" sz="3600" b="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grpSp>
        <p:nvGrpSpPr>
          <p:cNvPr id="4" name="Group 3"/>
          <p:cNvGrpSpPr/>
          <p:nvPr/>
        </p:nvGrpSpPr>
        <p:grpSpPr>
          <a:xfrm>
            <a:off x="9656186" y="5938820"/>
            <a:ext cx="2427891" cy="746160"/>
            <a:chOff x="736834" y="3361839"/>
            <a:chExt cx="2659117" cy="1384995"/>
          </a:xfrm>
        </p:grpSpPr>
        <p:sp>
          <p:nvSpPr>
            <p:cNvPr id="5" name="Rounded Rectangle 4"/>
            <p:cNvSpPr/>
            <p:nvPr/>
          </p:nvSpPr>
          <p:spPr>
            <a:xfrm>
              <a:off x="977462" y="3363309"/>
              <a:ext cx="2228193" cy="1383525"/>
            </a:xfrm>
            <a:prstGeom prst="roundRect">
              <a:avLst/>
            </a:prstGeom>
            <a:noFill/>
            <a:ln w="19050" cap="flat" cmpd="sng" algn="ctr">
              <a:solidFill>
                <a:srgbClr val="C00000"/>
              </a:solidFill>
              <a:prstDash val="solid"/>
            </a:ln>
            <a:effectLst>
              <a:outerShdw blurRad="40000" dist="23000" dir="5400000" rotWithShape="0">
                <a:srgbClr val="000000">
                  <a:alpha val="35000"/>
                </a:srgbClr>
              </a:outerShdw>
            </a:effectLst>
          </p:spPr>
          <p:txBody>
            <a:bodyPr rtlCol="0" anchor="ctr"/>
            <a:lstStyle>
              <a:defPPr>
                <a:defRPr lang="en-US"/>
              </a:defPPr>
              <a:lvl1pPr marL="0" algn="l" defTabSz="457130" rtl="0" eaLnBrk="1" latinLnBrk="0" hangingPunct="1">
                <a:defRPr sz="1800" kern="1200">
                  <a:solidFill>
                    <a:schemeClr val="lt1"/>
                  </a:solidFill>
                  <a:latin typeface="+mn-lt"/>
                  <a:ea typeface="+mn-ea"/>
                  <a:cs typeface="+mn-cs"/>
                </a:defRPr>
              </a:lvl1pPr>
              <a:lvl2pPr marL="457130" algn="l" defTabSz="457130" rtl="0" eaLnBrk="1" latinLnBrk="0" hangingPunct="1">
                <a:defRPr sz="1800" kern="1200">
                  <a:solidFill>
                    <a:schemeClr val="lt1"/>
                  </a:solidFill>
                  <a:latin typeface="+mn-lt"/>
                  <a:ea typeface="+mn-ea"/>
                  <a:cs typeface="+mn-cs"/>
                </a:defRPr>
              </a:lvl2pPr>
              <a:lvl3pPr marL="914265" algn="l" defTabSz="457130" rtl="0" eaLnBrk="1" latinLnBrk="0" hangingPunct="1">
                <a:defRPr sz="1800" kern="1200">
                  <a:solidFill>
                    <a:schemeClr val="lt1"/>
                  </a:solidFill>
                  <a:latin typeface="+mn-lt"/>
                  <a:ea typeface="+mn-ea"/>
                  <a:cs typeface="+mn-cs"/>
                </a:defRPr>
              </a:lvl3pPr>
              <a:lvl4pPr marL="1371396" algn="l" defTabSz="457130" rtl="0" eaLnBrk="1" latinLnBrk="0" hangingPunct="1">
                <a:defRPr sz="1800" kern="1200">
                  <a:solidFill>
                    <a:schemeClr val="lt1"/>
                  </a:solidFill>
                  <a:latin typeface="+mn-lt"/>
                  <a:ea typeface="+mn-ea"/>
                  <a:cs typeface="+mn-cs"/>
                </a:defRPr>
              </a:lvl4pPr>
              <a:lvl5pPr marL="1828529" algn="l" defTabSz="457130" rtl="0" eaLnBrk="1" latinLnBrk="0" hangingPunct="1">
                <a:defRPr sz="1800" kern="1200">
                  <a:solidFill>
                    <a:schemeClr val="lt1"/>
                  </a:solidFill>
                  <a:latin typeface="+mn-lt"/>
                  <a:ea typeface="+mn-ea"/>
                  <a:cs typeface="+mn-cs"/>
                </a:defRPr>
              </a:lvl5pPr>
              <a:lvl6pPr marL="2285658" algn="l" defTabSz="457130" rtl="0" eaLnBrk="1" latinLnBrk="0" hangingPunct="1">
                <a:defRPr sz="1800" kern="1200">
                  <a:solidFill>
                    <a:schemeClr val="lt1"/>
                  </a:solidFill>
                  <a:latin typeface="+mn-lt"/>
                  <a:ea typeface="+mn-ea"/>
                  <a:cs typeface="+mn-cs"/>
                </a:defRPr>
              </a:lvl6pPr>
              <a:lvl7pPr marL="2742788" algn="l" defTabSz="457130" rtl="0" eaLnBrk="1" latinLnBrk="0" hangingPunct="1">
                <a:defRPr sz="1800" kern="1200">
                  <a:solidFill>
                    <a:schemeClr val="lt1"/>
                  </a:solidFill>
                  <a:latin typeface="+mn-lt"/>
                  <a:ea typeface="+mn-ea"/>
                  <a:cs typeface="+mn-cs"/>
                </a:defRPr>
              </a:lvl7pPr>
              <a:lvl8pPr marL="3199920" algn="l" defTabSz="457130" rtl="0" eaLnBrk="1" latinLnBrk="0" hangingPunct="1">
                <a:defRPr sz="1800" kern="1200">
                  <a:solidFill>
                    <a:schemeClr val="lt1"/>
                  </a:solidFill>
                  <a:latin typeface="+mn-lt"/>
                  <a:ea typeface="+mn-ea"/>
                  <a:cs typeface="+mn-cs"/>
                </a:defRPr>
              </a:lvl8pPr>
              <a:lvl9pPr marL="3657052" algn="l" defTabSz="457130" rtl="0" eaLnBrk="1" latinLnBrk="0" hangingPunct="1">
                <a:defRPr sz="1800" kern="1200">
                  <a:solidFill>
                    <a:schemeClr val="lt1"/>
                  </a:solidFill>
                  <a:latin typeface="+mn-lt"/>
                  <a:ea typeface="+mn-ea"/>
                  <a:cs typeface="+mn-cs"/>
                </a:defRPr>
              </a:lvl9pPr>
            </a:lstStyle>
            <a:p>
              <a:pPr marL="0" marR="0" lvl="0" indent="0" algn="ctr" defTabSz="45713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ysClr val="window" lastClr="FFFFFF"/>
                </a:solidFill>
                <a:effectLst/>
                <a:uLnTx/>
                <a:uFillTx/>
                <a:latin typeface="Calibri"/>
                <a:ea typeface="+mn-ea"/>
                <a:cs typeface="+mn-cs"/>
              </a:endParaRPr>
            </a:p>
          </p:txBody>
        </p:sp>
        <p:sp>
          <p:nvSpPr>
            <p:cNvPr id="6" name="Rectangle 5"/>
            <p:cNvSpPr/>
            <p:nvPr/>
          </p:nvSpPr>
          <p:spPr>
            <a:xfrm>
              <a:off x="736834" y="3361839"/>
              <a:ext cx="2659117" cy="1236603"/>
            </a:xfrm>
            <a:prstGeom prst="rect">
              <a:avLst/>
            </a:prstGeom>
          </p:spPr>
          <p:txBody>
            <a:bodyPr wrap="square">
              <a:spAutoFit/>
            </a:bodyPr>
            <a:ls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a:lstStyle>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Jersey assisted dying </a:t>
              </a:r>
            </a:p>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citizens’ jury</a:t>
              </a:r>
            </a:p>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March-May 2021</a:t>
              </a:r>
            </a:p>
          </p:txBody>
        </p:sp>
      </p:grpSp>
      <p:sp>
        <p:nvSpPr>
          <p:cNvPr id="7" name="Rectangle 6">
            <a:extLst>
              <a:ext uri="{FF2B5EF4-FFF2-40B4-BE49-F238E27FC236}">
                <a16:creationId xmlns:a16="http://schemas.microsoft.com/office/drawing/2014/main" id="{AFA463BB-A7D7-42D5-9406-81CE15799A45}"/>
              </a:ext>
            </a:extLst>
          </p:cNvPr>
          <p:cNvSpPr/>
          <p:nvPr/>
        </p:nvSpPr>
        <p:spPr>
          <a:xfrm>
            <a:off x="853440" y="654207"/>
            <a:ext cx="10798629" cy="5213735"/>
          </a:xfrm>
          <a:prstGeom prst="rect">
            <a:avLst/>
          </a:prstGeom>
        </p:spPr>
        <p:txBody>
          <a:bodyPr wrap="square">
            <a:spAutoFit/>
          </a:bodyPr>
          <a:lstStyle/>
          <a:p>
            <a:pPr lvl="0" defTabSz="609491">
              <a:spcBef>
                <a:spcPct val="20000"/>
              </a:spcBef>
            </a:pPr>
            <a:r>
              <a:rPr lang="en-GB" sz="3200" dirty="0">
                <a:solidFill>
                  <a:prstClr val="black"/>
                </a:solidFill>
                <a:latin typeface="Arial" panose="020B0604020202020204" pitchFamily="34" charset="0"/>
                <a:cs typeface="Arial" panose="020B0604020202020204" pitchFamily="34" charset="0"/>
              </a:rPr>
              <a:t>Use four scenarios discussed by Suzanne and Alex to explain: </a:t>
            </a:r>
          </a:p>
          <a:p>
            <a:pPr lvl="0" defTabSz="609491">
              <a:spcBef>
                <a:spcPct val="20000"/>
              </a:spcBef>
            </a:pPr>
            <a:endParaRPr lang="en-GB" sz="3200" b="1" dirty="0">
              <a:solidFill>
                <a:prstClr val="black"/>
              </a:solidFill>
              <a:latin typeface="Arial" panose="020B0604020202020204" pitchFamily="34" charset="0"/>
              <a:cs typeface="Arial" panose="020B0604020202020204" pitchFamily="34" charset="0"/>
            </a:endParaRPr>
          </a:p>
          <a:p>
            <a:pPr lvl="0" defTabSz="609491">
              <a:spcBef>
                <a:spcPct val="20000"/>
              </a:spcBef>
            </a:pPr>
            <a:r>
              <a:rPr lang="en-GB" sz="3200" b="1" dirty="0">
                <a:solidFill>
                  <a:prstClr val="black"/>
                </a:solidFill>
                <a:latin typeface="Arial" panose="020B0604020202020204" pitchFamily="34" charset="0"/>
                <a:cs typeface="Arial" panose="020B0604020202020204" pitchFamily="34" charset="0"/>
              </a:rPr>
              <a:t>Similarities and differences in legal position in Jersey</a:t>
            </a:r>
          </a:p>
          <a:p>
            <a:pPr marL="457119" lvl="0" indent="-457119" defTabSz="609491">
              <a:spcBef>
                <a:spcPct val="20000"/>
              </a:spcBef>
              <a:buFont typeface="Arial" panose="020B0604020202020204" pitchFamily="34" charset="0"/>
              <a:buChar char="•"/>
            </a:pPr>
            <a:r>
              <a:rPr lang="en-GB" sz="3200" dirty="0">
                <a:solidFill>
                  <a:prstClr val="black"/>
                </a:solidFill>
                <a:latin typeface="Arial" panose="020B0604020202020204" pitchFamily="34" charset="0"/>
                <a:cs typeface="Arial" panose="020B0604020202020204" pitchFamily="34" charset="0"/>
              </a:rPr>
              <a:t>euthanasia</a:t>
            </a:r>
          </a:p>
          <a:p>
            <a:pPr marL="457119" indent="-457119" defTabSz="609491">
              <a:spcBef>
                <a:spcPct val="20000"/>
              </a:spcBef>
              <a:buFont typeface="Arial" panose="020B0604020202020204" pitchFamily="34" charset="0"/>
              <a:buChar char="•"/>
            </a:pPr>
            <a:r>
              <a:rPr lang="en-GB" sz="3200" dirty="0">
                <a:solidFill>
                  <a:prstClr val="black"/>
                </a:solidFill>
                <a:latin typeface="Arial" panose="020B0604020202020204" pitchFamily="34" charset="0"/>
                <a:cs typeface="Arial" panose="020B0604020202020204" pitchFamily="34" charset="0"/>
              </a:rPr>
              <a:t>physician assisted suicide</a:t>
            </a:r>
          </a:p>
          <a:p>
            <a:pPr marL="457119" lvl="0" indent="-457119" defTabSz="609491">
              <a:spcBef>
                <a:spcPct val="20000"/>
              </a:spcBef>
              <a:buFont typeface="Arial" panose="020B0604020202020204" pitchFamily="34" charset="0"/>
              <a:buChar char="•"/>
            </a:pPr>
            <a:r>
              <a:rPr lang="en-GB" sz="3200" dirty="0">
                <a:solidFill>
                  <a:prstClr val="black"/>
                </a:solidFill>
                <a:latin typeface="Arial" panose="020B0604020202020204" pitchFamily="34" charset="0"/>
                <a:cs typeface="Arial" panose="020B0604020202020204" pitchFamily="34" charset="0"/>
              </a:rPr>
              <a:t>assisted suicide </a:t>
            </a:r>
          </a:p>
          <a:p>
            <a:pPr marL="457119" lvl="0" indent="-457119" defTabSz="609491">
              <a:spcBef>
                <a:spcPct val="20000"/>
              </a:spcBef>
              <a:buFont typeface="Arial" panose="020B0604020202020204" pitchFamily="34" charset="0"/>
              <a:buChar char="•"/>
            </a:pPr>
            <a:r>
              <a:rPr lang="en-GB" sz="3200" dirty="0">
                <a:solidFill>
                  <a:prstClr val="black"/>
                </a:solidFill>
                <a:latin typeface="Arial" panose="020B0604020202020204" pitchFamily="34" charset="0"/>
                <a:cs typeface="Arial" panose="020B0604020202020204" pitchFamily="34" charset="0"/>
              </a:rPr>
              <a:t>treatment withdraw</a:t>
            </a:r>
          </a:p>
          <a:p>
            <a:pPr marL="457119" lvl="0" indent="-457119" defTabSz="609491">
              <a:spcBef>
                <a:spcPct val="20000"/>
              </a:spcBef>
              <a:buFont typeface="Arial" panose="020B0604020202020204" pitchFamily="34" charset="0"/>
              <a:buChar char="•"/>
            </a:pPr>
            <a:endParaRPr lang="en-GB" sz="32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293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88CFC-73B6-4BD7-9949-2A736FDA776C}"/>
              </a:ext>
            </a:extLst>
          </p:cNvPr>
          <p:cNvSpPr>
            <a:spLocks noGrp="1"/>
          </p:cNvSpPr>
          <p:nvPr>
            <p:ph type="title"/>
          </p:nvPr>
        </p:nvSpPr>
        <p:spPr>
          <a:xfrm>
            <a:off x="354531" y="0"/>
            <a:ext cx="10515600" cy="1325563"/>
          </a:xfrm>
        </p:spPr>
        <p:txBody>
          <a:bodyPr/>
          <a:lstStyle/>
          <a:p>
            <a:r>
              <a:rPr lang="en-GB" b="1" dirty="0">
                <a:latin typeface="Arial" panose="020B0604020202020204" pitchFamily="34" charset="0"/>
                <a:cs typeface="Arial" panose="020B0604020202020204" pitchFamily="34" charset="0"/>
              </a:rPr>
              <a:t>Scenario 1: Euthanasia</a:t>
            </a:r>
          </a:p>
        </p:txBody>
      </p:sp>
      <p:sp>
        <p:nvSpPr>
          <p:cNvPr id="3" name="Content Placeholder 2">
            <a:extLst>
              <a:ext uri="{FF2B5EF4-FFF2-40B4-BE49-F238E27FC236}">
                <a16:creationId xmlns:a16="http://schemas.microsoft.com/office/drawing/2014/main" id="{6C6D7F0B-5CE5-4735-B0F0-67F1FF77E1E3}"/>
              </a:ext>
            </a:extLst>
          </p:cNvPr>
          <p:cNvSpPr>
            <a:spLocks noGrp="1"/>
          </p:cNvSpPr>
          <p:nvPr>
            <p:ph idx="1"/>
          </p:nvPr>
        </p:nvSpPr>
        <p:spPr>
          <a:xfrm>
            <a:off x="496389" y="1436914"/>
            <a:ext cx="10857411" cy="4740049"/>
          </a:xfrm>
        </p:spPr>
        <p:txBody>
          <a:bodyPr>
            <a:normAutofit/>
          </a:bodyPr>
          <a:lstStyle/>
          <a:p>
            <a:pPr marL="0" indent="0">
              <a:lnSpc>
                <a:spcPct val="100000"/>
              </a:lnSpc>
              <a:buNone/>
            </a:pPr>
            <a:r>
              <a:rPr lang="en-GB" sz="2400" b="1" dirty="0">
                <a:latin typeface="Arial" panose="020B0604020202020204" pitchFamily="34" charset="0"/>
                <a:cs typeface="Arial" panose="020B0604020202020204" pitchFamily="34" charset="0"/>
              </a:rPr>
              <a:t>Legal position in Jersey - </a:t>
            </a:r>
            <a:r>
              <a:rPr lang="en-GB" sz="2400" b="1" u="sng" dirty="0">
                <a:latin typeface="Arial" panose="020B0604020202020204" pitchFamily="34" charset="0"/>
                <a:cs typeface="Arial" panose="020B0604020202020204" pitchFamily="34" charset="0"/>
              </a:rPr>
              <a:t>similar </a:t>
            </a:r>
            <a:r>
              <a:rPr lang="en-GB" sz="2400" b="1" dirty="0">
                <a:latin typeface="Arial" panose="020B0604020202020204" pitchFamily="34" charset="0"/>
                <a:cs typeface="Arial" panose="020B0604020202020204" pitchFamily="34" charset="0"/>
              </a:rPr>
              <a:t>to England &amp; Wales</a:t>
            </a:r>
          </a:p>
          <a:p>
            <a:pPr marL="0" indent="0">
              <a:lnSpc>
                <a:spcPct val="100000"/>
              </a:lnSpc>
              <a:buNone/>
            </a:pPr>
            <a:endParaRPr lang="en-GB" sz="2400" b="1" dirty="0">
              <a:latin typeface="Arial" panose="020B0604020202020204" pitchFamily="34" charset="0"/>
              <a:cs typeface="Arial" panose="020B0604020202020204" pitchFamily="34" charset="0"/>
            </a:endParaRPr>
          </a:p>
          <a:p>
            <a:pPr>
              <a:lnSpc>
                <a:spcPct val="100000"/>
              </a:lnSpc>
            </a:pPr>
            <a:r>
              <a:rPr lang="en-GB" sz="2400" dirty="0">
                <a:latin typeface="Arial" panose="020B0604020202020204" pitchFamily="34" charset="0"/>
                <a:cs typeface="Arial" panose="020B0604020202020204" pitchFamily="34" charset="0"/>
              </a:rPr>
              <a:t>Doctor gives injection that ends Jayne’s life</a:t>
            </a:r>
          </a:p>
          <a:p>
            <a:pPr>
              <a:lnSpc>
                <a:spcPct val="100000"/>
              </a:lnSpc>
            </a:pPr>
            <a:r>
              <a:rPr lang="en-GB" sz="2400" dirty="0">
                <a:latin typeface="Arial" panose="020B0604020202020204" pitchFamily="34" charset="0"/>
                <a:cs typeface="Arial" panose="020B0604020202020204" pitchFamily="34" charset="0"/>
              </a:rPr>
              <a:t>Murder - because the Doctor caused, and intended to cause, Jayne’s death</a:t>
            </a:r>
          </a:p>
          <a:p>
            <a:pPr>
              <a:lnSpc>
                <a:spcPct val="100000"/>
              </a:lnSpc>
            </a:pPr>
            <a:r>
              <a:rPr lang="en-GB" sz="2400" dirty="0">
                <a:latin typeface="Arial" panose="020B0604020202020204" pitchFamily="34" charset="0"/>
                <a:cs typeface="Arial" panose="020B0604020202020204" pitchFamily="34" charset="0"/>
              </a:rPr>
              <a:t>Jersey Law would not recognise Jayne’s consent as a defence to the crime</a:t>
            </a:r>
          </a:p>
          <a:p>
            <a:pPr>
              <a:lnSpc>
                <a:spcPct val="100000"/>
              </a:lnSpc>
            </a:pPr>
            <a:r>
              <a:rPr lang="en-GB" sz="2400" dirty="0">
                <a:latin typeface="Arial" panose="020B0604020202020204" pitchFamily="34" charset="0"/>
                <a:cs typeface="Arial" panose="020B0604020202020204" pitchFamily="34" charset="0"/>
              </a:rPr>
              <a:t>Mandatory life sentence but circumstances of case would be considered at sentencing</a:t>
            </a:r>
          </a:p>
          <a:p>
            <a:pPr marL="0" indent="0">
              <a:lnSpc>
                <a:spcPct val="100000"/>
              </a:lnSpc>
              <a:buNone/>
            </a:pPr>
            <a:endParaRPr lang="en-GB" sz="24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grpSp>
        <p:nvGrpSpPr>
          <p:cNvPr id="4" name="Group 3"/>
          <p:cNvGrpSpPr/>
          <p:nvPr/>
        </p:nvGrpSpPr>
        <p:grpSpPr>
          <a:xfrm>
            <a:off x="9656186" y="5938820"/>
            <a:ext cx="2427891" cy="746160"/>
            <a:chOff x="736834" y="3361839"/>
            <a:chExt cx="2659117" cy="1384995"/>
          </a:xfrm>
        </p:grpSpPr>
        <p:sp>
          <p:nvSpPr>
            <p:cNvPr id="5" name="Rounded Rectangle 4"/>
            <p:cNvSpPr/>
            <p:nvPr/>
          </p:nvSpPr>
          <p:spPr>
            <a:xfrm>
              <a:off x="977462" y="3363309"/>
              <a:ext cx="2228193" cy="1383525"/>
            </a:xfrm>
            <a:prstGeom prst="roundRect">
              <a:avLst/>
            </a:prstGeom>
            <a:noFill/>
            <a:ln w="19050" cap="flat" cmpd="sng" algn="ctr">
              <a:solidFill>
                <a:srgbClr val="C00000"/>
              </a:solidFill>
              <a:prstDash val="solid"/>
            </a:ln>
            <a:effectLst>
              <a:outerShdw blurRad="40000" dist="23000" dir="5400000" rotWithShape="0">
                <a:srgbClr val="000000">
                  <a:alpha val="35000"/>
                </a:srgbClr>
              </a:outerShdw>
            </a:effectLst>
          </p:spPr>
          <p:txBody>
            <a:bodyPr rtlCol="0" anchor="ctr"/>
            <a:lstStyle>
              <a:defPPr>
                <a:defRPr lang="en-US"/>
              </a:defPPr>
              <a:lvl1pPr marL="0" algn="l" defTabSz="457130" rtl="0" eaLnBrk="1" latinLnBrk="0" hangingPunct="1">
                <a:defRPr sz="1800" kern="1200">
                  <a:solidFill>
                    <a:schemeClr val="lt1"/>
                  </a:solidFill>
                  <a:latin typeface="+mn-lt"/>
                  <a:ea typeface="+mn-ea"/>
                  <a:cs typeface="+mn-cs"/>
                </a:defRPr>
              </a:lvl1pPr>
              <a:lvl2pPr marL="457130" algn="l" defTabSz="457130" rtl="0" eaLnBrk="1" latinLnBrk="0" hangingPunct="1">
                <a:defRPr sz="1800" kern="1200">
                  <a:solidFill>
                    <a:schemeClr val="lt1"/>
                  </a:solidFill>
                  <a:latin typeface="+mn-lt"/>
                  <a:ea typeface="+mn-ea"/>
                  <a:cs typeface="+mn-cs"/>
                </a:defRPr>
              </a:lvl2pPr>
              <a:lvl3pPr marL="914265" algn="l" defTabSz="457130" rtl="0" eaLnBrk="1" latinLnBrk="0" hangingPunct="1">
                <a:defRPr sz="1800" kern="1200">
                  <a:solidFill>
                    <a:schemeClr val="lt1"/>
                  </a:solidFill>
                  <a:latin typeface="+mn-lt"/>
                  <a:ea typeface="+mn-ea"/>
                  <a:cs typeface="+mn-cs"/>
                </a:defRPr>
              </a:lvl3pPr>
              <a:lvl4pPr marL="1371396" algn="l" defTabSz="457130" rtl="0" eaLnBrk="1" latinLnBrk="0" hangingPunct="1">
                <a:defRPr sz="1800" kern="1200">
                  <a:solidFill>
                    <a:schemeClr val="lt1"/>
                  </a:solidFill>
                  <a:latin typeface="+mn-lt"/>
                  <a:ea typeface="+mn-ea"/>
                  <a:cs typeface="+mn-cs"/>
                </a:defRPr>
              </a:lvl4pPr>
              <a:lvl5pPr marL="1828529" algn="l" defTabSz="457130" rtl="0" eaLnBrk="1" latinLnBrk="0" hangingPunct="1">
                <a:defRPr sz="1800" kern="1200">
                  <a:solidFill>
                    <a:schemeClr val="lt1"/>
                  </a:solidFill>
                  <a:latin typeface="+mn-lt"/>
                  <a:ea typeface="+mn-ea"/>
                  <a:cs typeface="+mn-cs"/>
                </a:defRPr>
              </a:lvl5pPr>
              <a:lvl6pPr marL="2285658" algn="l" defTabSz="457130" rtl="0" eaLnBrk="1" latinLnBrk="0" hangingPunct="1">
                <a:defRPr sz="1800" kern="1200">
                  <a:solidFill>
                    <a:schemeClr val="lt1"/>
                  </a:solidFill>
                  <a:latin typeface="+mn-lt"/>
                  <a:ea typeface="+mn-ea"/>
                  <a:cs typeface="+mn-cs"/>
                </a:defRPr>
              </a:lvl6pPr>
              <a:lvl7pPr marL="2742788" algn="l" defTabSz="457130" rtl="0" eaLnBrk="1" latinLnBrk="0" hangingPunct="1">
                <a:defRPr sz="1800" kern="1200">
                  <a:solidFill>
                    <a:schemeClr val="lt1"/>
                  </a:solidFill>
                  <a:latin typeface="+mn-lt"/>
                  <a:ea typeface="+mn-ea"/>
                  <a:cs typeface="+mn-cs"/>
                </a:defRPr>
              </a:lvl7pPr>
              <a:lvl8pPr marL="3199920" algn="l" defTabSz="457130" rtl="0" eaLnBrk="1" latinLnBrk="0" hangingPunct="1">
                <a:defRPr sz="1800" kern="1200">
                  <a:solidFill>
                    <a:schemeClr val="lt1"/>
                  </a:solidFill>
                  <a:latin typeface="+mn-lt"/>
                  <a:ea typeface="+mn-ea"/>
                  <a:cs typeface="+mn-cs"/>
                </a:defRPr>
              </a:lvl8pPr>
              <a:lvl9pPr marL="3657052" algn="l" defTabSz="457130" rtl="0" eaLnBrk="1" latinLnBrk="0" hangingPunct="1">
                <a:defRPr sz="1800" kern="1200">
                  <a:solidFill>
                    <a:schemeClr val="lt1"/>
                  </a:solidFill>
                  <a:latin typeface="+mn-lt"/>
                  <a:ea typeface="+mn-ea"/>
                  <a:cs typeface="+mn-cs"/>
                </a:defRPr>
              </a:lvl9pPr>
            </a:lstStyle>
            <a:p>
              <a:pPr marL="0" marR="0" lvl="0" indent="0" algn="ctr" defTabSz="45713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ysClr val="window" lastClr="FFFFFF"/>
                </a:solidFill>
                <a:effectLst/>
                <a:uLnTx/>
                <a:uFillTx/>
                <a:latin typeface="Calibri"/>
                <a:ea typeface="+mn-ea"/>
                <a:cs typeface="+mn-cs"/>
              </a:endParaRPr>
            </a:p>
          </p:txBody>
        </p:sp>
        <p:sp>
          <p:nvSpPr>
            <p:cNvPr id="6" name="Rectangle 5"/>
            <p:cNvSpPr/>
            <p:nvPr/>
          </p:nvSpPr>
          <p:spPr>
            <a:xfrm>
              <a:off x="736834" y="3361839"/>
              <a:ext cx="2659117" cy="1236603"/>
            </a:xfrm>
            <a:prstGeom prst="rect">
              <a:avLst/>
            </a:prstGeom>
          </p:spPr>
          <p:txBody>
            <a:bodyPr wrap="square">
              <a:spAutoFit/>
            </a:bodyPr>
            <a:ls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a:lstStyle>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Jersey assisted dying </a:t>
              </a:r>
            </a:p>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citizens’ jury</a:t>
              </a:r>
            </a:p>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March-May 2021</a:t>
              </a:r>
            </a:p>
          </p:txBody>
        </p:sp>
      </p:grpSp>
    </p:spTree>
    <p:extLst>
      <p:ext uri="{BB962C8B-B14F-4D97-AF65-F5344CB8AC3E}">
        <p14:creationId xmlns:p14="http://schemas.microsoft.com/office/powerpoint/2010/main" val="386236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88CFC-73B6-4BD7-9949-2A736FDA776C}"/>
              </a:ext>
            </a:extLst>
          </p:cNvPr>
          <p:cNvSpPr>
            <a:spLocks noGrp="1"/>
          </p:cNvSpPr>
          <p:nvPr>
            <p:ph type="title"/>
          </p:nvPr>
        </p:nvSpPr>
        <p:spPr>
          <a:xfrm>
            <a:off x="206362" y="-158541"/>
            <a:ext cx="11779276" cy="1325563"/>
          </a:xfrm>
        </p:spPr>
        <p:txBody>
          <a:bodyPr>
            <a:normAutofit/>
          </a:bodyPr>
          <a:lstStyle/>
          <a:p>
            <a:r>
              <a:rPr lang="en-GB" sz="2800" b="1" dirty="0">
                <a:latin typeface="Arial" panose="020B0604020202020204" pitchFamily="34" charset="0"/>
                <a:cs typeface="Arial" panose="020B0604020202020204" pitchFamily="34" charset="0"/>
              </a:rPr>
              <a:t>Scenario 2: Physician-Assisted Suicide (PAS)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Scenario 3: Assisted Suicide (AS)</a:t>
            </a:r>
            <a:endParaRPr lang="en-GB" sz="2800" b="1"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C6D7F0B-5CE5-4735-B0F0-67F1FF77E1E3}"/>
              </a:ext>
            </a:extLst>
          </p:cNvPr>
          <p:cNvSpPr>
            <a:spLocks noGrp="1"/>
          </p:cNvSpPr>
          <p:nvPr>
            <p:ph idx="1"/>
          </p:nvPr>
        </p:nvSpPr>
        <p:spPr>
          <a:xfrm>
            <a:off x="206362" y="1167022"/>
            <a:ext cx="11779276" cy="5303447"/>
          </a:xfrm>
        </p:spPr>
        <p:txBody>
          <a:bodyPr>
            <a:normAutofit fontScale="77500" lnSpcReduction="20000"/>
          </a:bodyPr>
          <a:lstStyle/>
          <a:p>
            <a:pPr>
              <a:lnSpc>
                <a:spcPct val="120000"/>
              </a:lnSpc>
            </a:pPr>
            <a:r>
              <a:rPr lang="en-GB" sz="2400" dirty="0">
                <a:latin typeface="Arial" panose="020B0604020202020204" pitchFamily="34" charset="0"/>
                <a:cs typeface="Arial" panose="020B0604020202020204" pitchFamily="34" charset="0"/>
              </a:rPr>
              <a:t>PAS: doctor gave Jack pills which Jack took and which ended his life</a:t>
            </a:r>
          </a:p>
          <a:p>
            <a:pPr>
              <a:lnSpc>
                <a:spcPct val="120000"/>
              </a:lnSpc>
            </a:pPr>
            <a:r>
              <a:rPr lang="en-GB" sz="2400" dirty="0">
                <a:latin typeface="Arial" panose="020B0604020202020204" pitchFamily="34" charset="0"/>
                <a:cs typeface="Arial" panose="020B0604020202020204" pitchFamily="34" charset="0"/>
              </a:rPr>
              <a:t>AS: husband helped Daisy travel to Switzerland where she took pills which ended her life</a:t>
            </a:r>
          </a:p>
          <a:p>
            <a:pPr marL="0" indent="0">
              <a:lnSpc>
                <a:spcPct val="120000"/>
              </a:lnSpc>
              <a:buNone/>
            </a:pPr>
            <a:endParaRPr lang="en-GB" sz="2400" b="1" dirty="0">
              <a:latin typeface="Arial" panose="020B0604020202020204" pitchFamily="34" charset="0"/>
              <a:cs typeface="Arial" panose="020B0604020202020204" pitchFamily="34" charset="0"/>
            </a:endParaRPr>
          </a:p>
          <a:p>
            <a:pPr marL="0" indent="0">
              <a:lnSpc>
                <a:spcPct val="120000"/>
              </a:lnSpc>
              <a:buNone/>
            </a:pPr>
            <a:r>
              <a:rPr lang="en-GB" sz="2400" dirty="0">
                <a:latin typeface="Arial" panose="020B0604020202020204" pitchFamily="34" charset="0"/>
                <a:cs typeface="Arial" panose="020B0604020202020204" pitchFamily="34" charset="0"/>
              </a:rPr>
              <a:t>Not murder - because doctor did not cause Jack’s death and Daisy’s husband did not cause Daisy’s death</a:t>
            </a:r>
          </a:p>
          <a:p>
            <a:pPr marL="0" indent="0">
              <a:lnSpc>
                <a:spcPct val="120000"/>
              </a:lnSpc>
              <a:buNone/>
            </a:pPr>
            <a:endParaRPr lang="en-GB" sz="2400" b="1" dirty="0">
              <a:latin typeface="Arial" panose="020B0604020202020204" pitchFamily="34" charset="0"/>
              <a:cs typeface="Arial" panose="020B0604020202020204" pitchFamily="34" charset="0"/>
            </a:endParaRPr>
          </a:p>
          <a:p>
            <a:pPr marL="0" indent="0">
              <a:lnSpc>
                <a:spcPct val="120000"/>
              </a:lnSpc>
              <a:buNone/>
            </a:pPr>
            <a:r>
              <a:rPr lang="en-GB" sz="2400" b="1" dirty="0">
                <a:latin typeface="Arial" panose="020B0604020202020204" pitchFamily="34" charset="0"/>
                <a:cs typeface="Arial" panose="020B0604020202020204" pitchFamily="34" charset="0"/>
              </a:rPr>
              <a:t>Legal position on assisted suicide in Jersey is </a:t>
            </a:r>
            <a:r>
              <a:rPr lang="en-GB" sz="2400" b="1" u="sng" dirty="0">
                <a:latin typeface="Arial" panose="020B0604020202020204" pitchFamily="34" charset="0"/>
                <a:cs typeface="Arial" panose="020B0604020202020204" pitchFamily="34" charset="0"/>
              </a:rPr>
              <a:t>different </a:t>
            </a:r>
            <a:r>
              <a:rPr lang="en-GB" sz="2400" b="1" dirty="0">
                <a:latin typeface="Arial" panose="020B0604020202020204" pitchFamily="34" charset="0"/>
                <a:cs typeface="Arial" panose="020B0604020202020204" pitchFamily="34" charset="0"/>
              </a:rPr>
              <a:t>from England &amp; Wales</a:t>
            </a:r>
          </a:p>
          <a:p>
            <a:pPr>
              <a:lnSpc>
                <a:spcPct val="120000"/>
              </a:lnSpc>
            </a:pPr>
            <a:endParaRPr lang="en-GB" sz="2400" dirty="0">
              <a:latin typeface="Arial" panose="020B0604020202020204" pitchFamily="34" charset="0"/>
              <a:cs typeface="Arial" panose="020B0604020202020204" pitchFamily="34" charset="0"/>
            </a:endParaRPr>
          </a:p>
          <a:p>
            <a:pPr>
              <a:lnSpc>
                <a:spcPct val="120000"/>
              </a:lnSpc>
            </a:pPr>
            <a:r>
              <a:rPr lang="en-GB" sz="2400" dirty="0">
                <a:latin typeface="Arial" panose="020B0604020202020204" pitchFamily="34" charset="0"/>
                <a:cs typeface="Arial" panose="020B0604020202020204" pitchFamily="34" charset="0"/>
              </a:rPr>
              <a:t>No explicit offence of “encouraging or assisting suicide” in Jersey Law (unlike Suicide Act 1961 in England &amp; Wales) </a:t>
            </a:r>
          </a:p>
          <a:p>
            <a:pPr>
              <a:lnSpc>
                <a:spcPct val="120000"/>
              </a:lnSpc>
            </a:pPr>
            <a:r>
              <a:rPr lang="en-GB" sz="2400" dirty="0">
                <a:latin typeface="Arial" panose="020B0604020202020204" pitchFamily="34" charset="0"/>
                <a:cs typeface="Arial" panose="020B0604020202020204" pitchFamily="34" charset="0"/>
              </a:rPr>
              <a:t>But legal position not 100% clear</a:t>
            </a:r>
          </a:p>
          <a:p>
            <a:pPr>
              <a:lnSpc>
                <a:spcPct val="120000"/>
              </a:lnSpc>
            </a:pPr>
            <a:r>
              <a:rPr lang="en-GB" sz="2400" dirty="0">
                <a:latin typeface="Arial" panose="020B0604020202020204" pitchFamily="34" charset="0"/>
                <a:cs typeface="Arial" panose="020B0604020202020204" pitchFamily="34" charset="0"/>
              </a:rPr>
              <a:t>Suicide was previously treated as a crime under Jersey customary law. As that is no longer the case, if suicide is not treated as a crime, it is doubtful that assisting suicide could be treated as crime</a:t>
            </a:r>
          </a:p>
          <a:p>
            <a:pPr>
              <a:lnSpc>
                <a:spcPct val="120000"/>
              </a:lnSpc>
            </a:pPr>
            <a:r>
              <a:rPr lang="en-GB" sz="2400" dirty="0">
                <a:latin typeface="Arial" panose="020B0604020202020204" pitchFamily="34" charset="0"/>
                <a:cs typeface="Arial" panose="020B0604020202020204" pitchFamily="34" charset="0"/>
              </a:rPr>
              <a:t> </a:t>
            </a:r>
            <a:r>
              <a:rPr lang="en-GB" sz="2400">
                <a:latin typeface="Arial" panose="020B0604020202020204" pitchFamily="34" charset="0"/>
                <a:cs typeface="Arial" panose="020B0604020202020204" pitchFamily="34" charset="0"/>
              </a:rPr>
              <a:t>However, as </a:t>
            </a:r>
            <a:r>
              <a:rPr lang="en-GB" sz="2400" dirty="0">
                <a:latin typeface="Arial" panose="020B0604020202020204" pitchFamily="34" charset="0"/>
                <a:cs typeface="Arial" panose="020B0604020202020204" pitchFamily="34" charset="0"/>
              </a:rPr>
              <a:t>no cases dealt with by the Court in Jersey, there is some legal uncertainty.</a:t>
            </a:r>
          </a:p>
          <a:p>
            <a:pPr marL="0" indent="0">
              <a:lnSpc>
                <a:spcPct val="120000"/>
              </a:lnSpc>
              <a:buNone/>
            </a:pPr>
            <a:endParaRPr lang="en-GB" sz="2400" dirty="0">
              <a:highlight>
                <a:srgbClr val="FFFF00"/>
              </a:highlight>
              <a:latin typeface="Arial" panose="020B0604020202020204" pitchFamily="34" charset="0"/>
              <a:cs typeface="Arial" panose="020B0604020202020204" pitchFamily="34" charset="0"/>
            </a:endParaRPr>
          </a:p>
          <a:p>
            <a:pPr marL="0" indent="0">
              <a:lnSpc>
                <a:spcPct val="120000"/>
              </a:lnSpc>
              <a:buNone/>
            </a:pPr>
            <a:endParaRPr lang="en-GB" sz="2400" dirty="0">
              <a:latin typeface="Arial" panose="020B0604020202020204" pitchFamily="34" charset="0"/>
              <a:cs typeface="Arial" panose="020B0604020202020204" pitchFamily="34" charset="0"/>
            </a:endParaRPr>
          </a:p>
          <a:p>
            <a:pPr marL="0" indent="0">
              <a:lnSpc>
                <a:spcPct val="120000"/>
              </a:lnSpc>
              <a:buNone/>
            </a:pPr>
            <a:endParaRPr lang="en-GB" sz="2400" dirty="0">
              <a:latin typeface="Arial" panose="020B0604020202020204" pitchFamily="34" charset="0"/>
              <a:cs typeface="Arial" panose="020B0604020202020204" pitchFamily="34" charset="0"/>
            </a:endParaRPr>
          </a:p>
        </p:txBody>
      </p:sp>
      <p:grpSp>
        <p:nvGrpSpPr>
          <p:cNvPr id="4" name="Group 3"/>
          <p:cNvGrpSpPr/>
          <p:nvPr/>
        </p:nvGrpSpPr>
        <p:grpSpPr>
          <a:xfrm>
            <a:off x="9656186" y="5938820"/>
            <a:ext cx="2427891" cy="746160"/>
            <a:chOff x="736834" y="3361839"/>
            <a:chExt cx="2659117" cy="1384995"/>
          </a:xfrm>
        </p:grpSpPr>
        <p:sp>
          <p:nvSpPr>
            <p:cNvPr id="5" name="Rounded Rectangle 4"/>
            <p:cNvSpPr/>
            <p:nvPr/>
          </p:nvSpPr>
          <p:spPr>
            <a:xfrm>
              <a:off x="977462" y="3363309"/>
              <a:ext cx="2228193" cy="1383525"/>
            </a:xfrm>
            <a:prstGeom prst="roundRect">
              <a:avLst/>
            </a:prstGeom>
            <a:noFill/>
            <a:ln w="19050" cap="flat" cmpd="sng" algn="ctr">
              <a:solidFill>
                <a:srgbClr val="C00000"/>
              </a:solidFill>
              <a:prstDash val="solid"/>
            </a:ln>
            <a:effectLst>
              <a:outerShdw blurRad="40000" dist="23000" dir="5400000" rotWithShape="0">
                <a:srgbClr val="000000">
                  <a:alpha val="35000"/>
                </a:srgbClr>
              </a:outerShdw>
            </a:effectLst>
          </p:spPr>
          <p:txBody>
            <a:bodyPr rtlCol="0" anchor="ctr"/>
            <a:lstStyle>
              <a:defPPr>
                <a:defRPr lang="en-US"/>
              </a:defPPr>
              <a:lvl1pPr marL="0" algn="l" defTabSz="457130" rtl="0" eaLnBrk="1" latinLnBrk="0" hangingPunct="1">
                <a:defRPr sz="1800" kern="1200">
                  <a:solidFill>
                    <a:schemeClr val="lt1"/>
                  </a:solidFill>
                  <a:latin typeface="+mn-lt"/>
                  <a:ea typeface="+mn-ea"/>
                  <a:cs typeface="+mn-cs"/>
                </a:defRPr>
              </a:lvl1pPr>
              <a:lvl2pPr marL="457130" algn="l" defTabSz="457130" rtl="0" eaLnBrk="1" latinLnBrk="0" hangingPunct="1">
                <a:defRPr sz="1800" kern="1200">
                  <a:solidFill>
                    <a:schemeClr val="lt1"/>
                  </a:solidFill>
                  <a:latin typeface="+mn-lt"/>
                  <a:ea typeface="+mn-ea"/>
                  <a:cs typeface="+mn-cs"/>
                </a:defRPr>
              </a:lvl2pPr>
              <a:lvl3pPr marL="914265" algn="l" defTabSz="457130" rtl="0" eaLnBrk="1" latinLnBrk="0" hangingPunct="1">
                <a:defRPr sz="1800" kern="1200">
                  <a:solidFill>
                    <a:schemeClr val="lt1"/>
                  </a:solidFill>
                  <a:latin typeface="+mn-lt"/>
                  <a:ea typeface="+mn-ea"/>
                  <a:cs typeface="+mn-cs"/>
                </a:defRPr>
              </a:lvl3pPr>
              <a:lvl4pPr marL="1371396" algn="l" defTabSz="457130" rtl="0" eaLnBrk="1" latinLnBrk="0" hangingPunct="1">
                <a:defRPr sz="1800" kern="1200">
                  <a:solidFill>
                    <a:schemeClr val="lt1"/>
                  </a:solidFill>
                  <a:latin typeface="+mn-lt"/>
                  <a:ea typeface="+mn-ea"/>
                  <a:cs typeface="+mn-cs"/>
                </a:defRPr>
              </a:lvl4pPr>
              <a:lvl5pPr marL="1828529" algn="l" defTabSz="457130" rtl="0" eaLnBrk="1" latinLnBrk="0" hangingPunct="1">
                <a:defRPr sz="1800" kern="1200">
                  <a:solidFill>
                    <a:schemeClr val="lt1"/>
                  </a:solidFill>
                  <a:latin typeface="+mn-lt"/>
                  <a:ea typeface="+mn-ea"/>
                  <a:cs typeface="+mn-cs"/>
                </a:defRPr>
              </a:lvl5pPr>
              <a:lvl6pPr marL="2285658" algn="l" defTabSz="457130" rtl="0" eaLnBrk="1" latinLnBrk="0" hangingPunct="1">
                <a:defRPr sz="1800" kern="1200">
                  <a:solidFill>
                    <a:schemeClr val="lt1"/>
                  </a:solidFill>
                  <a:latin typeface="+mn-lt"/>
                  <a:ea typeface="+mn-ea"/>
                  <a:cs typeface="+mn-cs"/>
                </a:defRPr>
              </a:lvl6pPr>
              <a:lvl7pPr marL="2742788" algn="l" defTabSz="457130" rtl="0" eaLnBrk="1" latinLnBrk="0" hangingPunct="1">
                <a:defRPr sz="1800" kern="1200">
                  <a:solidFill>
                    <a:schemeClr val="lt1"/>
                  </a:solidFill>
                  <a:latin typeface="+mn-lt"/>
                  <a:ea typeface="+mn-ea"/>
                  <a:cs typeface="+mn-cs"/>
                </a:defRPr>
              </a:lvl7pPr>
              <a:lvl8pPr marL="3199920" algn="l" defTabSz="457130" rtl="0" eaLnBrk="1" latinLnBrk="0" hangingPunct="1">
                <a:defRPr sz="1800" kern="1200">
                  <a:solidFill>
                    <a:schemeClr val="lt1"/>
                  </a:solidFill>
                  <a:latin typeface="+mn-lt"/>
                  <a:ea typeface="+mn-ea"/>
                  <a:cs typeface="+mn-cs"/>
                </a:defRPr>
              </a:lvl8pPr>
              <a:lvl9pPr marL="3657052" algn="l" defTabSz="457130" rtl="0" eaLnBrk="1" latinLnBrk="0" hangingPunct="1">
                <a:defRPr sz="1800" kern="1200">
                  <a:solidFill>
                    <a:schemeClr val="lt1"/>
                  </a:solidFill>
                  <a:latin typeface="+mn-lt"/>
                  <a:ea typeface="+mn-ea"/>
                  <a:cs typeface="+mn-cs"/>
                </a:defRPr>
              </a:lvl9pPr>
            </a:lstStyle>
            <a:p>
              <a:pPr marL="0" marR="0" lvl="0" indent="0" algn="ctr" defTabSz="45713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ysClr val="window" lastClr="FFFFFF"/>
                </a:solidFill>
                <a:effectLst/>
                <a:uLnTx/>
                <a:uFillTx/>
                <a:latin typeface="Calibri"/>
                <a:ea typeface="+mn-ea"/>
                <a:cs typeface="+mn-cs"/>
              </a:endParaRPr>
            </a:p>
          </p:txBody>
        </p:sp>
        <p:sp>
          <p:nvSpPr>
            <p:cNvPr id="6" name="Rectangle 5"/>
            <p:cNvSpPr/>
            <p:nvPr/>
          </p:nvSpPr>
          <p:spPr>
            <a:xfrm>
              <a:off x="736834" y="3361839"/>
              <a:ext cx="2659117" cy="1236603"/>
            </a:xfrm>
            <a:prstGeom prst="rect">
              <a:avLst/>
            </a:prstGeom>
          </p:spPr>
          <p:txBody>
            <a:bodyPr wrap="square">
              <a:spAutoFit/>
            </a:bodyPr>
            <a:ls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a:lstStyle>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Jersey assisted dying </a:t>
              </a:r>
            </a:p>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citizens’ jury</a:t>
              </a:r>
            </a:p>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March-May 2021</a:t>
              </a:r>
            </a:p>
          </p:txBody>
        </p:sp>
      </p:grpSp>
    </p:spTree>
    <p:extLst>
      <p:ext uri="{BB962C8B-B14F-4D97-AF65-F5344CB8AC3E}">
        <p14:creationId xmlns:p14="http://schemas.microsoft.com/office/powerpoint/2010/main" val="2285704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88CFC-73B6-4BD7-9949-2A736FDA776C}"/>
              </a:ext>
            </a:extLst>
          </p:cNvPr>
          <p:cNvSpPr>
            <a:spLocks noGrp="1"/>
          </p:cNvSpPr>
          <p:nvPr>
            <p:ph type="title"/>
          </p:nvPr>
        </p:nvSpPr>
        <p:spPr>
          <a:xfrm>
            <a:off x="419100" y="-107658"/>
            <a:ext cx="11353800" cy="1325563"/>
          </a:xfrm>
        </p:spPr>
        <p:txBody>
          <a:bodyPr>
            <a:normAutofit/>
          </a:bodyPr>
          <a:lstStyle/>
          <a:p>
            <a:r>
              <a:rPr lang="en-GB" sz="2800" b="1" dirty="0">
                <a:latin typeface="Arial" panose="020B0604020202020204" pitchFamily="34" charset="0"/>
                <a:cs typeface="Arial" panose="020B0604020202020204" pitchFamily="34" charset="0"/>
              </a:rPr>
              <a:t>Scenario 4: Treatment withdrawal</a:t>
            </a:r>
          </a:p>
        </p:txBody>
      </p:sp>
      <p:sp>
        <p:nvSpPr>
          <p:cNvPr id="3" name="Content Placeholder 2">
            <a:extLst>
              <a:ext uri="{FF2B5EF4-FFF2-40B4-BE49-F238E27FC236}">
                <a16:creationId xmlns:a16="http://schemas.microsoft.com/office/drawing/2014/main" id="{6C6D7F0B-5CE5-4735-B0F0-67F1FF77E1E3}"/>
              </a:ext>
            </a:extLst>
          </p:cNvPr>
          <p:cNvSpPr>
            <a:spLocks noGrp="1"/>
          </p:cNvSpPr>
          <p:nvPr>
            <p:ph idx="1"/>
          </p:nvPr>
        </p:nvSpPr>
        <p:spPr>
          <a:xfrm>
            <a:off x="569752" y="931817"/>
            <a:ext cx="11203148" cy="5594327"/>
          </a:xfrm>
        </p:spPr>
        <p:txBody>
          <a:bodyPr>
            <a:normAutofit fontScale="77500" lnSpcReduction="20000"/>
          </a:bodyPr>
          <a:lstStyle/>
          <a:p>
            <a:pPr marL="0" indent="0">
              <a:lnSpc>
                <a:spcPct val="120000"/>
              </a:lnSpc>
              <a:buNone/>
            </a:pPr>
            <a:r>
              <a:rPr lang="en-GB" sz="2400" b="1" dirty="0">
                <a:latin typeface="Arial" panose="020B0604020202020204" pitchFamily="34" charset="0"/>
                <a:cs typeface="Arial" panose="020B0604020202020204" pitchFamily="34" charset="0"/>
              </a:rPr>
              <a:t>Legal position in Jersey - </a:t>
            </a:r>
            <a:r>
              <a:rPr lang="en-GB" sz="2400" b="1" u="sng" dirty="0">
                <a:latin typeface="Arial" panose="020B0604020202020204" pitchFamily="34" charset="0"/>
                <a:cs typeface="Arial" panose="020B0604020202020204" pitchFamily="34" charset="0"/>
              </a:rPr>
              <a:t>similar</a:t>
            </a:r>
            <a:r>
              <a:rPr lang="en-GB" sz="2400" b="1" dirty="0">
                <a:latin typeface="Arial" panose="020B0604020202020204" pitchFamily="34" charset="0"/>
                <a:cs typeface="Arial" panose="020B0604020202020204" pitchFamily="34" charset="0"/>
              </a:rPr>
              <a:t> to England and Wales</a:t>
            </a:r>
          </a:p>
          <a:p>
            <a:pPr marL="0" indent="0">
              <a:lnSpc>
                <a:spcPct val="120000"/>
              </a:lnSpc>
              <a:buNone/>
            </a:pPr>
            <a:endParaRPr lang="en-GB" sz="2400" dirty="0">
              <a:latin typeface="Arial" panose="020B0604020202020204" pitchFamily="34" charset="0"/>
              <a:cs typeface="Arial" panose="020B0604020202020204" pitchFamily="34" charset="0"/>
            </a:endParaRPr>
          </a:p>
          <a:p>
            <a:pPr>
              <a:lnSpc>
                <a:spcPct val="120000"/>
              </a:lnSpc>
            </a:pPr>
            <a:r>
              <a:rPr lang="en-GB" sz="2400" dirty="0">
                <a:latin typeface="Arial" panose="020B0604020202020204" pitchFamily="34" charset="0"/>
                <a:cs typeface="Arial" panose="020B0604020202020204" pitchFamily="34" charset="0"/>
              </a:rPr>
              <a:t>No explicit criminal offence related to withdrawal of treatment</a:t>
            </a:r>
          </a:p>
          <a:p>
            <a:pPr>
              <a:lnSpc>
                <a:spcPct val="120000"/>
              </a:lnSpc>
            </a:pPr>
            <a:r>
              <a:rPr lang="en-GB" sz="2400" dirty="0">
                <a:latin typeface="Arial" panose="020B0604020202020204" pitchFamily="34" charset="0"/>
                <a:cs typeface="Arial" panose="020B0604020202020204" pitchFamily="34" charset="0"/>
              </a:rPr>
              <a:t>Highly unlikely that doctors would commit an offence if withdrawal of treatment was in Daniel’s </a:t>
            </a:r>
            <a:r>
              <a:rPr lang="en-GB" sz="2400" u="sng" dirty="0">
                <a:latin typeface="Arial" panose="020B0604020202020204" pitchFamily="34" charset="0"/>
                <a:cs typeface="Arial" panose="020B0604020202020204" pitchFamily="34" charset="0"/>
              </a:rPr>
              <a:t>best interests </a:t>
            </a:r>
          </a:p>
          <a:p>
            <a:pPr>
              <a:lnSpc>
                <a:spcPct val="120000"/>
              </a:lnSpc>
            </a:pPr>
            <a:r>
              <a:rPr lang="en-GB" sz="2400" dirty="0">
                <a:latin typeface="Arial" panose="020B0604020202020204" pitchFamily="34" charset="0"/>
                <a:cs typeface="Arial" panose="020B0604020202020204" pitchFamily="34" charset="0"/>
              </a:rPr>
              <a:t>Determination of best interests is complex; takes into account factors such as prospects of recovery and amount of pain suffered</a:t>
            </a:r>
          </a:p>
          <a:p>
            <a:pPr>
              <a:lnSpc>
                <a:spcPct val="120000"/>
              </a:lnSpc>
            </a:pPr>
            <a:r>
              <a:rPr lang="en-GB" sz="2400" dirty="0">
                <a:latin typeface="Arial" panose="020B0604020202020204" pitchFamily="34" charset="0"/>
                <a:cs typeface="Arial" panose="020B0604020202020204" pitchFamily="34" charset="0"/>
              </a:rPr>
              <a:t>Most probable that cause of death would be Daniel’s road traffic accident, rather that withdrawal of treatment</a:t>
            </a:r>
          </a:p>
          <a:p>
            <a:pPr>
              <a:lnSpc>
                <a:spcPct val="120000"/>
              </a:lnSpc>
            </a:pPr>
            <a:r>
              <a:rPr lang="en-GB" sz="2400" dirty="0">
                <a:latin typeface="Arial" panose="020B0604020202020204" pitchFamily="34" charset="0"/>
                <a:cs typeface="Arial" panose="020B0604020202020204" pitchFamily="34" charset="0"/>
              </a:rPr>
              <a:t>Few precedents in Jersey Courts, but where cases have been considered, it is clear that the Court</a:t>
            </a:r>
          </a:p>
          <a:p>
            <a:pPr marL="0" indent="0">
              <a:lnSpc>
                <a:spcPct val="120000"/>
              </a:lnSpc>
              <a:buNone/>
            </a:pPr>
            <a:r>
              <a:rPr lang="en-GB" sz="2400" dirty="0">
                <a:latin typeface="Arial" panose="020B0604020202020204" pitchFamily="34" charset="0"/>
                <a:cs typeface="Arial" panose="020B0604020202020204" pitchFamily="34" charset="0"/>
              </a:rPr>
              <a:t>	-  	would sanctioned decisions not to prolong life (ie. withdraw treatment that prolongs 			life) </a:t>
            </a:r>
          </a:p>
          <a:p>
            <a:pPr marL="0" indent="0">
              <a:lnSpc>
                <a:spcPct val="120000"/>
              </a:lnSpc>
              <a:buNone/>
            </a:pPr>
            <a:r>
              <a:rPr lang="en-GB" sz="2400" dirty="0">
                <a:latin typeface="Arial" panose="020B0604020202020204" pitchFamily="34" charset="0"/>
                <a:cs typeface="Arial" panose="020B0604020202020204" pitchFamily="34" charset="0"/>
              </a:rPr>
              <a:t>	- 	would not sanction decision to terminate life or accelerate death (ie. give treatment to 		end life)</a:t>
            </a:r>
          </a:p>
          <a:p>
            <a:pPr>
              <a:lnSpc>
                <a:spcPct val="120000"/>
              </a:lnSpc>
            </a:pPr>
            <a:endParaRPr lang="en-GB" sz="2400" dirty="0">
              <a:latin typeface="Arial" panose="020B0604020202020204" pitchFamily="34" charset="0"/>
              <a:cs typeface="Arial" panose="020B0604020202020204" pitchFamily="34" charset="0"/>
            </a:endParaRPr>
          </a:p>
          <a:p>
            <a:pPr>
              <a:lnSpc>
                <a:spcPct val="120000"/>
              </a:lnSpc>
            </a:pPr>
            <a:endParaRPr lang="en-GB" sz="2400" dirty="0">
              <a:latin typeface="Arial" panose="020B0604020202020204" pitchFamily="34" charset="0"/>
              <a:cs typeface="Arial" panose="020B0604020202020204" pitchFamily="34" charset="0"/>
            </a:endParaRPr>
          </a:p>
          <a:p>
            <a:pPr marL="0" indent="0">
              <a:lnSpc>
                <a:spcPct val="120000"/>
              </a:lnSpc>
              <a:buNone/>
            </a:pPr>
            <a:endParaRPr lang="en-GB" sz="2400" i="1" dirty="0">
              <a:latin typeface="Arial" panose="020B0604020202020204" pitchFamily="34" charset="0"/>
              <a:cs typeface="Arial" panose="020B0604020202020204" pitchFamily="34" charset="0"/>
            </a:endParaRPr>
          </a:p>
          <a:p>
            <a:pPr marL="0" indent="0">
              <a:lnSpc>
                <a:spcPct val="120000"/>
              </a:lnSpc>
              <a:buNone/>
            </a:pPr>
            <a:endParaRPr lang="en-GB" sz="2400" i="1" dirty="0">
              <a:latin typeface="Arial" panose="020B0604020202020204" pitchFamily="34" charset="0"/>
              <a:cs typeface="Arial" panose="020B0604020202020204" pitchFamily="34" charset="0"/>
            </a:endParaRPr>
          </a:p>
          <a:p>
            <a:pPr>
              <a:lnSpc>
                <a:spcPct val="120000"/>
              </a:lnSpc>
            </a:pPr>
            <a:endParaRPr lang="en-GB" sz="2400" dirty="0">
              <a:latin typeface="Arial" panose="020B0604020202020204" pitchFamily="34" charset="0"/>
              <a:cs typeface="Arial" panose="020B0604020202020204" pitchFamily="34" charset="0"/>
            </a:endParaRPr>
          </a:p>
          <a:p>
            <a:pPr marL="0" indent="0">
              <a:lnSpc>
                <a:spcPct val="120000"/>
              </a:lnSpc>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039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88CFC-73B6-4BD7-9949-2A736FDA776C}"/>
              </a:ext>
            </a:extLst>
          </p:cNvPr>
          <p:cNvSpPr>
            <a:spLocks noGrp="1"/>
          </p:cNvSpPr>
          <p:nvPr>
            <p:ph type="title"/>
          </p:nvPr>
        </p:nvSpPr>
        <p:spPr>
          <a:xfrm>
            <a:off x="206362" y="-158541"/>
            <a:ext cx="11779276" cy="1325563"/>
          </a:xfrm>
        </p:spPr>
        <p:txBody>
          <a:bodyPr>
            <a:normAutofit/>
          </a:bodyPr>
          <a:lstStyle/>
          <a:p>
            <a:r>
              <a:rPr lang="en-GB" sz="2800" b="1" dirty="0">
                <a:latin typeface="Arial" panose="020B0604020202020204" pitchFamily="34" charset="0"/>
                <a:cs typeface="Arial" panose="020B0604020202020204" pitchFamily="34" charset="0"/>
              </a:rPr>
              <a:t>Summary</a:t>
            </a:r>
          </a:p>
        </p:txBody>
      </p:sp>
      <p:sp>
        <p:nvSpPr>
          <p:cNvPr id="3" name="Content Placeholder 2">
            <a:extLst>
              <a:ext uri="{FF2B5EF4-FFF2-40B4-BE49-F238E27FC236}">
                <a16:creationId xmlns:a16="http://schemas.microsoft.com/office/drawing/2014/main" id="{6C6D7F0B-5CE5-4735-B0F0-67F1FF77E1E3}"/>
              </a:ext>
            </a:extLst>
          </p:cNvPr>
          <p:cNvSpPr>
            <a:spLocks noGrp="1"/>
          </p:cNvSpPr>
          <p:nvPr>
            <p:ph idx="1"/>
          </p:nvPr>
        </p:nvSpPr>
        <p:spPr>
          <a:xfrm>
            <a:off x="206362" y="699248"/>
            <a:ext cx="11148328" cy="5771222"/>
          </a:xfrm>
        </p:spPr>
        <p:txBody>
          <a:bodyPr>
            <a:normAutofit/>
          </a:bodyPr>
          <a:lstStyle/>
          <a:p>
            <a:pPr marL="0" lvl="0" indent="0" defTabSz="609491">
              <a:spcBef>
                <a:spcPct val="20000"/>
              </a:spcBef>
              <a:buNone/>
            </a:pPr>
            <a:endParaRPr lang="en-GB" sz="2400" dirty="0">
              <a:solidFill>
                <a:prstClr val="black"/>
              </a:solidFill>
              <a:latin typeface="Arial" panose="020B0604020202020204" pitchFamily="34" charset="0"/>
              <a:cs typeface="Arial" panose="020B0604020202020204" pitchFamily="34" charset="0"/>
            </a:endParaRPr>
          </a:p>
          <a:p>
            <a:pPr lvl="0" defTabSz="609491">
              <a:spcBef>
                <a:spcPct val="20000"/>
              </a:spcBef>
            </a:pPr>
            <a:r>
              <a:rPr lang="en-GB" sz="2400" dirty="0">
                <a:solidFill>
                  <a:prstClr val="black"/>
                </a:solidFill>
                <a:latin typeface="Arial" panose="020B0604020202020204" pitchFamily="34" charset="0"/>
                <a:cs typeface="Arial" panose="020B0604020202020204" pitchFamily="34" charset="0"/>
              </a:rPr>
              <a:t>Euthanasia –  illegal (similar to England and Wales)</a:t>
            </a:r>
          </a:p>
          <a:p>
            <a:pPr lvl="0" defTabSz="609491">
              <a:spcBef>
                <a:spcPct val="20000"/>
              </a:spcBef>
            </a:pPr>
            <a:endParaRPr lang="en-GB" sz="2400" dirty="0">
              <a:solidFill>
                <a:prstClr val="black"/>
              </a:solidFill>
              <a:latin typeface="Arial" panose="020B0604020202020204" pitchFamily="34" charset="0"/>
              <a:cs typeface="Arial" panose="020B0604020202020204" pitchFamily="34" charset="0"/>
            </a:endParaRPr>
          </a:p>
          <a:p>
            <a:pPr lvl="0" defTabSz="609491">
              <a:spcBef>
                <a:spcPct val="20000"/>
              </a:spcBef>
            </a:pPr>
            <a:r>
              <a:rPr lang="en-GB" sz="2400" dirty="0">
                <a:solidFill>
                  <a:prstClr val="black"/>
                </a:solidFill>
                <a:latin typeface="Arial" panose="020B0604020202020204" pitchFamily="34" charset="0"/>
                <a:cs typeface="Arial" panose="020B0604020202020204" pitchFamily="34" charset="0"/>
              </a:rPr>
              <a:t>Physician assisted suicide and assisted suicide – legal position unclear but doubtful that it is a crime (different to England and Wales)</a:t>
            </a:r>
          </a:p>
          <a:p>
            <a:pPr lvl="0" defTabSz="609491">
              <a:spcBef>
                <a:spcPct val="20000"/>
              </a:spcBef>
            </a:pPr>
            <a:endParaRPr lang="en-GB" sz="2400" dirty="0">
              <a:solidFill>
                <a:prstClr val="black"/>
              </a:solidFill>
              <a:latin typeface="Arial" panose="020B0604020202020204" pitchFamily="34" charset="0"/>
              <a:cs typeface="Arial" panose="020B0604020202020204" pitchFamily="34" charset="0"/>
            </a:endParaRPr>
          </a:p>
          <a:p>
            <a:pPr lvl="0" defTabSz="609491">
              <a:spcBef>
                <a:spcPct val="20000"/>
              </a:spcBef>
            </a:pPr>
            <a:r>
              <a:rPr lang="en-GB" sz="2400" dirty="0">
                <a:solidFill>
                  <a:prstClr val="black"/>
                </a:solidFill>
                <a:latin typeface="Arial" panose="020B0604020202020204" pitchFamily="34" charset="0"/>
                <a:cs typeface="Arial" panose="020B0604020202020204" pitchFamily="34" charset="0"/>
              </a:rPr>
              <a:t>Withdrawal of treatment – not illegal (similar to England and Wales)</a:t>
            </a:r>
          </a:p>
          <a:p>
            <a:pPr lvl="0" defTabSz="609491">
              <a:spcBef>
                <a:spcPct val="20000"/>
              </a:spcBef>
            </a:pPr>
            <a:endParaRPr lang="en-GB" sz="2400" dirty="0">
              <a:solidFill>
                <a:prstClr val="black"/>
              </a:solidFill>
              <a:latin typeface="Arial" panose="020B0604020202020204" pitchFamily="34" charset="0"/>
              <a:cs typeface="Arial" panose="020B0604020202020204" pitchFamily="34" charset="0"/>
            </a:endParaRPr>
          </a:p>
          <a:p>
            <a:pPr marL="0" lvl="0" indent="0" defTabSz="609491">
              <a:spcBef>
                <a:spcPct val="20000"/>
              </a:spcBef>
              <a:buNone/>
            </a:pPr>
            <a:endParaRPr lang="en-GB" sz="2400" dirty="0">
              <a:solidFill>
                <a:prstClr val="black"/>
              </a:solidFill>
              <a:latin typeface="Arial" panose="020B0604020202020204" pitchFamily="34" charset="0"/>
              <a:cs typeface="Arial" panose="020B0604020202020204" pitchFamily="34" charset="0"/>
            </a:endParaRPr>
          </a:p>
          <a:p>
            <a:pPr marL="0" indent="0">
              <a:lnSpc>
                <a:spcPct val="120000"/>
              </a:lnSpc>
              <a:buNone/>
            </a:pPr>
            <a:endParaRPr lang="en-GB" sz="2400" dirty="0">
              <a:highlight>
                <a:srgbClr val="FFFF00"/>
              </a:highlight>
              <a:latin typeface="Arial" panose="020B0604020202020204" pitchFamily="34" charset="0"/>
              <a:cs typeface="Arial" panose="020B0604020202020204" pitchFamily="34" charset="0"/>
            </a:endParaRPr>
          </a:p>
          <a:p>
            <a:pPr marL="0" indent="0">
              <a:lnSpc>
                <a:spcPct val="120000"/>
              </a:lnSpc>
              <a:buNone/>
            </a:pPr>
            <a:endParaRPr lang="en-GB" sz="2400" dirty="0">
              <a:latin typeface="Arial" panose="020B0604020202020204" pitchFamily="34" charset="0"/>
              <a:cs typeface="Arial" panose="020B0604020202020204" pitchFamily="34" charset="0"/>
            </a:endParaRPr>
          </a:p>
          <a:p>
            <a:pPr marL="0" indent="0">
              <a:lnSpc>
                <a:spcPct val="120000"/>
              </a:lnSpc>
              <a:buNone/>
            </a:pPr>
            <a:endParaRPr lang="en-GB" sz="2400" dirty="0">
              <a:latin typeface="Arial" panose="020B0604020202020204" pitchFamily="34" charset="0"/>
              <a:cs typeface="Arial" panose="020B0604020202020204" pitchFamily="34" charset="0"/>
            </a:endParaRPr>
          </a:p>
        </p:txBody>
      </p:sp>
      <p:grpSp>
        <p:nvGrpSpPr>
          <p:cNvPr id="4" name="Group 3"/>
          <p:cNvGrpSpPr/>
          <p:nvPr/>
        </p:nvGrpSpPr>
        <p:grpSpPr>
          <a:xfrm>
            <a:off x="9656186" y="5938820"/>
            <a:ext cx="2427891" cy="746160"/>
            <a:chOff x="736834" y="3361839"/>
            <a:chExt cx="2659117" cy="1384995"/>
          </a:xfrm>
        </p:grpSpPr>
        <p:sp>
          <p:nvSpPr>
            <p:cNvPr id="5" name="Rounded Rectangle 4"/>
            <p:cNvSpPr/>
            <p:nvPr/>
          </p:nvSpPr>
          <p:spPr>
            <a:xfrm>
              <a:off x="977462" y="3363309"/>
              <a:ext cx="2228193" cy="1383525"/>
            </a:xfrm>
            <a:prstGeom prst="roundRect">
              <a:avLst/>
            </a:prstGeom>
            <a:noFill/>
            <a:ln w="19050" cap="flat" cmpd="sng" algn="ctr">
              <a:solidFill>
                <a:srgbClr val="C00000"/>
              </a:solidFill>
              <a:prstDash val="solid"/>
            </a:ln>
            <a:effectLst>
              <a:outerShdw blurRad="40000" dist="23000" dir="5400000" rotWithShape="0">
                <a:srgbClr val="000000">
                  <a:alpha val="35000"/>
                </a:srgbClr>
              </a:outerShdw>
            </a:effectLst>
          </p:spPr>
          <p:txBody>
            <a:bodyPr rtlCol="0" anchor="ctr"/>
            <a:lstStyle>
              <a:defPPr>
                <a:defRPr lang="en-US"/>
              </a:defPPr>
              <a:lvl1pPr marL="0" algn="l" defTabSz="457130" rtl="0" eaLnBrk="1" latinLnBrk="0" hangingPunct="1">
                <a:defRPr sz="1800" kern="1200">
                  <a:solidFill>
                    <a:schemeClr val="lt1"/>
                  </a:solidFill>
                  <a:latin typeface="+mn-lt"/>
                  <a:ea typeface="+mn-ea"/>
                  <a:cs typeface="+mn-cs"/>
                </a:defRPr>
              </a:lvl1pPr>
              <a:lvl2pPr marL="457130" algn="l" defTabSz="457130" rtl="0" eaLnBrk="1" latinLnBrk="0" hangingPunct="1">
                <a:defRPr sz="1800" kern="1200">
                  <a:solidFill>
                    <a:schemeClr val="lt1"/>
                  </a:solidFill>
                  <a:latin typeface="+mn-lt"/>
                  <a:ea typeface="+mn-ea"/>
                  <a:cs typeface="+mn-cs"/>
                </a:defRPr>
              </a:lvl2pPr>
              <a:lvl3pPr marL="914265" algn="l" defTabSz="457130" rtl="0" eaLnBrk="1" latinLnBrk="0" hangingPunct="1">
                <a:defRPr sz="1800" kern="1200">
                  <a:solidFill>
                    <a:schemeClr val="lt1"/>
                  </a:solidFill>
                  <a:latin typeface="+mn-lt"/>
                  <a:ea typeface="+mn-ea"/>
                  <a:cs typeface="+mn-cs"/>
                </a:defRPr>
              </a:lvl3pPr>
              <a:lvl4pPr marL="1371396" algn="l" defTabSz="457130" rtl="0" eaLnBrk="1" latinLnBrk="0" hangingPunct="1">
                <a:defRPr sz="1800" kern="1200">
                  <a:solidFill>
                    <a:schemeClr val="lt1"/>
                  </a:solidFill>
                  <a:latin typeface="+mn-lt"/>
                  <a:ea typeface="+mn-ea"/>
                  <a:cs typeface="+mn-cs"/>
                </a:defRPr>
              </a:lvl4pPr>
              <a:lvl5pPr marL="1828529" algn="l" defTabSz="457130" rtl="0" eaLnBrk="1" latinLnBrk="0" hangingPunct="1">
                <a:defRPr sz="1800" kern="1200">
                  <a:solidFill>
                    <a:schemeClr val="lt1"/>
                  </a:solidFill>
                  <a:latin typeface="+mn-lt"/>
                  <a:ea typeface="+mn-ea"/>
                  <a:cs typeface="+mn-cs"/>
                </a:defRPr>
              </a:lvl5pPr>
              <a:lvl6pPr marL="2285658" algn="l" defTabSz="457130" rtl="0" eaLnBrk="1" latinLnBrk="0" hangingPunct="1">
                <a:defRPr sz="1800" kern="1200">
                  <a:solidFill>
                    <a:schemeClr val="lt1"/>
                  </a:solidFill>
                  <a:latin typeface="+mn-lt"/>
                  <a:ea typeface="+mn-ea"/>
                  <a:cs typeface="+mn-cs"/>
                </a:defRPr>
              </a:lvl6pPr>
              <a:lvl7pPr marL="2742788" algn="l" defTabSz="457130" rtl="0" eaLnBrk="1" latinLnBrk="0" hangingPunct="1">
                <a:defRPr sz="1800" kern="1200">
                  <a:solidFill>
                    <a:schemeClr val="lt1"/>
                  </a:solidFill>
                  <a:latin typeface="+mn-lt"/>
                  <a:ea typeface="+mn-ea"/>
                  <a:cs typeface="+mn-cs"/>
                </a:defRPr>
              </a:lvl7pPr>
              <a:lvl8pPr marL="3199920" algn="l" defTabSz="457130" rtl="0" eaLnBrk="1" latinLnBrk="0" hangingPunct="1">
                <a:defRPr sz="1800" kern="1200">
                  <a:solidFill>
                    <a:schemeClr val="lt1"/>
                  </a:solidFill>
                  <a:latin typeface="+mn-lt"/>
                  <a:ea typeface="+mn-ea"/>
                  <a:cs typeface="+mn-cs"/>
                </a:defRPr>
              </a:lvl8pPr>
              <a:lvl9pPr marL="3657052" algn="l" defTabSz="457130" rtl="0" eaLnBrk="1" latinLnBrk="0" hangingPunct="1">
                <a:defRPr sz="1800" kern="1200">
                  <a:solidFill>
                    <a:schemeClr val="lt1"/>
                  </a:solidFill>
                  <a:latin typeface="+mn-lt"/>
                  <a:ea typeface="+mn-ea"/>
                  <a:cs typeface="+mn-cs"/>
                </a:defRPr>
              </a:lvl9pPr>
            </a:lstStyle>
            <a:p>
              <a:pPr marL="0" marR="0" lvl="0" indent="0" algn="ctr" defTabSz="45713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ysClr val="window" lastClr="FFFFFF"/>
                </a:solidFill>
                <a:effectLst/>
                <a:uLnTx/>
                <a:uFillTx/>
                <a:latin typeface="Calibri"/>
                <a:ea typeface="+mn-ea"/>
                <a:cs typeface="+mn-cs"/>
              </a:endParaRPr>
            </a:p>
          </p:txBody>
        </p:sp>
        <p:sp>
          <p:nvSpPr>
            <p:cNvPr id="6" name="Rectangle 5"/>
            <p:cNvSpPr/>
            <p:nvPr/>
          </p:nvSpPr>
          <p:spPr>
            <a:xfrm>
              <a:off x="736834" y="3361839"/>
              <a:ext cx="2659117" cy="1236603"/>
            </a:xfrm>
            <a:prstGeom prst="rect">
              <a:avLst/>
            </a:prstGeom>
          </p:spPr>
          <p:txBody>
            <a:bodyPr wrap="square">
              <a:spAutoFit/>
            </a:bodyPr>
            <a:ls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a:lstStyle>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Jersey assisted dying </a:t>
              </a:r>
            </a:p>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citizens’ jury</a:t>
              </a:r>
            </a:p>
            <a:p>
              <a:pPr marL="0" marR="0" lvl="0" indent="0" algn="ctr" defTabSz="45713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March-May 2021</a:t>
              </a:r>
            </a:p>
          </p:txBody>
        </p:sp>
      </p:grpSp>
    </p:spTree>
    <p:extLst>
      <p:ext uri="{BB962C8B-B14F-4D97-AF65-F5344CB8AC3E}">
        <p14:creationId xmlns:p14="http://schemas.microsoft.com/office/powerpoint/2010/main" val="2947045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704662" y="1625600"/>
            <a:ext cx="6320221" cy="3349298"/>
            <a:chOff x="736834" y="3361839"/>
            <a:chExt cx="2659117" cy="1384995"/>
          </a:xfrm>
        </p:grpSpPr>
        <p:sp>
          <p:nvSpPr>
            <p:cNvPr id="5" name="Rounded Rectangle 4"/>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6" name="Rectangle 5"/>
            <p:cNvSpPr/>
            <p:nvPr/>
          </p:nvSpPr>
          <p:spPr>
            <a:xfrm>
              <a:off x="736834" y="3361839"/>
              <a:ext cx="2659117" cy="1310893"/>
            </a:xfrm>
            <a:prstGeom prst="rect">
              <a:avLst/>
            </a:prstGeom>
          </p:spPr>
          <p:txBody>
            <a:bodyPr wrap="square">
              <a:spAutoFit/>
            </a:bodyPr>
            <a:lstStyle/>
            <a:p>
              <a:pPr algn="ctr"/>
              <a:r>
                <a:rPr lang="en-GB" sz="4800" i="1" dirty="0">
                  <a:solidFill>
                    <a:srgbClr val="C00000"/>
                  </a:solidFill>
                  <a:latin typeface="Segoe UI" panose="020B0502040204020203" pitchFamily="34" charset="0"/>
                  <a:cs typeface="Segoe UI" panose="020B0502040204020203" pitchFamily="34" charset="0"/>
                </a:rPr>
                <a:t>Jersey </a:t>
              </a:r>
            </a:p>
            <a:p>
              <a:pPr algn="ctr"/>
              <a:r>
                <a:rPr lang="en-GB" sz="4800" i="1" dirty="0">
                  <a:solidFill>
                    <a:srgbClr val="C00000"/>
                  </a:solidFill>
                  <a:latin typeface="Segoe UI" panose="020B0502040204020203" pitchFamily="34" charset="0"/>
                  <a:cs typeface="Segoe UI" panose="020B0502040204020203" pitchFamily="34" charset="0"/>
                </a:rPr>
                <a:t>assisted dying </a:t>
              </a:r>
            </a:p>
            <a:p>
              <a:pPr algn="ctr"/>
              <a:r>
                <a:rPr lang="en-GB" sz="4800" i="1" dirty="0">
                  <a:solidFill>
                    <a:srgbClr val="C00000"/>
                  </a:solidFill>
                  <a:latin typeface="Segoe UI" panose="020B0502040204020203" pitchFamily="34" charset="0"/>
                  <a:cs typeface="Segoe UI" panose="020B0502040204020203" pitchFamily="34" charset="0"/>
                </a:rPr>
                <a:t>citizens’ jury</a:t>
              </a:r>
            </a:p>
            <a:p>
              <a:pPr algn="ctr"/>
              <a:endParaRPr lang="en-GB" sz="1867" i="1" dirty="0">
                <a:solidFill>
                  <a:srgbClr val="C00000"/>
                </a:solidFill>
                <a:latin typeface="Segoe UI" panose="020B0502040204020203" pitchFamily="34" charset="0"/>
                <a:cs typeface="Segoe UI" panose="020B0502040204020203" pitchFamily="34" charset="0"/>
              </a:endParaRPr>
            </a:p>
            <a:p>
              <a:pPr algn="ctr"/>
              <a:r>
                <a:rPr lang="en-GB" sz="3733"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344329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7" ma:contentTypeDescription="" ma:contentTypeScope="" ma:versionID="f3807b45cc2de738d6a60e28a7d7f459">
  <xsd:schema xmlns:xsd="http://www.w3.org/2001/XMLSchema" xmlns:xs="http://www.w3.org/2001/XMLSchema" xmlns:p="http://schemas.microsoft.com/office/2006/metadata/properties" xmlns:ns2="f906fbab-2f75-4c55-9947-54e5e7fb542c" targetNamespace="http://schemas.microsoft.com/office/2006/metadata/properties" ma:root="true" ma:fieldsID="e9a00696ed1992c91ffde707491731e3"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7</Form_x0020__x002d__x0020_no_x0020_of_x0020_pages>
    <Document_x0020_type xmlns="f906fbab-2f75-4c55-9947-54e5e7fb542c">Marketing material</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4</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tagged</PDF_x0020_tagged_x0020_for_x0020_accessibilty>
    <Scanned_x0020_PDF xmlns="f906fbab-2f75-4c55-9947-54e5e7fb542c">No</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Props1.xml><?xml version="1.0" encoding="utf-8"?>
<ds:datastoreItem xmlns:ds="http://schemas.openxmlformats.org/officeDocument/2006/customXml" ds:itemID="{8DD85C52-D312-483B-AB9A-00AA73E03B7F}"/>
</file>

<file path=customXml/itemProps2.xml><?xml version="1.0" encoding="utf-8"?>
<ds:datastoreItem xmlns:ds="http://schemas.openxmlformats.org/officeDocument/2006/customXml" ds:itemID="{288A0182-4CDE-4657-852A-9E4D521926A0}"/>
</file>

<file path=customXml/itemProps3.xml><?xml version="1.0" encoding="utf-8"?>
<ds:datastoreItem xmlns:ds="http://schemas.openxmlformats.org/officeDocument/2006/customXml" ds:itemID="{E6BD2802-5AC9-4D3C-8D30-ABE4E2B7FF5C}"/>
</file>

<file path=docProps/app.xml><?xml version="1.0" encoding="utf-8"?>
<Properties xmlns="http://schemas.openxmlformats.org/officeDocument/2006/extended-properties" xmlns:vt="http://schemas.openxmlformats.org/officeDocument/2006/docPropsVTypes">
  <TotalTime>0</TotalTime>
  <Words>827</Words>
  <Application>Microsoft Office PowerPoint</Application>
  <PresentationFormat>Widescreen</PresentationFormat>
  <Paragraphs>97</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(Headings)</vt:lpstr>
      <vt:lpstr>Calibri Light</vt:lpstr>
      <vt:lpstr>Segoe UI</vt:lpstr>
      <vt:lpstr>Office Theme</vt:lpstr>
      <vt:lpstr>1_Office Theme</vt:lpstr>
      <vt:lpstr>    Meeting 1: Assisted Dying Scenarios and Jersey Law   Ruth Johnson  Policy Officer, Government of Jersey</vt:lpstr>
      <vt:lpstr>    </vt:lpstr>
      <vt:lpstr>Scenario 1: Euthanasia</vt:lpstr>
      <vt:lpstr>Scenario 2: Physician-Assisted Suicide (PAS)   Scenario 3: Assisted Suicide (AS)</vt:lpstr>
      <vt:lpstr>Scenario 4: Treatment withdrawal</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Jersey law presentation in summary</dc:title>
  <dc:creator/>
  <cp:lastModifiedBy/>
  <cp:revision>1</cp:revision>
  <dcterms:created xsi:type="dcterms:W3CDTF">2021-03-04T17:30:29Z</dcterms:created>
  <dcterms:modified xsi:type="dcterms:W3CDTF">2021-03-16T16:58:53Z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