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33"/>
  </p:notesMasterIdLst>
  <p:sldIdLst>
    <p:sldId id="288" r:id="rId5"/>
    <p:sldId id="360" r:id="rId6"/>
    <p:sldId id="343" r:id="rId7"/>
    <p:sldId id="341" r:id="rId8"/>
    <p:sldId id="328" r:id="rId9"/>
    <p:sldId id="362" r:id="rId10"/>
    <p:sldId id="285" r:id="rId11"/>
    <p:sldId id="313" r:id="rId12"/>
    <p:sldId id="361" r:id="rId13"/>
    <p:sldId id="327" r:id="rId14"/>
    <p:sldId id="315" r:id="rId15"/>
    <p:sldId id="325" r:id="rId16"/>
    <p:sldId id="326" r:id="rId17"/>
    <p:sldId id="264" r:id="rId18"/>
    <p:sldId id="304" r:id="rId19"/>
    <p:sldId id="350" r:id="rId20"/>
    <p:sldId id="333" r:id="rId21"/>
    <p:sldId id="351" r:id="rId22"/>
    <p:sldId id="352" r:id="rId23"/>
    <p:sldId id="358" r:id="rId24"/>
    <p:sldId id="312" r:id="rId25"/>
    <p:sldId id="317" r:id="rId26"/>
    <p:sldId id="321" r:id="rId27"/>
    <p:sldId id="322" r:id="rId28"/>
    <p:sldId id="355" r:id="rId29"/>
    <p:sldId id="281" r:id="rId30"/>
    <p:sldId id="282" r:id="rId31"/>
    <p:sldId id="342"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67" d="100"/>
          <a:sy n="67" d="100"/>
        </p:scale>
        <p:origin x="1600" y="44"/>
      </p:cViewPr>
      <p:guideLst>
        <p:guide orient="horz" pos="2160"/>
        <p:guide pos="2880"/>
      </p:guideLst>
    </p:cSldViewPr>
  </p:slideViewPr>
  <p:notesTextViewPr>
    <p:cViewPr>
      <p:scale>
        <a:sx n="100" d="100"/>
        <a:sy n="100" d="100"/>
      </p:scale>
      <p:origin x="0" y="0"/>
    </p:cViewPr>
  </p:notesTextViewPr>
  <p:sorterViewPr>
    <p:cViewPr>
      <p:scale>
        <a:sx n="80" d="100"/>
        <a:sy n="80" d="100"/>
      </p:scale>
      <p:origin x="0" y="-41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AAA4EF-05FB-4D88-BD0C-0CF97ACC4901}" type="datetimeFigureOut">
              <a:rPr lang="nl-BE" smtClean="0"/>
              <a:t>6/04/2021</a:t>
            </a:fld>
            <a:endParaRPr lang="nl-BE"/>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6CB8FD-00AB-43B9-9FBB-08728A2B73B7}" type="slidenum">
              <a:rPr lang="nl-BE" smtClean="0"/>
              <a:t>‹#›</a:t>
            </a:fld>
            <a:endParaRPr lang="nl-BE"/>
          </a:p>
        </p:txBody>
      </p:sp>
    </p:spTree>
    <p:extLst>
      <p:ext uri="{BB962C8B-B14F-4D97-AF65-F5344CB8AC3E}">
        <p14:creationId xmlns:p14="http://schemas.microsoft.com/office/powerpoint/2010/main" val="3229290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26CB8FD-00AB-43B9-9FBB-08728A2B73B7}" type="slidenum">
              <a:rPr lang="nl-BE" smtClean="0"/>
              <a:t>14</a:t>
            </a:fld>
            <a:endParaRPr lang="nl-BE"/>
          </a:p>
        </p:txBody>
      </p:sp>
    </p:spTree>
    <p:extLst>
      <p:ext uri="{BB962C8B-B14F-4D97-AF65-F5344CB8AC3E}">
        <p14:creationId xmlns:p14="http://schemas.microsoft.com/office/powerpoint/2010/main" val="1870049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26CB8FD-00AB-43B9-9FBB-08728A2B73B7}" type="slidenum">
              <a:rPr lang="nl-BE" smtClean="0"/>
              <a:t>15</a:t>
            </a:fld>
            <a:endParaRPr lang="nl-BE"/>
          </a:p>
        </p:txBody>
      </p:sp>
    </p:spTree>
    <p:extLst>
      <p:ext uri="{BB962C8B-B14F-4D97-AF65-F5344CB8AC3E}">
        <p14:creationId xmlns:p14="http://schemas.microsoft.com/office/powerpoint/2010/main" val="1870049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26CB8FD-00AB-43B9-9FBB-08728A2B73B7}" type="slidenum">
              <a:rPr lang="nl-BE" smtClean="0"/>
              <a:t>16</a:t>
            </a:fld>
            <a:endParaRPr lang="nl-BE"/>
          </a:p>
        </p:txBody>
      </p:sp>
    </p:spTree>
    <p:extLst>
      <p:ext uri="{BB962C8B-B14F-4D97-AF65-F5344CB8AC3E}">
        <p14:creationId xmlns:p14="http://schemas.microsoft.com/office/powerpoint/2010/main" val="1870049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26CB8FD-00AB-43B9-9FBB-08728A2B73B7}" type="slidenum">
              <a:rPr lang="nl-BE" smtClean="0"/>
              <a:t>17</a:t>
            </a:fld>
            <a:endParaRPr lang="nl-BE"/>
          </a:p>
        </p:txBody>
      </p:sp>
    </p:spTree>
    <p:extLst>
      <p:ext uri="{BB962C8B-B14F-4D97-AF65-F5344CB8AC3E}">
        <p14:creationId xmlns:p14="http://schemas.microsoft.com/office/powerpoint/2010/main" val="1870049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26CB8FD-00AB-43B9-9FBB-08728A2B73B7}" type="slidenum">
              <a:rPr lang="nl-BE" smtClean="0"/>
              <a:t>18</a:t>
            </a:fld>
            <a:endParaRPr lang="nl-BE"/>
          </a:p>
        </p:txBody>
      </p:sp>
    </p:spTree>
    <p:extLst>
      <p:ext uri="{BB962C8B-B14F-4D97-AF65-F5344CB8AC3E}">
        <p14:creationId xmlns:p14="http://schemas.microsoft.com/office/powerpoint/2010/main" val="18700493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26CB8FD-00AB-43B9-9FBB-08728A2B73B7}" type="slidenum">
              <a:rPr lang="nl-BE" smtClean="0"/>
              <a:t>19</a:t>
            </a:fld>
            <a:endParaRPr lang="nl-BE"/>
          </a:p>
        </p:txBody>
      </p:sp>
    </p:spTree>
    <p:extLst>
      <p:ext uri="{BB962C8B-B14F-4D97-AF65-F5344CB8AC3E}">
        <p14:creationId xmlns:p14="http://schemas.microsoft.com/office/powerpoint/2010/main" val="1175091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26CB8FD-00AB-43B9-9FBB-08728A2B73B7}" type="slidenum">
              <a:rPr lang="nl-BE" smtClean="0"/>
              <a:t>20</a:t>
            </a:fld>
            <a:endParaRPr lang="nl-BE"/>
          </a:p>
        </p:txBody>
      </p:sp>
    </p:spTree>
    <p:extLst>
      <p:ext uri="{BB962C8B-B14F-4D97-AF65-F5344CB8AC3E}">
        <p14:creationId xmlns:p14="http://schemas.microsoft.com/office/powerpoint/2010/main" val="20411789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26CB8FD-00AB-43B9-9FBB-08728A2B73B7}" type="slidenum">
              <a:rPr lang="nl-BE" smtClean="0"/>
              <a:t>25</a:t>
            </a:fld>
            <a:endParaRPr lang="nl-BE"/>
          </a:p>
        </p:txBody>
      </p:sp>
    </p:spTree>
    <p:extLst>
      <p:ext uri="{BB962C8B-B14F-4D97-AF65-F5344CB8AC3E}">
        <p14:creationId xmlns:p14="http://schemas.microsoft.com/office/powerpoint/2010/main" val="296737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5EDCDBC0-508D-4999-9B9A-397AA0A6511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55F2E256-B4D8-43CB-8B1E-51794E55257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6BFB8652-735E-4AA9-9C48-B85226B2D52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4"/>
          <p:cNvSpPr>
            <a:spLocks noChangeArrowheads="1"/>
          </p:cNvSpPr>
          <p:nvPr userDrawn="1"/>
        </p:nvSpPr>
        <p:spPr bwMode="auto">
          <a:xfrm>
            <a:off x="762000" y="457200"/>
            <a:ext cx="7696200" cy="615950"/>
          </a:xfrm>
          <a:prstGeom prst="rect">
            <a:avLst/>
          </a:prstGeom>
          <a:noFill/>
          <a:ln w="38100">
            <a:solidFill>
              <a:srgbClr val="CCAF00"/>
            </a:solidFill>
            <a:miter lim="800000"/>
            <a:headEnd/>
            <a:tailEnd/>
          </a:ln>
        </p:spPr>
        <p:txBody>
          <a:bodyPr lIns="0" tIns="0" rIns="0" bIns="0">
            <a:spAutoFit/>
          </a:bodyPr>
          <a:lstStyle/>
          <a:p>
            <a:pPr algn="ctr" eaLnBrk="0" hangingPunct="0">
              <a:defRPr/>
            </a:pPr>
            <a:endParaRPr lang="nl-NL" sz="4000">
              <a:latin typeface="Calibri" pitchFamily="34" charset="0"/>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jdelijke aanduiding voor tekst 8"/>
          <p:cNvSpPr>
            <a:spLocks noGrp="1"/>
          </p:cNvSpPr>
          <p:nvPr>
            <p:ph type="body" sz="quarter" idx="13"/>
          </p:nvPr>
        </p:nvSpPr>
        <p:spPr>
          <a:xfrm>
            <a:off x="762000" y="457200"/>
            <a:ext cx="7696200" cy="609600"/>
          </a:xfrm>
        </p:spPr>
        <p:txBody>
          <a:bodyPr/>
          <a:lstStyle>
            <a:lvl1pPr algn="ctr">
              <a:buNone/>
              <a:defRPr/>
            </a:lvl1pPr>
          </a:lstStyle>
          <a:p>
            <a:pPr lvl="0"/>
            <a:r>
              <a:rPr lang="nl-NL" dirty="0"/>
              <a:t>Klik om de modelstijlen te bewerken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A21647D9-2ECD-46E8-B841-459A5B8CD0D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8951C0B-43D6-4A2C-A684-F78C107DD9E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C5B9E21-2A40-4D8A-A46B-06C8F869195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2FB76C88-51D0-45B5-B0AE-F8F1F376D39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12137C22-5C7D-4B21-868B-D956E3DF5B8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1CE359D5-73DD-424D-B53D-DAABE4009F8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564A1FBE-A87F-4209-94C8-CC44BB9547C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8" name="Picture 6" descr="C:\Documents and Settings\Guido\Mijn documenten\BIG\logo_tekst.gif"/>
          <p:cNvPicPr>
            <a:picLocks noChangeAspect="1" noChangeArrowheads="1"/>
          </p:cNvPicPr>
          <p:nvPr/>
        </p:nvPicPr>
        <p:blipFill>
          <a:blip r:embed="rId13" cstate="print"/>
          <a:srcRect r="18750"/>
          <a:stretch>
            <a:fillRect/>
          </a:stretch>
        </p:blipFill>
        <p:spPr bwMode="auto">
          <a:xfrm>
            <a:off x="152400" y="5791200"/>
            <a:ext cx="8788400" cy="1066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endoflifecare.be/" TargetMode="External"/><Relationship Id="rId2" Type="http://schemas.openxmlformats.org/officeDocument/2006/relationships/hyperlink" Target="http://www.bioethics.ugent.be/" TargetMode="External"/><Relationship Id="rId1" Type="http://schemas.openxmlformats.org/officeDocument/2006/relationships/slideLayout" Target="../slideLayouts/slideLayout1.xml"/><Relationship Id="rId4" Type="http://schemas.openxmlformats.org/officeDocument/2006/relationships/hyperlink" Target="mailto:Sigrid.sterckx@ugent.be"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EB9EF5BE-D673-40ED-8F0E-7E209B2734EA}"/>
              </a:ext>
            </a:extLst>
          </p:cNvPr>
          <p:cNvSpPr>
            <a:spLocks noGrp="1"/>
          </p:cNvSpPr>
          <p:nvPr>
            <p:ph type="ctrTitle"/>
          </p:nvPr>
        </p:nvSpPr>
        <p:spPr>
          <a:xfrm>
            <a:off x="685800" y="1119809"/>
            <a:ext cx="7772400" cy="3132000"/>
          </a:xfrm>
        </p:spPr>
        <p:txBody>
          <a:bodyPr/>
          <a:lstStyle/>
          <a:p>
            <a:r>
              <a:rPr lang="nl-BE" b="1" dirty="0"/>
              <a:t>An </a:t>
            </a:r>
            <a:r>
              <a:rPr lang="nl-BE" b="1" dirty="0" err="1"/>
              <a:t>overview</a:t>
            </a:r>
            <a:r>
              <a:rPr lang="nl-BE" b="1" dirty="0"/>
              <a:t> of </a:t>
            </a:r>
            <a:r>
              <a:rPr lang="nl-BE" b="1" dirty="0" err="1"/>
              <a:t>assisted</a:t>
            </a:r>
            <a:r>
              <a:rPr lang="nl-BE" b="1" dirty="0"/>
              <a:t> </a:t>
            </a:r>
            <a:r>
              <a:rPr lang="nl-BE" b="1" dirty="0" err="1"/>
              <a:t>dying</a:t>
            </a:r>
            <a:r>
              <a:rPr lang="nl-BE" b="1" dirty="0"/>
              <a:t> in Belgium</a:t>
            </a:r>
            <a:br>
              <a:rPr lang="nl-BE" b="1" dirty="0"/>
            </a:br>
            <a:r>
              <a:rPr lang="nl-BE" b="1" dirty="0" err="1"/>
              <a:t>for</a:t>
            </a:r>
            <a:r>
              <a:rPr lang="nl-BE" b="1" dirty="0"/>
              <a:t> </a:t>
            </a:r>
            <a:r>
              <a:rPr lang="nl-BE" b="1" dirty="0" err="1"/>
              <a:t>the</a:t>
            </a:r>
            <a:r>
              <a:rPr lang="nl-BE" b="1" dirty="0"/>
              <a:t> Jersey </a:t>
            </a:r>
            <a:r>
              <a:rPr lang="nl-BE" b="1" dirty="0" err="1"/>
              <a:t>Assisted</a:t>
            </a:r>
            <a:r>
              <a:rPr lang="nl-BE" b="1" dirty="0"/>
              <a:t> </a:t>
            </a:r>
            <a:r>
              <a:rPr lang="nl-BE" b="1" dirty="0" err="1"/>
              <a:t>Dying</a:t>
            </a:r>
            <a:r>
              <a:rPr lang="nl-BE" b="1" dirty="0"/>
              <a:t> </a:t>
            </a:r>
            <a:r>
              <a:rPr lang="nl-BE" b="1" dirty="0" err="1"/>
              <a:t>Citizens</a:t>
            </a:r>
            <a:r>
              <a:rPr lang="nl-BE" b="1" dirty="0"/>
              <a:t>’ Jury</a:t>
            </a:r>
            <a:br>
              <a:rPr lang="nl-BE" dirty="0"/>
            </a:br>
            <a:endParaRPr lang="nl-BE" dirty="0"/>
          </a:p>
        </p:txBody>
      </p:sp>
      <p:sp>
        <p:nvSpPr>
          <p:cNvPr id="2" name="Tijdelijke aanduiding voor inhoud 1"/>
          <p:cNvSpPr>
            <a:spLocks noGrp="1"/>
          </p:cNvSpPr>
          <p:nvPr>
            <p:ph type="subTitle" idx="1"/>
          </p:nvPr>
        </p:nvSpPr>
        <p:spPr>
          <a:xfrm>
            <a:off x="1371600" y="3962400"/>
            <a:ext cx="6400800" cy="1752600"/>
          </a:xfrm>
        </p:spPr>
        <p:txBody>
          <a:bodyPr/>
          <a:lstStyle/>
          <a:p>
            <a:pPr marL="0" indent="0">
              <a:buNone/>
            </a:pPr>
            <a:endParaRPr lang="nl-BE" sz="2800" dirty="0"/>
          </a:p>
          <a:p>
            <a:pPr marL="0" indent="0">
              <a:buNone/>
            </a:pPr>
            <a:r>
              <a:rPr lang="nl-BE" sz="4000" dirty="0"/>
              <a:t>Sigrid Sterckx</a:t>
            </a:r>
          </a:p>
          <a:p>
            <a:pPr marL="0" indent="0">
              <a:buNone/>
            </a:pPr>
            <a:r>
              <a:rPr lang="nl-BE" sz="3600" dirty="0" err="1"/>
              <a:t>March</a:t>
            </a:r>
            <a:r>
              <a:rPr lang="nl-BE" sz="3600" dirty="0"/>
              <a:t> / April 2021</a:t>
            </a:r>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1</a:t>
            </a:fld>
            <a:endParaRPr lang="en-US" dirty="0"/>
          </a:p>
        </p:txBody>
      </p:sp>
    </p:spTree>
    <p:extLst>
      <p:ext uri="{BB962C8B-B14F-4D97-AF65-F5344CB8AC3E}">
        <p14:creationId xmlns:p14="http://schemas.microsoft.com/office/powerpoint/2010/main" val="349516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endParaRPr lang="nl-BE" dirty="0"/>
          </a:p>
          <a:p>
            <a:pPr marL="0" indent="0">
              <a:buNone/>
            </a:pPr>
            <a:endParaRPr lang="nl-BE" dirty="0"/>
          </a:p>
          <a:p>
            <a:pPr marL="0" indent="0" algn="ctr">
              <a:buNone/>
            </a:pPr>
            <a:r>
              <a:rPr lang="nl-BE" sz="3600" dirty="0"/>
              <a:t>Most recent </a:t>
            </a:r>
            <a:r>
              <a:rPr lang="nl-BE" sz="3600" dirty="0" err="1"/>
              <a:t>empirical</a:t>
            </a:r>
            <a:r>
              <a:rPr lang="nl-BE" sz="3600" dirty="0"/>
              <a:t> data on </a:t>
            </a:r>
            <a:r>
              <a:rPr lang="nl-BE" sz="3600" dirty="0" err="1"/>
              <a:t>euthanasia</a:t>
            </a:r>
            <a:r>
              <a:rPr lang="nl-BE" sz="3600" dirty="0"/>
              <a:t> </a:t>
            </a:r>
            <a:r>
              <a:rPr lang="nl-BE" sz="3600" dirty="0" err="1"/>
              <a:t>practice</a:t>
            </a:r>
            <a:r>
              <a:rPr lang="nl-BE" sz="3600" dirty="0"/>
              <a:t> in Belgium</a:t>
            </a:r>
          </a:p>
        </p:txBody>
      </p:sp>
      <p:sp>
        <p:nvSpPr>
          <p:cNvPr id="3" name="Tijdelijke aanduiding voor tekst 2"/>
          <p:cNvSpPr>
            <a:spLocks noGrp="1"/>
          </p:cNvSpPr>
          <p:nvPr>
            <p:ph type="body" sz="quarter" idx="13"/>
          </p:nvPr>
        </p:nvSpPr>
        <p:spPr/>
        <p:txBody>
          <a:bodyPr/>
          <a:lstStyle/>
          <a:p>
            <a:r>
              <a:rPr lang="nl-BE" b="1" dirty="0"/>
              <a:t>IV. </a:t>
            </a:r>
            <a:r>
              <a:rPr lang="nl-BE" b="1" dirty="0" err="1"/>
              <a:t>Key</a:t>
            </a:r>
            <a:r>
              <a:rPr lang="nl-BE" b="1" dirty="0"/>
              <a:t> data </a:t>
            </a:r>
            <a:r>
              <a:rPr lang="nl-BE" b="1" dirty="0" err="1"/>
              <a:t>to</a:t>
            </a:r>
            <a:r>
              <a:rPr lang="nl-BE" b="1" dirty="0"/>
              <a:t> </a:t>
            </a:r>
            <a:r>
              <a:rPr lang="nl-BE" b="1" dirty="0" err="1"/>
              <a:t>illustrate</a:t>
            </a:r>
            <a:r>
              <a:rPr lang="nl-BE" b="1" dirty="0"/>
              <a:t> </a:t>
            </a:r>
            <a:r>
              <a:rPr lang="nl-BE" b="1" dirty="0" err="1"/>
              <a:t>the</a:t>
            </a:r>
            <a:r>
              <a:rPr lang="nl-BE" b="1" dirty="0"/>
              <a:t> </a:t>
            </a:r>
            <a:r>
              <a:rPr lang="nl-BE" b="1" dirty="0" err="1"/>
              <a:t>situation</a:t>
            </a:r>
            <a:endParaRPr lang="nl-BE" b="1" dirty="0"/>
          </a:p>
        </p:txBody>
      </p:sp>
    </p:spTree>
    <p:extLst>
      <p:ext uri="{BB962C8B-B14F-4D97-AF65-F5344CB8AC3E}">
        <p14:creationId xmlns:p14="http://schemas.microsoft.com/office/powerpoint/2010/main" val="1313196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609600" y="1219199"/>
            <a:ext cx="8229600" cy="5436000"/>
          </a:xfrm>
        </p:spPr>
        <p:txBody>
          <a:bodyPr/>
          <a:lstStyle/>
          <a:p>
            <a:pPr marL="0" indent="0">
              <a:spcBef>
                <a:spcPts val="0"/>
              </a:spcBef>
              <a:spcAft>
                <a:spcPts val="1800"/>
              </a:spcAft>
              <a:buNone/>
            </a:pPr>
            <a:r>
              <a:rPr lang="nl-NL" sz="2400" b="1" u="sng" dirty="0"/>
              <a:t>2019 report of </a:t>
            </a:r>
            <a:r>
              <a:rPr lang="nl-NL" sz="2400" b="1" u="sng" dirty="0" err="1"/>
              <a:t>the</a:t>
            </a:r>
            <a:r>
              <a:rPr lang="nl-NL" sz="2400" b="1" u="sng" dirty="0"/>
              <a:t> Federal Control </a:t>
            </a:r>
            <a:r>
              <a:rPr lang="nl-NL" sz="2400" b="1" u="sng" dirty="0" err="1"/>
              <a:t>and</a:t>
            </a:r>
            <a:r>
              <a:rPr lang="nl-NL" sz="2400" b="1" u="sng" dirty="0"/>
              <a:t> Evaluation </a:t>
            </a:r>
            <a:r>
              <a:rPr lang="nl-NL" sz="2400" b="1" u="sng" dirty="0" err="1"/>
              <a:t>Commission</a:t>
            </a:r>
            <a:r>
              <a:rPr lang="nl-NL" sz="2400" b="1" u="sng" dirty="0"/>
              <a:t> </a:t>
            </a:r>
            <a:r>
              <a:rPr lang="nl-NL" sz="2400" b="1" u="sng" dirty="0" err="1"/>
              <a:t>for</a:t>
            </a:r>
            <a:r>
              <a:rPr lang="nl-NL" sz="2400" b="1" u="sng" dirty="0"/>
              <a:t> </a:t>
            </a:r>
            <a:r>
              <a:rPr lang="nl-NL" sz="2400" b="1" u="sng" dirty="0" err="1"/>
              <a:t>Euthanasia</a:t>
            </a:r>
            <a:r>
              <a:rPr lang="nl-NL" sz="2400" b="1" dirty="0"/>
              <a:t>:</a:t>
            </a:r>
          </a:p>
          <a:p>
            <a:pPr marL="271463" indent="-271463">
              <a:spcBef>
                <a:spcPts val="0"/>
              </a:spcBef>
            </a:pPr>
            <a:r>
              <a:rPr lang="nl-NL" sz="2100" b="1" dirty="0" err="1"/>
              <a:t>Number</a:t>
            </a:r>
            <a:r>
              <a:rPr lang="nl-NL" sz="2100" dirty="0"/>
              <a:t> of </a:t>
            </a:r>
            <a:r>
              <a:rPr lang="nl-NL" sz="2100" dirty="0" err="1"/>
              <a:t>reported</a:t>
            </a:r>
            <a:r>
              <a:rPr lang="nl-NL" sz="2100" dirty="0"/>
              <a:t> cases in 2019: </a:t>
            </a:r>
            <a:r>
              <a:rPr lang="nl-NL" sz="2100" b="1" u="sng" dirty="0"/>
              <a:t>2656</a:t>
            </a:r>
            <a:r>
              <a:rPr lang="nl-NL" sz="2100" dirty="0"/>
              <a:t>, </a:t>
            </a:r>
            <a:r>
              <a:rPr lang="nl-NL" sz="2100" dirty="0" err="1"/>
              <a:t>carried</a:t>
            </a:r>
            <a:r>
              <a:rPr lang="nl-NL" sz="2100" dirty="0"/>
              <a:t> out </a:t>
            </a:r>
            <a:r>
              <a:rPr lang="nl-NL" sz="2100" dirty="0" err="1"/>
              <a:t>primarily</a:t>
            </a:r>
            <a:r>
              <a:rPr lang="nl-NL" sz="2100" dirty="0"/>
              <a:t> at home (43.8%)</a:t>
            </a:r>
            <a:r>
              <a:rPr lang="nl-BE" sz="2100" dirty="0"/>
              <a:t> (15.9% in care homes)</a:t>
            </a:r>
          </a:p>
          <a:p>
            <a:pPr marL="271463" indent="-271463">
              <a:spcBef>
                <a:spcPts val="0"/>
              </a:spcBef>
            </a:pPr>
            <a:r>
              <a:rPr lang="nl-NL" sz="2100" dirty="0" err="1"/>
              <a:t>This</a:t>
            </a:r>
            <a:r>
              <a:rPr lang="nl-NL" sz="2100" dirty="0"/>
              <a:t> means </a:t>
            </a:r>
            <a:r>
              <a:rPr lang="nl-NL" sz="2100" b="1" dirty="0"/>
              <a:t>7.3 </a:t>
            </a:r>
            <a:r>
              <a:rPr lang="nl-NL" sz="2100" b="1" u="sng" dirty="0" err="1"/>
              <a:t>reported</a:t>
            </a:r>
            <a:r>
              <a:rPr lang="nl-NL" sz="2100" b="1" dirty="0"/>
              <a:t> cases </a:t>
            </a:r>
            <a:r>
              <a:rPr lang="nl-NL" sz="2100" b="1" u="sng" dirty="0"/>
              <a:t>per </a:t>
            </a:r>
            <a:r>
              <a:rPr lang="nl-NL" sz="2100" b="1" u="sng" dirty="0" err="1"/>
              <a:t>day</a:t>
            </a:r>
            <a:r>
              <a:rPr lang="nl-NL" sz="2100" b="1" dirty="0"/>
              <a:t> </a:t>
            </a:r>
            <a:endParaRPr lang="nl-NL" sz="2100" dirty="0"/>
          </a:p>
          <a:p>
            <a:pPr marL="271463" indent="-271463">
              <a:spcBef>
                <a:spcPts val="0"/>
              </a:spcBef>
            </a:pPr>
            <a:r>
              <a:rPr lang="nl-NL" sz="2100" b="1" dirty="0"/>
              <a:t>Most frequent type of </a:t>
            </a:r>
            <a:r>
              <a:rPr lang="nl-NL" sz="2100" b="1" dirty="0" err="1"/>
              <a:t>condition</a:t>
            </a:r>
            <a:r>
              <a:rPr lang="nl-NL" sz="2100" dirty="0"/>
              <a:t>: </a:t>
            </a:r>
            <a:r>
              <a:rPr lang="nl-NL" sz="2100" dirty="0" err="1"/>
              <a:t>cancer</a:t>
            </a:r>
            <a:r>
              <a:rPr lang="nl-NL" sz="2100" dirty="0"/>
              <a:t> (62.5%) </a:t>
            </a:r>
            <a:r>
              <a:rPr lang="nl-NL" sz="2100" dirty="0" err="1"/>
              <a:t>and</a:t>
            </a:r>
            <a:r>
              <a:rPr lang="nl-NL" sz="2100" dirty="0"/>
              <a:t> “</a:t>
            </a:r>
            <a:r>
              <a:rPr lang="nl-NL" sz="2100" dirty="0" err="1"/>
              <a:t>polypathology</a:t>
            </a:r>
            <a:r>
              <a:rPr lang="nl-NL" sz="2100" dirty="0"/>
              <a:t>” (17.4%)</a:t>
            </a:r>
          </a:p>
          <a:p>
            <a:pPr marL="271463" indent="-271463">
              <a:spcBef>
                <a:spcPts val="0"/>
              </a:spcBef>
            </a:pPr>
            <a:r>
              <a:rPr lang="nl-NL" sz="2100" b="1" dirty="0" err="1"/>
              <a:t>Psychiatric</a:t>
            </a:r>
            <a:r>
              <a:rPr lang="nl-NL" sz="2100" b="1" dirty="0"/>
              <a:t> </a:t>
            </a:r>
            <a:r>
              <a:rPr lang="nl-NL" sz="2100" b="1" dirty="0" err="1"/>
              <a:t>conditions</a:t>
            </a:r>
            <a:r>
              <a:rPr lang="nl-NL" sz="2100" dirty="0"/>
              <a:t>: 0.8 % of </a:t>
            </a:r>
            <a:r>
              <a:rPr lang="nl-NL" sz="2100" dirty="0" err="1"/>
              <a:t>reported</a:t>
            </a:r>
            <a:r>
              <a:rPr lang="nl-NL" sz="2100" dirty="0"/>
              <a:t> cases -- 23 cases in 2019 (6th most common </a:t>
            </a:r>
            <a:r>
              <a:rPr lang="nl-NL" sz="2100" dirty="0" err="1"/>
              <a:t>category</a:t>
            </a:r>
            <a:r>
              <a:rPr lang="nl-NL" sz="2100" dirty="0"/>
              <a:t>)</a:t>
            </a:r>
          </a:p>
          <a:p>
            <a:pPr marL="271463" indent="-271463">
              <a:spcBef>
                <a:spcPts val="0"/>
              </a:spcBef>
            </a:pPr>
            <a:r>
              <a:rPr lang="nl-NL" sz="2100" b="1" dirty="0" err="1"/>
              <a:t>Cognitive</a:t>
            </a:r>
            <a:r>
              <a:rPr lang="nl-NL" sz="2100" b="1" dirty="0"/>
              <a:t> disorders (“dementiële syndromen”):</a:t>
            </a:r>
            <a:r>
              <a:rPr lang="nl-NL" sz="2100" dirty="0"/>
              <a:t> 1% of </a:t>
            </a:r>
            <a:r>
              <a:rPr lang="nl-NL" sz="2100" dirty="0" err="1"/>
              <a:t>reported</a:t>
            </a:r>
            <a:r>
              <a:rPr lang="nl-NL" sz="2100" dirty="0"/>
              <a:t> cases – 26 cases in 2019 (8th most common </a:t>
            </a:r>
            <a:r>
              <a:rPr lang="nl-NL" sz="2100" dirty="0" err="1"/>
              <a:t>category</a:t>
            </a:r>
            <a:r>
              <a:rPr lang="nl-NL" sz="2100" dirty="0"/>
              <a:t>)</a:t>
            </a:r>
            <a:endParaRPr lang="nl-NL" sz="2100" b="1" dirty="0"/>
          </a:p>
          <a:p>
            <a:pPr marL="271463" indent="-271463"/>
            <a:r>
              <a:rPr lang="nl-NL" sz="2100" dirty="0"/>
              <a:t>Persons </a:t>
            </a:r>
            <a:r>
              <a:rPr lang="nl-NL" sz="2100" dirty="0" err="1"/>
              <a:t>with</a:t>
            </a:r>
            <a:r>
              <a:rPr lang="nl-NL" sz="2100" dirty="0"/>
              <a:t> </a:t>
            </a:r>
            <a:r>
              <a:rPr lang="nl-NL" sz="2100" b="1" dirty="0"/>
              <a:t>non-terminal </a:t>
            </a:r>
            <a:r>
              <a:rPr lang="nl-NL" sz="2100" b="1" dirty="0" err="1"/>
              <a:t>condition</a:t>
            </a:r>
            <a:r>
              <a:rPr lang="nl-NL" sz="2100" dirty="0"/>
              <a:t>: 16.9% </a:t>
            </a:r>
            <a:r>
              <a:rPr lang="nl-NL" sz="2100" b="1" dirty="0"/>
              <a:t>(</a:t>
            </a:r>
            <a:r>
              <a:rPr lang="nl-NL" sz="2100" b="1" dirty="0" err="1"/>
              <a:t>primarily</a:t>
            </a:r>
            <a:r>
              <a:rPr lang="nl-NL" sz="2100" b="1" dirty="0"/>
              <a:t> </a:t>
            </a:r>
            <a:r>
              <a:rPr lang="nl-NL" sz="2100" b="1" dirty="0" err="1"/>
              <a:t>patients</a:t>
            </a:r>
            <a:r>
              <a:rPr lang="nl-NL" sz="2100" b="1" dirty="0"/>
              <a:t> </a:t>
            </a:r>
            <a:r>
              <a:rPr lang="nl-NL" sz="2100" b="1" dirty="0" err="1"/>
              <a:t>with</a:t>
            </a:r>
            <a:r>
              <a:rPr lang="nl-NL" sz="2100" b="1" dirty="0"/>
              <a:t> </a:t>
            </a:r>
            <a:r>
              <a:rPr lang="nl-NL" sz="2100" b="1" dirty="0" err="1"/>
              <a:t>so-called</a:t>
            </a:r>
            <a:r>
              <a:rPr lang="nl-NL" sz="2100" b="1" dirty="0"/>
              <a:t> “</a:t>
            </a:r>
            <a:r>
              <a:rPr lang="nl-NL" sz="2100" b="1" dirty="0" err="1"/>
              <a:t>polypathology</a:t>
            </a:r>
            <a:r>
              <a:rPr lang="nl-NL" sz="2100" b="1" dirty="0"/>
              <a:t>”)</a:t>
            </a:r>
            <a:endParaRPr lang="nl-NL" sz="2100" dirty="0"/>
          </a:p>
        </p:txBody>
      </p:sp>
      <p:sp>
        <p:nvSpPr>
          <p:cNvPr id="3" name="Tijdelijke aanduiding voor tekst 2"/>
          <p:cNvSpPr>
            <a:spLocks noGrp="1"/>
          </p:cNvSpPr>
          <p:nvPr>
            <p:ph type="body" sz="quarter" idx="13"/>
          </p:nvPr>
        </p:nvSpPr>
        <p:spPr/>
        <p:txBody>
          <a:bodyPr>
            <a:normAutofit fontScale="92500"/>
          </a:bodyPr>
          <a:lstStyle/>
          <a:p>
            <a:r>
              <a:rPr lang="nl-NL" sz="3200" b="1" dirty="0"/>
              <a:t>IV. Most recent data: The Federal </a:t>
            </a:r>
            <a:r>
              <a:rPr lang="nl-NL" sz="3200" b="1" dirty="0" err="1"/>
              <a:t>Commission</a:t>
            </a:r>
            <a:endParaRPr lang="nl-BE" sz="3200"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11</a:t>
            </a:fld>
            <a:endParaRPr lang="en-US" dirty="0"/>
          </a:p>
        </p:txBody>
      </p:sp>
    </p:spTree>
    <p:extLst>
      <p:ext uri="{BB962C8B-B14F-4D97-AF65-F5344CB8AC3E}">
        <p14:creationId xmlns:p14="http://schemas.microsoft.com/office/powerpoint/2010/main" val="2715717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609600" y="1143000"/>
            <a:ext cx="8229600" cy="4968000"/>
          </a:xfrm>
        </p:spPr>
        <p:txBody>
          <a:bodyPr/>
          <a:lstStyle/>
          <a:p>
            <a:pPr marL="177800" indent="-177800">
              <a:spcAft>
                <a:spcPts val="600"/>
              </a:spcAft>
            </a:pPr>
            <a:endParaRPr lang="nl-BE" sz="2000" dirty="0"/>
          </a:p>
          <a:p>
            <a:pPr marL="0" indent="0">
              <a:spcAft>
                <a:spcPts val="600"/>
              </a:spcAft>
              <a:buNone/>
            </a:pPr>
            <a:endParaRPr lang="nl-BE" sz="2000" dirty="0"/>
          </a:p>
          <a:p>
            <a:pPr marL="0" indent="0">
              <a:spcAft>
                <a:spcPts val="600"/>
              </a:spcAft>
              <a:buNone/>
            </a:pPr>
            <a:r>
              <a:rPr lang="nl-BE" dirty="0"/>
              <a:t>The </a:t>
            </a:r>
            <a:r>
              <a:rPr lang="nl-BE" dirty="0" err="1"/>
              <a:t>commission</a:t>
            </a:r>
            <a:r>
              <a:rPr lang="nl-BE" dirty="0"/>
              <a:t> </a:t>
            </a:r>
            <a:r>
              <a:rPr lang="nl-BE" dirty="0" err="1"/>
              <a:t>meets</a:t>
            </a:r>
            <a:r>
              <a:rPr lang="nl-BE" dirty="0"/>
              <a:t> </a:t>
            </a:r>
            <a:r>
              <a:rPr lang="nl-BE" dirty="0" err="1"/>
              <a:t>once</a:t>
            </a:r>
            <a:r>
              <a:rPr lang="nl-BE" dirty="0"/>
              <a:t> per </a:t>
            </a:r>
            <a:r>
              <a:rPr lang="nl-BE" dirty="0" err="1"/>
              <a:t>month</a:t>
            </a:r>
            <a:r>
              <a:rPr lang="nl-BE" dirty="0"/>
              <a:t> (</a:t>
            </a:r>
            <a:r>
              <a:rPr lang="nl-BE" dirty="0" err="1"/>
              <a:t>except</a:t>
            </a:r>
            <a:r>
              <a:rPr lang="nl-BE" dirty="0"/>
              <a:t> in </a:t>
            </a:r>
            <a:r>
              <a:rPr lang="nl-BE" dirty="0" err="1"/>
              <a:t>summer</a:t>
            </a:r>
            <a:r>
              <a:rPr lang="nl-BE" dirty="0"/>
              <a:t>), i.e. 11 meetings/</a:t>
            </a:r>
            <a:r>
              <a:rPr lang="nl-BE" dirty="0" err="1"/>
              <a:t>year</a:t>
            </a:r>
            <a:r>
              <a:rPr lang="nl-BE" dirty="0"/>
              <a:t>. </a:t>
            </a:r>
            <a:r>
              <a:rPr lang="nl-BE" dirty="0" err="1"/>
              <a:t>Given</a:t>
            </a:r>
            <a:r>
              <a:rPr lang="nl-BE" dirty="0"/>
              <a:t> </a:t>
            </a:r>
            <a:r>
              <a:rPr lang="nl-BE" dirty="0" err="1"/>
              <a:t>the</a:t>
            </a:r>
            <a:r>
              <a:rPr lang="nl-BE" dirty="0"/>
              <a:t> most recent data on </a:t>
            </a:r>
            <a:r>
              <a:rPr lang="nl-BE" dirty="0" err="1"/>
              <a:t>the</a:t>
            </a:r>
            <a:r>
              <a:rPr lang="nl-BE" dirty="0"/>
              <a:t> </a:t>
            </a:r>
            <a:r>
              <a:rPr lang="nl-BE" dirty="0" err="1"/>
              <a:t>number</a:t>
            </a:r>
            <a:r>
              <a:rPr lang="nl-BE" dirty="0"/>
              <a:t> of </a:t>
            </a:r>
            <a:r>
              <a:rPr lang="nl-BE" dirty="0" err="1"/>
              <a:t>reported</a:t>
            </a:r>
            <a:r>
              <a:rPr lang="nl-BE" dirty="0"/>
              <a:t> cases (2656 cases </a:t>
            </a:r>
            <a:r>
              <a:rPr lang="nl-BE" dirty="0" err="1"/>
              <a:t>reported</a:t>
            </a:r>
            <a:r>
              <a:rPr lang="nl-BE" dirty="0"/>
              <a:t> in 2019), </a:t>
            </a:r>
            <a:r>
              <a:rPr lang="nl-BE" dirty="0" err="1"/>
              <a:t>this</a:t>
            </a:r>
            <a:r>
              <a:rPr lang="nl-BE" dirty="0"/>
              <a:t> means </a:t>
            </a:r>
            <a:r>
              <a:rPr lang="nl-BE" dirty="0" err="1"/>
              <a:t>that</a:t>
            </a:r>
            <a:r>
              <a:rPr lang="nl-BE" dirty="0"/>
              <a:t>, </a:t>
            </a:r>
            <a:r>
              <a:rPr lang="nl-BE" b="1" dirty="0"/>
              <a:t>per meeting, </a:t>
            </a:r>
            <a:r>
              <a:rPr lang="nl-BE" b="1" dirty="0" err="1"/>
              <a:t>around</a:t>
            </a:r>
            <a:r>
              <a:rPr lang="nl-BE" b="1" dirty="0"/>
              <a:t> 241 cases are </a:t>
            </a:r>
            <a:r>
              <a:rPr lang="nl-BE" b="1" dirty="0" err="1"/>
              <a:t>reviewed</a:t>
            </a:r>
            <a:r>
              <a:rPr lang="nl-BE" b="1" dirty="0"/>
              <a:t> !!</a:t>
            </a:r>
            <a:endParaRPr lang="nl-BE" i="1" dirty="0"/>
          </a:p>
          <a:p>
            <a:pPr marL="0" indent="0">
              <a:spcAft>
                <a:spcPts val="600"/>
              </a:spcAft>
              <a:buNone/>
            </a:pPr>
            <a:endParaRPr lang="nl-BE" sz="2000" dirty="0"/>
          </a:p>
        </p:txBody>
      </p:sp>
      <p:sp>
        <p:nvSpPr>
          <p:cNvPr id="3" name="Tijdelijke aanduiding voor tekst 2"/>
          <p:cNvSpPr>
            <a:spLocks noGrp="1"/>
          </p:cNvSpPr>
          <p:nvPr>
            <p:ph type="body" sz="quarter" idx="13"/>
          </p:nvPr>
        </p:nvSpPr>
        <p:spPr>
          <a:xfrm>
            <a:off x="762000" y="381000"/>
            <a:ext cx="7696200" cy="609600"/>
          </a:xfrm>
        </p:spPr>
        <p:txBody>
          <a:bodyPr/>
          <a:lstStyle/>
          <a:p>
            <a:r>
              <a:rPr lang="nl-BE" b="1" dirty="0"/>
              <a:t>Federal </a:t>
            </a:r>
            <a:r>
              <a:rPr lang="nl-BE" b="1" dirty="0" err="1"/>
              <a:t>Commission</a:t>
            </a:r>
            <a:r>
              <a:rPr lang="nl-BE" b="1" dirty="0"/>
              <a:t>: procedure</a:t>
            </a:r>
          </a:p>
        </p:txBody>
      </p:sp>
    </p:spTree>
    <p:extLst>
      <p:ext uri="{BB962C8B-B14F-4D97-AF65-F5344CB8AC3E}">
        <p14:creationId xmlns:p14="http://schemas.microsoft.com/office/powerpoint/2010/main" val="2023899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295400"/>
            <a:ext cx="8229600" cy="4525963"/>
          </a:xfrm>
        </p:spPr>
        <p:txBody>
          <a:bodyPr/>
          <a:lstStyle/>
          <a:p>
            <a:pPr marL="0" indent="0">
              <a:spcBef>
                <a:spcPts val="0"/>
              </a:spcBef>
              <a:buNone/>
            </a:pPr>
            <a:r>
              <a:rPr lang="en-US" sz="2800" b="1" dirty="0"/>
              <a:t>Nationwide survey of physicians certifying a random sample of deaths in 2013 (N=6871) in Flanders, Belgium</a:t>
            </a:r>
            <a:endParaRPr lang="en-GB" sz="2800" b="1" dirty="0"/>
          </a:p>
          <a:p>
            <a:pPr marL="0" indent="0">
              <a:spcBef>
                <a:spcPts val="0"/>
              </a:spcBef>
              <a:buNone/>
            </a:pPr>
            <a:endParaRPr lang="en-GB" sz="1200" dirty="0"/>
          </a:p>
          <a:p>
            <a:pPr marL="0" indent="0">
              <a:spcBef>
                <a:spcPts val="0"/>
              </a:spcBef>
              <a:buNone/>
            </a:pPr>
            <a:r>
              <a:rPr lang="en-GB" sz="2300" dirty="0" err="1"/>
              <a:t>Dierickx</a:t>
            </a:r>
            <a:r>
              <a:rPr lang="en-GB" sz="2300" dirty="0"/>
              <a:t> S, </a:t>
            </a:r>
            <a:r>
              <a:rPr lang="en-GB" sz="2300" dirty="0" err="1"/>
              <a:t>Deliens</a:t>
            </a:r>
            <a:r>
              <a:rPr lang="en-GB" sz="2300" dirty="0"/>
              <a:t> L, Cohen J, </a:t>
            </a:r>
            <a:r>
              <a:rPr lang="en-GB" sz="2300" dirty="0" err="1"/>
              <a:t>Chambaere</a:t>
            </a:r>
            <a:r>
              <a:rPr lang="en-GB" sz="2300" dirty="0"/>
              <a:t> K. 2015. “</a:t>
            </a:r>
            <a:r>
              <a:rPr lang="en-GB" sz="2300" u="sng" dirty="0"/>
              <a:t>Expression and granting of requests for euthanasia in Belgium, a comparison of 2007 and 2013</a:t>
            </a:r>
            <a:r>
              <a:rPr lang="en-GB" sz="2300" dirty="0"/>
              <a:t>”. </a:t>
            </a:r>
            <a:r>
              <a:rPr lang="en-GB" sz="2300" i="1" dirty="0"/>
              <a:t>JAMA Internal Medicine</a:t>
            </a:r>
            <a:r>
              <a:rPr lang="en-GB" sz="2300" dirty="0"/>
              <a:t>, published online 10 August 2015, </a:t>
            </a:r>
            <a:r>
              <a:rPr lang="en-GB" sz="2300" dirty="0" err="1"/>
              <a:t>doi</a:t>
            </a:r>
            <a:r>
              <a:rPr lang="en-GB" sz="2300" dirty="0"/>
              <a:t>:  10.1001/jamainternmed.2015.3982.</a:t>
            </a:r>
          </a:p>
          <a:p>
            <a:pPr marL="0" indent="0">
              <a:spcBef>
                <a:spcPts val="0"/>
              </a:spcBef>
              <a:buNone/>
            </a:pPr>
            <a:endParaRPr lang="en-GB" sz="2300" b="1" dirty="0"/>
          </a:p>
          <a:p>
            <a:pPr marL="0" indent="0">
              <a:spcBef>
                <a:spcPts val="0"/>
              </a:spcBef>
              <a:buNone/>
            </a:pPr>
            <a:r>
              <a:rPr lang="en-US" sz="2300" dirty="0" err="1"/>
              <a:t>Chambaere</a:t>
            </a:r>
            <a:r>
              <a:rPr lang="en-US" sz="2300" dirty="0"/>
              <a:t> K, Vander </a:t>
            </a:r>
            <a:r>
              <a:rPr lang="en-US" sz="2300" dirty="0" err="1"/>
              <a:t>Stichele</a:t>
            </a:r>
            <a:r>
              <a:rPr lang="en-US" sz="2300" dirty="0"/>
              <a:t> R, </a:t>
            </a:r>
            <a:r>
              <a:rPr lang="en-US" sz="2300" dirty="0" err="1"/>
              <a:t>Mortier</a:t>
            </a:r>
            <a:r>
              <a:rPr lang="en-US" sz="2300" dirty="0"/>
              <a:t> F, Cohen J, </a:t>
            </a:r>
            <a:r>
              <a:rPr lang="en-US" sz="2300" dirty="0" err="1"/>
              <a:t>Deliens</a:t>
            </a:r>
            <a:r>
              <a:rPr lang="en-US" sz="2300" dirty="0"/>
              <a:t> L. 2015. “</a:t>
            </a:r>
            <a:r>
              <a:rPr lang="en-US" sz="2300" u="sng" dirty="0"/>
              <a:t>Recent Trends in Euthanasia and Other End-of-Life Practices in Belgium</a:t>
            </a:r>
            <a:r>
              <a:rPr lang="en-US" sz="2300" dirty="0"/>
              <a:t>”. </a:t>
            </a:r>
            <a:r>
              <a:rPr lang="en-US" sz="2300" i="1" dirty="0"/>
              <a:t>New England Journal of Medicine </a:t>
            </a:r>
            <a:r>
              <a:rPr lang="en-US" sz="2300" dirty="0"/>
              <a:t>372(12): 1179-81.</a:t>
            </a:r>
          </a:p>
          <a:p>
            <a:pPr marL="0" indent="0" algn="ctr">
              <a:spcBef>
                <a:spcPts val="0"/>
              </a:spcBef>
              <a:buNone/>
            </a:pPr>
            <a:endParaRPr lang="nl-NL" sz="2800" b="1" dirty="0"/>
          </a:p>
        </p:txBody>
      </p:sp>
      <p:sp>
        <p:nvSpPr>
          <p:cNvPr id="3" name="Tijdelijke aanduiding voor tekst 2"/>
          <p:cNvSpPr>
            <a:spLocks noGrp="1"/>
          </p:cNvSpPr>
          <p:nvPr>
            <p:ph type="body" sz="quarter" idx="13"/>
          </p:nvPr>
        </p:nvSpPr>
        <p:spPr>
          <a:xfrm>
            <a:off x="838200" y="457200"/>
            <a:ext cx="7620000" cy="609600"/>
          </a:xfrm>
        </p:spPr>
        <p:txBody>
          <a:bodyPr/>
          <a:lstStyle/>
          <a:p>
            <a:r>
              <a:rPr lang="nl-NL" sz="2400" b="1" dirty="0"/>
              <a:t>IV. </a:t>
            </a:r>
            <a:r>
              <a:rPr lang="nl-NL" sz="2400" b="1" dirty="0" err="1"/>
              <a:t>Key</a:t>
            </a:r>
            <a:r>
              <a:rPr lang="nl-NL" sz="2400" b="1" dirty="0"/>
              <a:t> data: End-of-life care research </a:t>
            </a:r>
            <a:r>
              <a:rPr lang="nl-NL" sz="2400" b="1" dirty="0" err="1"/>
              <a:t>group</a:t>
            </a:r>
            <a:r>
              <a:rPr lang="nl-NL" sz="2400" b="1" dirty="0"/>
              <a:t> (VUB – UGent)</a:t>
            </a:r>
            <a:endParaRPr lang="nl-BE" sz="2400"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13</a:t>
            </a:fld>
            <a:endParaRPr lang="en-US" dirty="0"/>
          </a:p>
        </p:txBody>
      </p:sp>
    </p:spTree>
    <p:extLst>
      <p:ext uri="{BB962C8B-B14F-4D97-AF65-F5344CB8AC3E}">
        <p14:creationId xmlns:p14="http://schemas.microsoft.com/office/powerpoint/2010/main" val="995574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ijdelijke aanduiding voor inhoud 4"/>
          <p:cNvGraphicFramePr>
            <a:graphicFrameLocks noGrp="1"/>
          </p:cNvGraphicFramePr>
          <p:nvPr>
            <p:ph idx="1"/>
            <p:extLst>
              <p:ext uri="{D42A27DB-BD31-4B8C-83A1-F6EECF244321}">
                <p14:modId xmlns:p14="http://schemas.microsoft.com/office/powerpoint/2010/main" val="3192900444"/>
              </p:ext>
            </p:extLst>
          </p:nvPr>
        </p:nvGraphicFramePr>
        <p:xfrm>
          <a:off x="685801" y="1476724"/>
          <a:ext cx="8001000" cy="4457319"/>
        </p:xfrm>
        <a:graphic>
          <a:graphicData uri="http://schemas.openxmlformats.org/drawingml/2006/table">
            <a:tbl>
              <a:tblPr firstRow="1" firstCol="1" bandRow="1">
                <a:tableStyleId>{5C22544A-7EE6-4342-B048-85BDC9FD1C3A}</a:tableStyleId>
              </a:tblPr>
              <a:tblGrid>
                <a:gridCol w="189865">
                  <a:extLst>
                    <a:ext uri="{9D8B030D-6E8A-4147-A177-3AD203B41FA5}">
                      <a16:colId xmlns:a16="http://schemas.microsoft.com/office/drawing/2014/main" val="20000"/>
                    </a:ext>
                  </a:extLst>
                </a:gridCol>
                <a:gridCol w="177800">
                  <a:extLst>
                    <a:ext uri="{9D8B030D-6E8A-4147-A177-3AD203B41FA5}">
                      <a16:colId xmlns:a16="http://schemas.microsoft.com/office/drawing/2014/main" val="20001"/>
                    </a:ext>
                  </a:extLst>
                </a:gridCol>
                <a:gridCol w="2767330">
                  <a:extLst>
                    <a:ext uri="{9D8B030D-6E8A-4147-A177-3AD203B41FA5}">
                      <a16:colId xmlns:a16="http://schemas.microsoft.com/office/drawing/2014/main" val="20002"/>
                    </a:ext>
                  </a:extLst>
                </a:gridCol>
                <a:gridCol w="972820">
                  <a:extLst>
                    <a:ext uri="{9D8B030D-6E8A-4147-A177-3AD203B41FA5}">
                      <a16:colId xmlns:a16="http://schemas.microsoft.com/office/drawing/2014/main" val="20003"/>
                    </a:ext>
                  </a:extLst>
                </a:gridCol>
                <a:gridCol w="972820">
                  <a:extLst>
                    <a:ext uri="{9D8B030D-6E8A-4147-A177-3AD203B41FA5}">
                      <a16:colId xmlns:a16="http://schemas.microsoft.com/office/drawing/2014/main" val="20004"/>
                    </a:ext>
                  </a:extLst>
                </a:gridCol>
                <a:gridCol w="972820">
                  <a:extLst>
                    <a:ext uri="{9D8B030D-6E8A-4147-A177-3AD203B41FA5}">
                      <a16:colId xmlns:a16="http://schemas.microsoft.com/office/drawing/2014/main" val="20005"/>
                    </a:ext>
                  </a:extLst>
                </a:gridCol>
                <a:gridCol w="972820">
                  <a:extLst>
                    <a:ext uri="{9D8B030D-6E8A-4147-A177-3AD203B41FA5}">
                      <a16:colId xmlns:a16="http://schemas.microsoft.com/office/drawing/2014/main" val="20006"/>
                    </a:ext>
                  </a:extLst>
                </a:gridCol>
                <a:gridCol w="974725">
                  <a:extLst>
                    <a:ext uri="{9D8B030D-6E8A-4147-A177-3AD203B41FA5}">
                      <a16:colId xmlns:a16="http://schemas.microsoft.com/office/drawing/2014/main" val="20007"/>
                    </a:ext>
                  </a:extLst>
                </a:gridCol>
              </a:tblGrid>
              <a:tr h="50800">
                <a:tc gridSpan="3">
                  <a:txBody>
                    <a:bodyPr/>
                    <a:lstStyle/>
                    <a:p>
                      <a:pPr>
                        <a:lnSpc>
                          <a:spcPct val="115000"/>
                        </a:lnSpc>
                        <a:spcAft>
                          <a:spcPts val="0"/>
                        </a:spcAft>
                      </a:pPr>
                      <a:r>
                        <a:rPr lang="en-US" sz="1100" dirty="0">
                          <a:effectLst/>
                        </a:rPr>
                        <a:t> </a:t>
                      </a:r>
                      <a:endParaRPr lang="nl-BE" sz="1100" dirty="0">
                        <a:effectLst/>
                        <a:latin typeface="Calibri"/>
                        <a:ea typeface="Calibri"/>
                        <a:cs typeface="Times New Roman"/>
                      </a:endParaRPr>
                    </a:p>
                  </a:txBody>
                  <a:tcPr marL="44450" marR="44450" marT="0" marB="0" anchor="b"/>
                </a:tc>
                <a:tc hMerge="1">
                  <a:txBody>
                    <a:bodyPr/>
                    <a:lstStyle/>
                    <a:p>
                      <a:endParaRPr lang="nl-BE"/>
                    </a:p>
                  </a:txBody>
                  <a:tcPr/>
                </a:tc>
                <a:tc hMerge="1">
                  <a:txBody>
                    <a:bodyPr/>
                    <a:lstStyle/>
                    <a:p>
                      <a:endParaRPr lang="nl-BE"/>
                    </a:p>
                  </a:txBody>
                  <a:tcPr/>
                </a:tc>
                <a:tc>
                  <a:txBody>
                    <a:bodyPr/>
                    <a:lstStyle/>
                    <a:p>
                      <a:pPr algn="ctr">
                        <a:lnSpc>
                          <a:spcPct val="115000"/>
                        </a:lnSpc>
                        <a:spcAft>
                          <a:spcPts val="0"/>
                        </a:spcAft>
                      </a:pPr>
                      <a:r>
                        <a:rPr lang="en-US" sz="1100">
                          <a:effectLst/>
                        </a:rPr>
                        <a:t>1998</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2001</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dirty="0">
                          <a:effectLst/>
                        </a:rPr>
                        <a:t>2007</a:t>
                      </a:r>
                      <a:endParaRPr lang="nl-BE" sz="1100" dirty="0">
                        <a:effectLst/>
                        <a:latin typeface="Calibri"/>
                        <a:ea typeface="Calibri"/>
                        <a:cs typeface="Times New Roman"/>
                      </a:endParaRPr>
                    </a:p>
                  </a:txBody>
                  <a:tcPr marL="44450" marR="44450" marT="0" marB="0" anchor="b"/>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n-US" sz="1100" dirty="0">
                        <a:effectLst/>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n-US" sz="1100" dirty="0">
                        <a:effectLst/>
                      </a:endParaRPr>
                    </a:p>
                    <a:p>
                      <a:pPr marL="0" marR="0" indent="0" algn="ctr" defTabSz="914400" rtl="0" eaLnBrk="1" fontAlgn="auto" latinLnBrk="0" hangingPunct="1">
                        <a:lnSpc>
                          <a:spcPct val="115000"/>
                        </a:lnSpc>
                        <a:spcBef>
                          <a:spcPts val="0"/>
                        </a:spcBef>
                        <a:spcAft>
                          <a:spcPts val="0"/>
                        </a:spcAft>
                        <a:buClrTx/>
                        <a:buSzTx/>
                        <a:buFontTx/>
                        <a:buNone/>
                        <a:tabLst/>
                        <a:defRPr/>
                      </a:pPr>
                      <a:r>
                        <a:rPr lang="en-US" sz="1100" dirty="0">
                          <a:effectLst/>
                        </a:rPr>
                        <a:t>2013</a:t>
                      </a:r>
                      <a:endParaRPr lang="nl-BE" sz="1100" dirty="0">
                        <a:effectLst/>
                        <a:latin typeface="+mn-lt"/>
                        <a:ea typeface="Calibri"/>
                        <a:cs typeface="Times New Roman"/>
                      </a:endParaRPr>
                    </a:p>
                  </a:txBody>
                  <a:tcPr marL="44450" marR="44450" marT="0" marB="0" anchor="b"/>
                </a:tc>
                <a:tc>
                  <a:txBody>
                    <a:bodyPr/>
                    <a:lstStyle/>
                    <a:p>
                      <a:pPr algn="ctr">
                        <a:lnSpc>
                          <a:spcPct val="115000"/>
                        </a:lnSpc>
                        <a:spcAft>
                          <a:spcPts val="0"/>
                        </a:spcAft>
                      </a:pPr>
                      <a:r>
                        <a:rPr lang="en-US" sz="1100">
                          <a:effectLst/>
                        </a:rPr>
                        <a:t>Chi² p-value</a:t>
                      </a:r>
                      <a:endParaRPr lang="nl-BE" sz="1100">
                        <a:effectLst/>
                      </a:endParaRPr>
                    </a:p>
                    <a:p>
                      <a:pPr algn="ctr">
                        <a:lnSpc>
                          <a:spcPct val="115000"/>
                        </a:lnSpc>
                        <a:spcAft>
                          <a:spcPts val="0"/>
                        </a:spcAft>
                      </a:pPr>
                      <a:r>
                        <a:rPr lang="en-US" sz="1100">
                          <a:effectLst/>
                        </a:rPr>
                        <a:t>2007-2013</a:t>
                      </a:r>
                      <a:endParaRPr lang="nl-BE" sz="1100">
                        <a:effectLst/>
                        <a:latin typeface="Calibri"/>
                        <a:ea typeface="Calibri"/>
                        <a:cs typeface="Times New Roman"/>
                      </a:endParaRPr>
                    </a:p>
                  </a:txBody>
                  <a:tcPr marL="44450" marR="44450" marT="0" marB="0"/>
                </a:tc>
                <a:extLst>
                  <a:ext uri="{0D108BD9-81ED-4DB2-BD59-A6C34878D82A}">
                    <a16:rowId xmlns:a16="http://schemas.microsoft.com/office/drawing/2014/main" val="10000"/>
                  </a:ext>
                </a:extLst>
              </a:tr>
              <a:tr h="161925">
                <a:tc gridSpan="3">
                  <a:txBody>
                    <a:bodyPr/>
                    <a:lstStyle/>
                    <a:p>
                      <a:pPr>
                        <a:lnSpc>
                          <a:spcPct val="115000"/>
                        </a:lnSpc>
                        <a:spcAft>
                          <a:spcPts val="0"/>
                        </a:spcAft>
                      </a:pPr>
                      <a:r>
                        <a:rPr lang="en-US" sz="1100">
                          <a:effectLst/>
                        </a:rPr>
                        <a:t>Unweighted no. of cases</a:t>
                      </a:r>
                      <a:endParaRPr lang="nl-BE" sz="1100">
                        <a:effectLst/>
                        <a:latin typeface="Calibri"/>
                        <a:ea typeface="Calibri"/>
                        <a:cs typeface="Times New Roman"/>
                      </a:endParaRPr>
                    </a:p>
                  </a:txBody>
                  <a:tcPr marL="44450" marR="44450" marT="0" marB="0" anchor="b"/>
                </a:tc>
                <a:tc hMerge="1">
                  <a:txBody>
                    <a:bodyPr/>
                    <a:lstStyle/>
                    <a:p>
                      <a:endParaRPr lang="nl-BE"/>
                    </a:p>
                  </a:txBody>
                  <a:tcPr/>
                </a:tc>
                <a:tc hMerge="1">
                  <a:txBody>
                    <a:bodyPr/>
                    <a:lstStyle/>
                    <a:p>
                      <a:endParaRPr lang="nl-BE"/>
                    </a:p>
                  </a:txBody>
                  <a:tcPr/>
                </a:tc>
                <a:tc>
                  <a:txBody>
                    <a:bodyPr/>
                    <a:lstStyle/>
                    <a:p>
                      <a:pPr algn="ctr">
                        <a:lnSpc>
                          <a:spcPct val="115000"/>
                        </a:lnSpc>
                        <a:spcAft>
                          <a:spcPts val="0"/>
                        </a:spcAft>
                      </a:pPr>
                      <a:r>
                        <a:rPr lang="en-US" sz="1100">
                          <a:effectLst/>
                        </a:rPr>
                        <a:t>(n=1925)</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(n=2950)</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(n=3623)</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(n=3751)</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 </a:t>
                      </a:r>
                      <a:endParaRPr lang="nl-BE" sz="1100">
                        <a:effectLst/>
                        <a:latin typeface="Calibri"/>
                        <a:ea typeface="Calibri"/>
                        <a:cs typeface="Times New Roman"/>
                      </a:endParaRPr>
                    </a:p>
                  </a:txBody>
                  <a:tcPr marL="44450" marR="44450" marT="0" marB="0"/>
                </a:tc>
                <a:extLst>
                  <a:ext uri="{0D108BD9-81ED-4DB2-BD59-A6C34878D82A}">
                    <a16:rowId xmlns:a16="http://schemas.microsoft.com/office/drawing/2014/main" val="10001"/>
                  </a:ext>
                </a:extLst>
              </a:tr>
              <a:tr h="161925">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pPr>
                      <a:endParaRPr lang="nl-BE" sz="1100">
                        <a:effectLst/>
                        <a:latin typeface="Calibri"/>
                      </a:endParaRPr>
                    </a:p>
                  </a:txBody>
                  <a:tcPr marL="44450" marR="44450" marT="0" marB="0" anchor="b"/>
                </a:tc>
                <a:tc>
                  <a:txBody>
                    <a:bodyPr/>
                    <a:lstStyle/>
                    <a:p>
                      <a:pPr algn="ctr">
                        <a:lnSpc>
                          <a:spcPct val="115000"/>
                        </a:lnSpc>
                        <a:spcAft>
                          <a:spcPts val="0"/>
                        </a:spcAft>
                      </a:pPr>
                      <a:r>
                        <a:rPr lang="en-US" sz="1100">
                          <a:effectLst/>
                        </a:rPr>
                        <a:t> </a:t>
                      </a:r>
                      <a:endParaRPr lang="nl-BE" sz="1100">
                        <a:effectLst/>
                        <a:latin typeface="Calibri"/>
                        <a:ea typeface="Calibri"/>
                        <a:cs typeface="Times New Roman"/>
                      </a:endParaRPr>
                    </a:p>
                  </a:txBody>
                  <a:tcPr marL="44450" marR="44450" marT="0" marB="0"/>
                </a:tc>
                <a:extLst>
                  <a:ext uri="{0D108BD9-81ED-4DB2-BD59-A6C34878D82A}">
                    <a16:rowId xmlns:a16="http://schemas.microsoft.com/office/drawing/2014/main" val="10002"/>
                  </a:ext>
                </a:extLst>
              </a:tr>
              <a:tr h="161925">
                <a:tc gridSpan="3">
                  <a:txBody>
                    <a:bodyPr/>
                    <a:lstStyle/>
                    <a:p>
                      <a:pPr>
                        <a:lnSpc>
                          <a:spcPct val="115000"/>
                        </a:lnSpc>
                        <a:spcAft>
                          <a:spcPts val="0"/>
                        </a:spcAft>
                      </a:pPr>
                      <a:r>
                        <a:rPr lang="en-US" sz="1100">
                          <a:effectLst/>
                        </a:rPr>
                        <a:t>Death preceded by at least one end-of-life decision</a:t>
                      </a:r>
                      <a:endParaRPr lang="nl-BE" sz="1100">
                        <a:effectLst/>
                        <a:latin typeface="Calibri"/>
                        <a:ea typeface="Calibri"/>
                        <a:cs typeface="Times New Roman"/>
                      </a:endParaRPr>
                    </a:p>
                  </a:txBody>
                  <a:tcPr marL="44450" marR="44450" marT="0" marB="0" anchor="b"/>
                </a:tc>
                <a:tc hMerge="1">
                  <a:txBody>
                    <a:bodyPr/>
                    <a:lstStyle/>
                    <a:p>
                      <a:endParaRPr lang="nl-BE"/>
                    </a:p>
                  </a:txBody>
                  <a:tcPr/>
                </a:tc>
                <a:tc hMerge="1">
                  <a:txBody>
                    <a:bodyPr/>
                    <a:lstStyle/>
                    <a:p>
                      <a:endParaRPr lang="nl-BE"/>
                    </a:p>
                  </a:txBody>
                  <a:tcPr/>
                </a:tc>
                <a:tc>
                  <a:txBody>
                    <a:bodyPr/>
                    <a:lstStyle/>
                    <a:p>
                      <a:pPr algn="ctr">
                        <a:lnSpc>
                          <a:spcPct val="115000"/>
                        </a:lnSpc>
                        <a:spcAft>
                          <a:spcPts val="0"/>
                        </a:spcAft>
                      </a:pPr>
                      <a:r>
                        <a:rPr lang="en-US" sz="1100">
                          <a:effectLst/>
                        </a:rPr>
                        <a:t>39.3 (37.0-41.6)</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38.4 (36.5-40.3)</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47.8 (45.9-49.8)</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47.8 (46.1-49.5)</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&gt;.999</a:t>
                      </a:r>
                      <a:endParaRPr lang="nl-BE" sz="1100">
                        <a:effectLst/>
                        <a:latin typeface="Calibri"/>
                        <a:ea typeface="Calibri"/>
                        <a:cs typeface="Times New Roman"/>
                      </a:endParaRPr>
                    </a:p>
                  </a:txBody>
                  <a:tcPr marL="44450" marR="44450" marT="0" marB="0" anchor="b"/>
                </a:tc>
                <a:extLst>
                  <a:ext uri="{0D108BD9-81ED-4DB2-BD59-A6C34878D82A}">
                    <a16:rowId xmlns:a16="http://schemas.microsoft.com/office/drawing/2014/main" val="10003"/>
                  </a:ext>
                </a:extLst>
              </a:tr>
              <a:tr h="161925">
                <a:tc>
                  <a:txBody>
                    <a:bodyPr/>
                    <a:lstStyle/>
                    <a:p>
                      <a:pPr>
                        <a:lnSpc>
                          <a:spcPct val="115000"/>
                        </a:lnSpc>
                      </a:pPr>
                      <a:endParaRPr lang="nl-BE" sz="1100">
                        <a:effectLst/>
                        <a:latin typeface="Calibri"/>
                      </a:endParaRPr>
                    </a:p>
                  </a:txBody>
                  <a:tcPr marL="44450" marR="44450" marT="0" marB="0" anchor="b"/>
                </a:tc>
                <a:tc gridSpan="2">
                  <a:txBody>
                    <a:bodyPr/>
                    <a:lstStyle/>
                    <a:p>
                      <a:pPr>
                        <a:lnSpc>
                          <a:spcPct val="115000"/>
                        </a:lnSpc>
                        <a:spcAft>
                          <a:spcPts val="0"/>
                        </a:spcAft>
                      </a:pPr>
                      <a:r>
                        <a:rPr lang="en-US" sz="1100">
                          <a:effectLst/>
                        </a:rPr>
                        <a:t>Physician-assisted death</a:t>
                      </a:r>
                      <a:endParaRPr lang="nl-BE" sz="1100">
                        <a:effectLst/>
                        <a:latin typeface="Calibri"/>
                        <a:ea typeface="Calibri"/>
                        <a:cs typeface="Times New Roman"/>
                      </a:endParaRPr>
                    </a:p>
                  </a:txBody>
                  <a:tcPr marL="44450" marR="44450" marT="0" marB="0" anchor="b"/>
                </a:tc>
                <a:tc hMerge="1">
                  <a:txBody>
                    <a:bodyPr/>
                    <a:lstStyle/>
                    <a:p>
                      <a:endParaRPr lang="nl-BE"/>
                    </a:p>
                  </a:txBody>
                  <a:tcPr/>
                </a:tc>
                <a:tc>
                  <a:txBody>
                    <a:bodyPr/>
                    <a:lstStyle/>
                    <a:p>
                      <a:pPr algn="ctr">
                        <a:lnSpc>
                          <a:spcPct val="115000"/>
                        </a:lnSpc>
                        <a:spcAft>
                          <a:spcPts val="0"/>
                        </a:spcAft>
                      </a:pPr>
                      <a:r>
                        <a:rPr lang="en-US" sz="1100">
                          <a:effectLst/>
                        </a:rPr>
                        <a:t>4.4 (3.5-5.5)</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1.8 (1.4-2.4)</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3.8 (3.2-4.5)</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6.3 (5.6-7.1)</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&lt;.001</a:t>
                      </a:r>
                      <a:endParaRPr lang="nl-BE" sz="1100">
                        <a:effectLst/>
                        <a:latin typeface="Calibri"/>
                        <a:ea typeface="Calibri"/>
                        <a:cs typeface="Times New Roman"/>
                      </a:endParaRPr>
                    </a:p>
                  </a:txBody>
                  <a:tcPr marL="44450" marR="44450" marT="0" marB="0"/>
                </a:tc>
                <a:extLst>
                  <a:ext uri="{0D108BD9-81ED-4DB2-BD59-A6C34878D82A}">
                    <a16:rowId xmlns:a16="http://schemas.microsoft.com/office/drawing/2014/main" val="10004"/>
                  </a:ext>
                </a:extLst>
              </a:tr>
              <a:tr h="161925">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spcAft>
                          <a:spcPts val="0"/>
                        </a:spcAft>
                      </a:pPr>
                      <a:r>
                        <a:rPr lang="en-US" sz="1100" b="1" dirty="0">
                          <a:effectLst/>
                        </a:rPr>
                        <a:t>EUTHANASIA</a:t>
                      </a:r>
                      <a:endParaRPr lang="nl-BE" sz="1100" b="1"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1.1 (0.7-1.7)</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0.3 (0.2-0.5)</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1.9 (1.6-2.3)</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b="1" dirty="0">
                          <a:effectLst/>
                          <a:highlight>
                            <a:srgbClr val="FFFF00"/>
                          </a:highlight>
                        </a:rPr>
                        <a:t>4.6</a:t>
                      </a:r>
                      <a:r>
                        <a:rPr lang="en-US" sz="1100" b="1" dirty="0">
                          <a:effectLst/>
                        </a:rPr>
                        <a:t> </a:t>
                      </a:r>
                      <a:r>
                        <a:rPr lang="en-US" sz="1100" dirty="0">
                          <a:effectLst/>
                        </a:rPr>
                        <a:t>(4.0-5.2)</a:t>
                      </a:r>
                      <a:endParaRPr lang="nl-BE" sz="11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&lt;.001</a:t>
                      </a:r>
                      <a:endParaRPr lang="nl-BE" sz="1100">
                        <a:effectLst/>
                        <a:latin typeface="Calibri"/>
                        <a:ea typeface="Calibri"/>
                        <a:cs typeface="Times New Roman"/>
                      </a:endParaRPr>
                    </a:p>
                  </a:txBody>
                  <a:tcPr marL="44450" marR="44450" marT="0" marB="0"/>
                </a:tc>
                <a:extLst>
                  <a:ext uri="{0D108BD9-81ED-4DB2-BD59-A6C34878D82A}">
                    <a16:rowId xmlns:a16="http://schemas.microsoft.com/office/drawing/2014/main" val="10005"/>
                  </a:ext>
                </a:extLst>
              </a:tr>
              <a:tr h="161925">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spcAft>
                          <a:spcPts val="0"/>
                        </a:spcAft>
                      </a:pPr>
                      <a:r>
                        <a:rPr lang="en-US" sz="1100">
                          <a:effectLst/>
                        </a:rPr>
                        <a:t>Assisted suicide</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0.12 (0.04-0.36)</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0.01 (0-0.1)</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0.07 (0.02-0.2)</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highlight>
                            <a:srgbClr val="FFFF00"/>
                          </a:highlight>
                        </a:rPr>
                        <a:t>0.05</a:t>
                      </a:r>
                      <a:r>
                        <a:rPr lang="en-US" sz="1100">
                          <a:effectLst/>
                        </a:rPr>
                        <a:t> (0.02-0.1)</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.972</a:t>
                      </a:r>
                      <a:endParaRPr lang="nl-BE" sz="1100">
                        <a:effectLst/>
                        <a:latin typeface="Calibri"/>
                        <a:ea typeface="Calibri"/>
                        <a:cs typeface="Times New Roman"/>
                      </a:endParaRPr>
                    </a:p>
                  </a:txBody>
                  <a:tcPr marL="44450" marR="44450" marT="0" marB="0"/>
                </a:tc>
                <a:extLst>
                  <a:ext uri="{0D108BD9-81ED-4DB2-BD59-A6C34878D82A}">
                    <a16:rowId xmlns:a16="http://schemas.microsoft.com/office/drawing/2014/main" val="10006"/>
                  </a:ext>
                </a:extLst>
              </a:tr>
              <a:tr h="118110">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spcAft>
                          <a:spcPts val="0"/>
                        </a:spcAft>
                      </a:pPr>
                      <a:r>
                        <a:rPr lang="en-US" sz="1100">
                          <a:effectLst/>
                        </a:rPr>
                        <a:t>Hastening death without explicit patient request</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3.2 (2.4-4.1)</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1.5 (1.1-2.0)</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1.8 (1.3-2.4)</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highlight>
                            <a:srgbClr val="FFFF00"/>
                          </a:highlight>
                        </a:rPr>
                        <a:t>1.7</a:t>
                      </a:r>
                      <a:r>
                        <a:rPr lang="en-US" sz="1100">
                          <a:effectLst/>
                        </a:rPr>
                        <a:t> (1.3-2.2)</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.841</a:t>
                      </a:r>
                      <a:endParaRPr lang="nl-BE" sz="1100">
                        <a:effectLst/>
                        <a:latin typeface="Calibri"/>
                        <a:ea typeface="Calibri"/>
                        <a:cs typeface="Times New Roman"/>
                      </a:endParaRPr>
                    </a:p>
                  </a:txBody>
                  <a:tcPr marL="44450" marR="44450" marT="0" marB="0" anchor="b"/>
                </a:tc>
                <a:extLst>
                  <a:ext uri="{0D108BD9-81ED-4DB2-BD59-A6C34878D82A}">
                    <a16:rowId xmlns:a16="http://schemas.microsoft.com/office/drawing/2014/main" val="10007"/>
                  </a:ext>
                </a:extLst>
              </a:tr>
              <a:tr h="50800">
                <a:tc>
                  <a:txBody>
                    <a:bodyPr/>
                    <a:lstStyle/>
                    <a:p>
                      <a:pPr>
                        <a:lnSpc>
                          <a:spcPct val="115000"/>
                        </a:lnSpc>
                      </a:pPr>
                      <a:endParaRPr lang="nl-BE" sz="1100">
                        <a:effectLst/>
                        <a:latin typeface="Calibri"/>
                      </a:endParaRPr>
                    </a:p>
                  </a:txBody>
                  <a:tcPr marL="44450" marR="44450" marT="0" marB="0" anchor="b"/>
                </a:tc>
                <a:tc gridSpan="2">
                  <a:txBody>
                    <a:bodyPr/>
                    <a:lstStyle/>
                    <a:p>
                      <a:pPr>
                        <a:lnSpc>
                          <a:spcPct val="115000"/>
                        </a:lnSpc>
                        <a:spcAft>
                          <a:spcPts val="0"/>
                        </a:spcAft>
                      </a:pPr>
                      <a:r>
                        <a:rPr lang="en-US" sz="1100">
                          <a:effectLst/>
                        </a:rPr>
                        <a:t>Intensified alleviation of pain and other symptoms</a:t>
                      </a:r>
                      <a:endParaRPr lang="nl-BE" sz="1100">
                        <a:effectLst/>
                        <a:latin typeface="Calibri"/>
                        <a:ea typeface="Calibri"/>
                        <a:cs typeface="Times New Roman"/>
                      </a:endParaRPr>
                    </a:p>
                  </a:txBody>
                  <a:tcPr marL="44450" marR="44450" marT="0" marB="0" anchor="b"/>
                </a:tc>
                <a:tc hMerge="1">
                  <a:txBody>
                    <a:bodyPr/>
                    <a:lstStyle/>
                    <a:p>
                      <a:endParaRPr lang="nl-BE"/>
                    </a:p>
                  </a:txBody>
                  <a:tcPr/>
                </a:tc>
                <a:tc>
                  <a:txBody>
                    <a:bodyPr/>
                    <a:lstStyle/>
                    <a:p>
                      <a:pPr algn="ctr">
                        <a:lnSpc>
                          <a:spcPct val="115000"/>
                        </a:lnSpc>
                        <a:spcAft>
                          <a:spcPts val="0"/>
                        </a:spcAft>
                      </a:pPr>
                      <a:r>
                        <a:rPr lang="en-US" sz="1100">
                          <a:effectLst/>
                        </a:rPr>
                        <a:t>18.4 (16.6-20.4)</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22.0 (20.5-23.6)</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26.7 (25.1-28.4)</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highlight>
                            <a:srgbClr val="FFFF00"/>
                          </a:highlight>
                        </a:rPr>
                        <a:t>24.2</a:t>
                      </a:r>
                      <a:r>
                        <a:rPr lang="en-US" sz="1100">
                          <a:effectLst/>
                        </a:rPr>
                        <a:t> (22.9-25.7)</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.016</a:t>
                      </a:r>
                      <a:endParaRPr lang="nl-BE" sz="1100">
                        <a:effectLst/>
                        <a:latin typeface="Calibri"/>
                        <a:ea typeface="Calibri"/>
                        <a:cs typeface="Times New Roman"/>
                      </a:endParaRPr>
                    </a:p>
                  </a:txBody>
                  <a:tcPr marL="44450" marR="44450" marT="0" marB="0" anchor="b"/>
                </a:tc>
                <a:extLst>
                  <a:ext uri="{0D108BD9-81ED-4DB2-BD59-A6C34878D82A}">
                    <a16:rowId xmlns:a16="http://schemas.microsoft.com/office/drawing/2014/main" val="10008"/>
                  </a:ext>
                </a:extLst>
              </a:tr>
              <a:tr h="50800">
                <a:tc>
                  <a:txBody>
                    <a:bodyPr/>
                    <a:lstStyle/>
                    <a:p>
                      <a:pPr>
                        <a:lnSpc>
                          <a:spcPct val="115000"/>
                        </a:lnSpc>
                      </a:pPr>
                      <a:endParaRPr lang="nl-BE" sz="1100">
                        <a:effectLst/>
                        <a:latin typeface="Calibri"/>
                      </a:endParaRPr>
                    </a:p>
                  </a:txBody>
                  <a:tcPr marL="44450" marR="44450" marT="0" marB="0" anchor="b"/>
                </a:tc>
                <a:tc gridSpan="2">
                  <a:txBody>
                    <a:bodyPr/>
                    <a:lstStyle/>
                    <a:p>
                      <a:pPr>
                        <a:lnSpc>
                          <a:spcPct val="115000"/>
                        </a:lnSpc>
                        <a:spcAft>
                          <a:spcPts val="0"/>
                        </a:spcAft>
                      </a:pPr>
                      <a:r>
                        <a:rPr lang="en-US" sz="1100">
                          <a:effectLst/>
                        </a:rPr>
                        <a:t>Withholding or withdrawing life-prolonging treatment</a:t>
                      </a:r>
                      <a:endParaRPr lang="nl-BE" sz="1100">
                        <a:effectLst/>
                        <a:latin typeface="Calibri"/>
                        <a:ea typeface="Calibri"/>
                        <a:cs typeface="Times New Roman"/>
                      </a:endParaRPr>
                    </a:p>
                  </a:txBody>
                  <a:tcPr marL="44450" marR="44450" marT="0" marB="0" anchor="b"/>
                </a:tc>
                <a:tc hMerge="1">
                  <a:txBody>
                    <a:bodyPr/>
                    <a:lstStyle/>
                    <a:p>
                      <a:endParaRPr lang="nl-BE"/>
                    </a:p>
                  </a:txBody>
                  <a:tcPr/>
                </a:tc>
                <a:tc>
                  <a:txBody>
                    <a:bodyPr/>
                    <a:lstStyle/>
                    <a:p>
                      <a:pPr algn="ctr">
                        <a:lnSpc>
                          <a:spcPct val="115000"/>
                        </a:lnSpc>
                        <a:spcAft>
                          <a:spcPts val="0"/>
                        </a:spcAft>
                      </a:pPr>
                      <a:r>
                        <a:rPr lang="en-US" sz="1100">
                          <a:effectLst/>
                        </a:rPr>
                        <a:t>16.4 (14.7-18.3)</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14.6 (13.2-16.0)</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17.4 (15.9-19.0)</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highlight>
                            <a:srgbClr val="FFFF00"/>
                          </a:highlight>
                        </a:rPr>
                        <a:t>17.2</a:t>
                      </a:r>
                      <a:r>
                        <a:rPr lang="en-US" sz="1100">
                          <a:effectLst/>
                        </a:rPr>
                        <a:t> (15.9-18.6)</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.850</a:t>
                      </a:r>
                      <a:endParaRPr lang="nl-BE" sz="1100">
                        <a:effectLst/>
                        <a:latin typeface="Calibri"/>
                        <a:ea typeface="Calibri"/>
                        <a:cs typeface="Times New Roman"/>
                      </a:endParaRPr>
                    </a:p>
                  </a:txBody>
                  <a:tcPr marL="44450" marR="44450" marT="0" marB="0" anchor="b"/>
                </a:tc>
                <a:extLst>
                  <a:ext uri="{0D108BD9-81ED-4DB2-BD59-A6C34878D82A}">
                    <a16:rowId xmlns:a16="http://schemas.microsoft.com/office/drawing/2014/main" val="10009"/>
                  </a:ext>
                </a:extLst>
              </a:tr>
              <a:tr h="161925">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pPr>
                      <a:endParaRPr lang="nl-BE" sz="1100">
                        <a:effectLst/>
                        <a:latin typeface="Calibri"/>
                      </a:endParaRPr>
                    </a:p>
                  </a:txBody>
                  <a:tcPr marL="44450" marR="44450" marT="0" marB="0" anchor="b"/>
                </a:tc>
                <a:tc>
                  <a:txBody>
                    <a:bodyPr/>
                    <a:lstStyle/>
                    <a:p>
                      <a:pPr algn="ctr">
                        <a:lnSpc>
                          <a:spcPct val="115000"/>
                        </a:lnSpc>
                        <a:spcAft>
                          <a:spcPts val="0"/>
                        </a:spcAft>
                      </a:pPr>
                      <a:r>
                        <a:rPr lang="en-US" sz="1100">
                          <a:effectLst/>
                        </a:rPr>
                        <a:t> </a:t>
                      </a:r>
                      <a:endParaRPr lang="nl-BE" sz="1100">
                        <a:effectLst/>
                        <a:latin typeface="Calibri"/>
                        <a:ea typeface="Calibri"/>
                        <a:cs typeface="Times New Roman"/>
                      </a:endParaRPr>
                    </a:p>
                  </a:txBody>
                  <a:tcPr marL="44450" marR="44450" marT="0" marB="0" anchor="b"/>
                </a:tc>
                <a:extLst>
                  <a:ext uri="{0D108BD9-81ED-4DB2-BD59-A6C34878D82A}">
                    <a16:rowId xmlns:a16="http://schemas.microsoft.com/office/drawing/2014/main" val="10010"/>
                  </a:ext>
                </a:extLst>
              </a:tr>
              <a:tr h="161925">
                <a:tc gridSpan="3">
                  <a:txBody>
                    <a:bodyPr/>
                    <a:lstStyle/>
                    <a:p>
                      <a:pPr>
                        <a:lnSpc>
                          <a:spcPct val="115000"/>
                        </a:lnSpc>
                        <a:spcAft>
                          <a:spcPts val="0"/>
                        </a:spcAft>
                      </a:pPr>
                      <a:r>
                        <a:rPr lang="en-US" sz="1100">
                          <a:effectLst/>
                        </a:rPr>
                        <a:t>Continuous deep sedation until death</a:t>
                      </a:r>
                      <a:endParaRPr lang="nl-BE" sz="1100">
                        <a:effectLst/>
                        <a:latin typeface="Calibri"/>
                        <a:ea typeface="Calibri"/>
                        <a:cs typeface="Times New Roman"/>
                      </a:endParaRPr>
                    </a:p>
                  </a:txBody>
                  <a:tcPr marL="44450" marR="44450" marT="0" marB="0" anchor="b"/>
                </a:tc>
                <a:tc hMerge="1">
                  <a:txBody>
                    <a:bodyPr/>
                    <a:lstStyle/>
                    <a:p>
                      <a:endParaRPr lang="nl-BE"/>
                    </a:p>
                  </a:txBody>
                  <a:tcPr/>
                </a:tc>
                <a:tc hMerge="1">
                  <a:txBody>
                    <a:bodyPr/>
                    <a:lstStyle/>
                    <a:p>
                      <a:endParaRPr lang="nl-BE"/>
                    </a:p>
                  </a:txBody>
                  <a:tcPr/>
                </a:tc>
                <a:tc>
                  <a:txBody>
                    <a:bodyPr/>
                    <a:lstStyle/>
                    <a:p>
                      <a:pPr algn="ctr">
                        <a:lnSpc>
                          <a:spcPct val="115000"/>
                        </a:lnSpc>
                        <a:spcAft>
                          <a:spcPts val="0"/>
                        </a:spcAft>
                      </a:pPr>
                      <a:r>
                        <a:rPr lang="en-US" sz="1100">
                          <a:effectLst/>
                        </a:rPr>
                        <a:t>†</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8.2 (7.1-9.4)</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14.5 (13.1-15.9)</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dirty="0">
                          <a:effectLst/>
                          <a:highlight>
                            <a:srgbClr val="FFFF00"/>
                          </a:highlight>
                        </a:rPr>
                        <a:t>12.0</a:t>
                      </a:r>
                      <a:r>
                        <a:rPr lang="en-US" sz="1100" dirty="0">
                          <a:effectLst/>
                        </a:rPr>
                        <a:t> (10.9-13.2)</a:t>
                      </a:r>
                      <a:endParaRPr lang="nl-BE" sz="11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.002</a:t>
                      </a:r>
                      <a:endParaRPr lang="nl-BE" sz="1100">
                        <a:effectLst/>
                        <a:latin typeface="Calibri"/>
                        <a:ea typeface="Calibri"/>
                        <a:cs typeface="Times New Roman"/>
                      </a:endParaRPr>
                    </a:p>
                  </a:txBody>
                  <a:tcPr marL="44450" marR="44450" marT="0" marB="0" anchor="b"/>
                </a:tc>
                <a:extLst>
                  <a:ext uri="{0D108BD9-81ED-4DB2-BD59-A6C34878D82A}">
                    <a16:rowId xmlns:a16="http://schemas.microsoft.com/office/drawing/2014/main" val="10011"/>
                  </a:ext>
                </a:extLst>
              </a:tr>
              <a:tr h="50800">
                <a:tc gridSpan="3">
                  <a:txBody>
                    <a:bodyPr/>
                    <a:lstStyle/>
                    <a:p>
                      <a:pPr>
                        <a:lnSpc>
                          <a:spcPct val="115000"/>
                        </a:lnSpc>
                        <a:spcAft>
                          <a:spcPts val="0"/>
                        </a:spcAft>
                      </a:pPr>
                      <a:r>
                        <a:rPr lang="en-US" sz="1100">
                          <a:effectLst/>
                        </a:rPr>
                        <a:t>Patient decided to stop eating and drinking</a:t>
                      </a:r>
                      <a:endParaRPr lang="nl-BE" sz="1100">
                        <a:effectLst/>
                        <a:latin typeface="Calibri"/>
                        <a:ea typeface="Calibri"/>
                        <a:cs typeface="Times New Roman"/>
                      </a:endParaRPr>
                    </a:p>
                  </a:txBody>
                  <a:tcPr marL="44450" marR="44450" marT="0" marB="0" anchor="b"/>
                </a:tc>
                <a:tc hMerge="1">
                  <a:txBody>
                    <a:bodyPr/>
                    <a:lstStyle/>
                    <a:p>
                      <a:endParaRPr lang="nl-BE"/>
                    </a:p>
                  </a:txBody>
                  <a:tcPr/>
                </a:tc>
                <a:tc hMerge="1">
                  <a:txBody>
                    <a:bodyPr/>
                    <a:lstStyle/>
                    <a:p>
                      <a:endParaRPr lang="nl-BE"/>
                    </a:p>
                  </a:txBody>
                  <a:tcPr/>
                </a:tc>
                <a:tc>
                  <a:txBody>
                    <a:bodyPr/>
                    <a:lstStyle/>
                    <a:p>
                      <a:pPr algn="ctr">
                        <a:lnSpc>
                          <a:spcPct val="115000"/>
                        </a:lnSpc>
                        <a:spcAft>
                          <a:spcPts val="0"/>
                        </a:spcAft>
                      </a:pPr>
                      <a:r>
                        <a:rPr lang="en-US" sz="1100">
                          <a:effectLst/>
                        </a:rPr>
                        <a:t>†</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dirty="0">
                          <a:effectLst/>
                          <a:highlight>
                            <a:srgbClr val="FFFF00"/>
                          </a:highlight>
                        </a:rPr>
                        <a:t>0.5</a:t>
                      </a:r>
                      <a:r>
                        <a:rPr lang="en-US" sz="1100" dirty="0">
                          <a:effectLst/>
                        </a:rPr>
                        <a:t> (0.3-0.7)</a:t>
                      </a:r>
                      <a:endParaRPr lang="nl-BE" sz="1100" dirty="0">
                        <a:effectLst/>
                        <a:latin typeface="Calibri"/>
                        <a:ea typeface="Calibri"/>
                        <a:cs typeface="Times New Roman"/>
                      </a:endParaRPr>
                    </a:p>
                  </a:txBody>
                  <a:tcPr marL="44450" marR="44450" marT="0" marB="0" anchor="b">
                    <a:noFill/>
                  </a:tcPr>
                </a:tc>
                <a:tc>
                  <a:txBody>
                    <a:bodyPr/>
                    <a:lstStyle/>
                    <a:p>
                      <a:pPr algn="ctr">
                        <a:lnSpc>
                          <a:spcPct val="115000"/>
                        </a:lnSpc>
                        <a:spcAft>
                          <a:spcPts val="0"/>
                        </a:spcAft>
                      </a:pPr>
                      <a:r>
                        <a:rPr lang="en-US" sz="1100">
                          <a:effectLst/>
                        </a:rPr>
                        <a:t>-</a:t>
                      </a:r>
                      <a:endParaRPr lang="nl-BE" sz="1100">
                        <a:effectLst/>
                        <a:latin typeface="Calibri"/>
                        <a:ea typeface="Calibri"/>
                        <a:cs typeface="Times New Roman"/>
                      </a:endParaRPr>
                    </a:p>
                  </a:txBody>
                  <a:tcPr marL="44450" marR="44450" marT="0" marB="0" anchor="b"/>
                </a:tc>
                <a:extLst>
                  <a:ext uri="{0D108BD9-81ED-4DB2-BD59-A6C34878D82A}">
                    <a16:rowId xmlns:a16="http://schemas.microsoft.com/office/drawing/2014/main" val="10012"/>
                  </a:ext>
                </a:extLst>
              </a:tr>
              <a:tr h="161925">
                <a:tc>
                  <a:txBody>
                    <a:bodyPr/>
                    <a:lstStyle/>
                    <a:p>
                      <a:pPr>
                        <a:lnSpc>
                          <a:spcPct val="115000"/>
                        </a:lnSpc>
                        <a:spcAft>
                          <a:spcPts val="0"/>
                        </a:spcAft>
                      </a:pPr>
                      <a:r>
                        <a:rPr lang="en-US" sz="1100">
                          <a:effectLst/>
                        </a:rPr>
                        <a:t> </a:t>
                      </a:r>
                      <a:endParaRPr lang="nl-BE" sz="1100">
                        <a:effectLst/>
                        <a:latin typeface="Calibri"/>
                        <a:ea typeface="Calibri"/>
                        <a:cs typeface="Times New Roman"/>
                      </a:endParaRPr>
                    </a:p>
                  </a:txBody>
                  <a:tcPr marL="44450" marR="44450" marT="0" marB="0" anchor="b"/>
                </a:tc>
                <a:tc>
                  <a:txBody>
                    <a:bodyPr/>
                    <a:lstStyle/>
                    <a:p>
                      <a:pPr>
                        <a:lnSpc>
                          <a:spcPct val="115000"/>
                        </a:lnSpc>
                        <a:spcAft>
                          <a:spcPts val="0"/>
                        </a:spcAft>
                      </a:pPr>
                      <a:r>
                        <a:rPr lang="en-US" sz="1100">
                          <a:effectLst/>
                        </a:rPr>
                        <a:t> </a:t>
                      </a:r>
                      <a:endParaRPr lang="nl-BE" sz="1100">
                        <a:effectLst/>
                        <a:latin typeface="Calibri"/>
                        <a:ea typeface="Calibri"/>
                        <a:cs typeface="Times New Roman"/>
                      </a:endParaRPr>
                    </a:p>
                  </a:txBody>
                  <a:tcPr marL="44450" marR="44450" marT="0" marB="0" anchor="b"/>
                </a:tc>
                <a:tc>
                  <a:txBody>
                    <a:bodyPr/>
                    <a:lstStyle/>
                    <a:p>
                      <a:pPr>
                        <a:lnSpc>
                          <a:spcPct val="115000"/>
                        </a:lnSpc>
                        <a:spcAft>
                          <a:spcPts val="0"/>
                        </a:spcAft>
                      </a:pPr>
                      <a:r>
                        <a:rPr lang="en-US" sz="1100">
                          <a:effectLst/>
                        </a:rPr>
                        <a:t> </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 </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 </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 </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 </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 </a:t>
                      </a:r>
                      <a:endParaRPr lang="nl-BE" sz="1100">
                        <a:effectLst/>
                        <a:latin typeface="Calibri"/>
                        <a:ea typeface="Calibri"/>
                        <a:cs typeface="Times New Roman"/>
                      </a:endParaRPr>
                    </a:p>
                  </a:txBody>
                  <a:tcPr marL="44450" marR="44450" marT="0" marB="0"/>
                </a:tc>
                <a:extLst>
                  <a:ext uri="{0D108BD9-81ED-4DB2-BD59-A6C34878D82A}">
                    <a16:rowId xmlns:a16="http://schemas.microsoft.com/office/drawing/2014/main" val="10013"/>
                  </a:ext>
                </a:extLst>
              </a:tr>
              <a:tr h="161925">
                <a:tc gridSpan="7">
                  <a:txBody>
                    <a:bodyPr/>
                    <a:lstStyle/>
                    <a:p>
                      <a:pPr>
                        <a:lnSpc>
                          <a:spcPct val="115000"/>
                        </a:lnSpc>
                        <a:spcAft>
                          <a:spcPts val="0"/>
                        </a:spcAft>
                      </a:pPr>
                      <a:r>
                        <a:rPr lang="en-US" sz="1100">
                          <a:effectLst/>
                        </a:rPr>
                        <a:t>* Weighted percentages (95% confidence intervals)</a:t>
                      </a:r>
                      <a:endParaRPr lang="nl-BE" sz="1100">
                        <a:effectLst/>
                      </a:endParaRPr>
                    </a:p>
                    <a:p>
                      <a:pPr>
                        <a:lnSpc>
                          <a:spcPct val="115000"/>
                        </a:lnSpc>
                        <a:spcAft>
                          <a:spcPts val="0"/>
                        </a:spcAft>
                      </a:pPr>
                      <a:r>
                        <a:rPr lang="en-US" sz="1100">
                          <a:effectLst/>
                        </a:rPr>
                        <a:t>† Not asked in that year.</a:t>
                      </a:r>
                      <a:endParaRPr lang="nl-BE" sz="1100">
                        <a:effectLst/>
                        <a:latin typeface="Calibri"/>
                        <a:ea typeface="Calibri"/>
                        <a:cs typeface="Times New Roman"/>
                      </a:endParaRPr>
                    </a:p>
                  </a:txBody>
                  <a:tcPr marL="44450" marR="44450" marT="0" marB="0" anchor="b"/>
                </a:tc>
                <a:tc hMerge="1">
                  <a:txBody>
                    <a:bodyPr/>
                    <a:lstStyle/>
                    <a:p>
                      <a:endParaRPr lang="nl-BE"/>
                    </a:p>
                  </a:txBody>
                  <a:tcPr/>
                </a:tc>
                <a:tc hMerge="1">
                  <a:txBody>
                    <a:bodyPr/>
                    <a:lstStyle/>
                    <a:p>
                      <a:endParaRPr lang="nl-BE"/>
                    </a:p>
                  </a:txBody>
                  <a:tcPr/>
                </a:tc>
                <a:tc hMerge="1">
                  <a:txBody>
                    <a:bodyPr/>
                    <a:lstStyle/>
                    <a:p>
                      <a:endParaRPr lang="nl-BE"/>
                    </a:p>
                  </a:txBody>
                  <a:tcPr/>
                </a:tc>
                <a:tc hMerge="1">
                  <a:txBody>
                    <a:bodyPr/>
                    <a:lstStyle/>
                    <a:p>
                      <a:endParaRPr lang="nl-BE"/>
                    </a:p>
                  </a:txBody>
                  <a:tcPr/>
                </a:tc>
                <a:tc hMerge="1">
                  <a:txBody>
                    <a:bodyPr/>
                    <a:lstStyle/>
                    <a:p>
                      <a:endParaRPr lang="nl-BE"/>
                    </a:p>
                  </a:txBody>
                  <a:tcPr/>
                </a:tc>
                <a:tc hMerge="1">
                  <a:txBody>
                    <a:bodyPr/>
                    <a:lstStyle/>
                    <a:p>
                      <a:endParaRPr lang="nl-BE"/>
                    </a:p>
                  </a:txBody>
                  <a:tcPr/>
                </a:tc>
                <a:tc>
                  <a:txBody>
                    <a:bodyPr/>
                    <a:lstStyle/>
                    <a:p>
                      <a:pPr>
                        <a:lnSpc>
                          <a:spcPct val="115000"/>
                        </a:lnSpc>
                        <a:spcAft>
                          <a:spcPts val="0"/>
                        </a:spcAft>
                      </a:pPr>
                      <a:r>
                        <a:rPr lang="en-US" sz="1100" dirty="0">
                          <a:effectLst/>
                        </a:rPr>
                        <a:t> </a:t>
                      </a:r>
                      <a:endParaRPr lang="nl-BE" sz="1100" dirty="0">
                        <a:effectLst/>
                        <a:latin typeface="Calibri"/>
                        <a:ea typeface="Calibri"/>
                        <a:cs typeface="Times New Roman"/>
                      </a:endParaRPr>
                    </a:p>
                  </a:txBody>
                  <a:tcPr marL="44450" marR="44450" marT="0" marB="0"/>
                </a:tc>
                <a:extLst>
                  <a:ext uri="{0D108BD9-81ED-4DB2-BD59-A6C34878D82A}">
                    <a16:rowId xmlns:a16="http://schemas.microsoft.com/office/drawing/2014/main" val="10014"/>
                  </a:ext>
                </a:extLst>
              </a:tr>
            </a:tbl>
          </a:graphicData>
        </a:graphic>
      </p:graphicFrame>
      <p:sp>
        <p:nvSpPr>
          <p:cNvPr id="3" name="Tijdelijke aanduiding voor tekst 2"/>
          <p:cNvSpPr>
            <a:spLocks noGrp="1"/>
          </p:cNvSpPr>
          <p:nvPr>
            <p:ph type="body" sz="quarter" idx="13"/>
          </p:nvPr>
        </p:nvSpPr>
        <p:spPr/>
        <p:txBody>
          <a:bodyPr/>
          <a:lstStyle/>
          <a:p>
            <a:r>
              <a:rPr lang="nl-NL" sz="2400" b="1" dirty="0"/>
              <a:t>IV. </a:t>
            </a:r>
            <a:r>
              <a:rPr lang="nl-NL" sz="2400" b="1" dirty="0" err="1"/>
              <a:t>Key</a:t>
            </a:r>
            <a:r>
              <a:rPr lang="nl-NL" sz="2400" b="1" dirty="0"/>
              <a:t> data: End-of-life care research </a:t>
            </a:r>
            <a:r>
              <a:rPr lang="nl-NL" sz="2400" b="1" dirty="0" err="1"/>
              <a:t>group</a:t>
            </a:r>
            <a:r>
              <a:rPr lang="nl-NL" sz="2400" b="1" dirty="0"/>
              <a:t> (VUB – UGent)</a:t>
            </a:r>
            <a:endParaRPr lang="nl-BE" sz="2400"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14</a:t>
            </a:fld>
            <a:endParaRPr lang="en-US" dirty="0"/>
          </a:p>
        </p:txBody>
      </p:sp>
      <p:sp>
        <p:nvSpPr>
          <p:cNvPr id="6" name="Rectangle 1"/>
          <p:cNvSpPr>
            <a:spLocks noChangeArrowheads="1"/>
          </p:cNvSpPr>
          <p:nvPr/>
        </p:nvSpPr>
        <p:spPr bwMode="auto">
          <a:xfrm>
            <a:off x="698500" y="1574170"/>
            <a:ext cx="662232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nl-BE" sz="11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Prevalence of euthanasia and other end-of-life decisions in Flanders, Belgium 1998, 2001, 2007 and 2013*</a:t>
            </a:r>
            <a:endParaRPr kumimoji="0" lang="en-US" altLang="nl-BE"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14609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ijdelijke aanduiding voor inhoud 6"/>
          <p:cNvGraphicFramePr>
            <a:graphicFrameLocks noGrp="1"/>
          </p:cNvGraphicFramePr>
          <p:nvPr>
            <p:ph idx="1"/>
            <p:extLst>
              <p:ext uri="{D42A27DB-BD31-4B8C-83A1-F6EECF244321}">
                <p14:modId xmlns:p14="http://schemas.microsoft.com/office/powerpoint/2010/main" val="1140889957"/>
              </p:ext>
            </p:extLst>
          </p:nvPr>
        </p:nvGraphicFramePr>
        <p:xfrm>
          <a:off x="2506756" y="1156304"/>
          <a:ext cx="4130487" cy="5177292"/>
        </p:xfrm>
        <a:graphic>
          <a:graphicData uri="http://schemas.openxmlformats.org/drawingml/2006/table">
            <a:tbl>
              <a:tblPr firstRow="1" firstCol="1" bandRow="1">
                <a:tableStyleId>{5C22544A-7EE6-4342-B048-85BDC9FD1C3A}</a:tableStyleId>
              </a:tblPr>
              <a:tblGrid>
                <a:gridCol w="2002720">
                  <a:extLst>
                    <a:ext uri="{9D8B030D-6E8A-4147-A177-3AD203B41FA5}">
                      <a16:colId xmlns:a16="http://schemas.microsoft.com/office/drawing/2014/main" val="20000"/>
                    </a:ext>
                  </a:extLst>
                </a:gridCol>
                <a:gridCol w="760128">
                  <a:extLst>
                    <a:ext uri="{9D8B030D-6E8A-4147-A177-3AD203B41FA5}">
                      <a16:colId xmlns:a16="http://schemas.microsoft.com/office/drawing/2014/main" val="20001"/>
                    </a:ext>
                  </a:extLst>
                </a:gridCol>
                <a:gridCol w="760128">
                  <a:extLst>
                    <a:ext uri="{9D8B030D-6E8A-4147-A177-3AD203B41FA5}">
                      <a16:colId xmlns:a16="http://schemas.microsoft.com/office/drawing/2014/main" val="20002"/>
                    </a:ext>
                  </a:extLst>
                </a:gridCol>
                <a:gridCol w="607511">
                  <a:extLst>
                    <a:ext uri="{9D8B030D-6E8A-4147-A177-3AD203B41FA5}">
                      <a16:colId xmlns:a16="http://schemas.microsoft.com/office/drawing/2014/main" val="20003"/>
                    </a:ext>
                  </a:extLst>
                </a:gridCol>
              </a:tblGrid>
              <a:tr h="298931">
                <a:tc>
                  <a:txBody>
                    <a:bodyPr/>
                    <a:lstStyle/>
                    <a:p>
                      <a:pPr>
                        <a:lnSpc>
                          <a:spcPct val="115000"/>
                        </a:lnSpc>
                        <a:spcAft>
                          <a:spcPts val="0"/>
                        </a:spcAft>
                      </a:pPr>
                      <a:r>
                        <a:rPr lang="en-US" sz="900" dirty="0">
                          <a:effectLst/>
                        </a:rPr>
                        <a:t> </a:t>
                      </a:r>
                      <a:endParaRPr lang="nl-BE" sz="900" dirty="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2007</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2013</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Chi² p-value</a:t>
                      </a:r>
                      <a:endParaRPr lang="nl-BE" sz="900">
                        <a:effectLst/>
                        <a:latin typeface="Calibri"/>
                        <a:ea typeface="Calibri"/>
                        <a:cs typeface="Times New Roman"/>
                      </a:endParaRPr>
                    </a:p>
                  </a:txBody>
                  <a:tcPr marL="34462" marR="34462" marT="0" marB="0"/>
                </a:tc>
                <a:extLst>
                  <a:ext uri="{0D108BD9-81ED-4DB2-BD59-A6C34878D82A}">
                    <a16:rowId xmlns:a16="http://schemas.microsoft.com/office/drawing/2014/main" val="10000"/>
                  </a:ext>
                </a:extLst>
              </a:tr>
              <a:tr h="149466">
                <a:tc>
                  <a:txBody>
                    <a:bodyPr/>
                    <a:lstStyle/>
                    <a:p>
                      <a:pPr>
                        <a:lnSpc>
                          <a:spcPct val="115000"/>
                        </a:lnSpc>
                        <a:spcAft>
                          <a:spcPts val="0"/>
                        </a:spcAft>
                      </a:pPr>
                      <a:r>
                        <a:rPr lang="en-US" sz="900">
                          <a:effectLst/>
                        </a:rPr>
                        <a:t>Unweighted no. of cases</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(n=142)</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dirty="0">
                          <a:effectLst/>
                        </a:rPr>
                        <a:t>(</a:t>
                      </a:r>
                      <a:r>
                        <a:rPr lang="en-US" sz="900" b="1" dirty="0">
                          <a:effectLst/>
                        </a:rPr>
                        <a:t>n=349)</a:t>
                      </a:r>
                      <a:endParaRPr lang="nl-BE" sz="900" b="1" dirty="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 </a:t>
                      </a:r>
                      <a:endParaRPr lang="nl-BE" sz="900">
                        <a:effectLst/>
                        <a:latin typeface="Calibri"/>
                        <a:ea typeface="Calibri"/>
                        <a:cs typeface="Times New Roman"/>
                      </a:endParaRPr>
                    </a:p>
                  </a:txBody>
                  <a:tcPr marL="34462" marR="34462" marT="0" marB="0"/>
                </a:tc>
                <a:extLst>
                  <a:ext uri="{0D108BD9-81ED-4DB2-BD59-A6C34878D82A}">
                    <a16:rowId xmlns:a16="http://schemas.microsoft.com/office/drawing/2014/main" val="10001"/>
                  </a:ext>
                </a:extLst>
              </a:tr>
              <a:tr h="149466">
                <a:tc>
                  <a:txBody>
                    <a:bodyPr/>
                    <a:lstStyle/>
                    <a:p>
                      <a:pPr>
                        <a:lnSpc>
                          <a:spcPct val="115000"/>
                        </a:lnSpc>
                        <a:spcAft>
                          <a:spcPts val="0"/>
                        </a:spcAft>
                      </a:pPr>
                      <a:r>
                        <a:rPr lang="en-US" sz="900">
                          <a:effectLst/>
                        </a:rPr>
                        <a:t>Explicit request from patient</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100</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100</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a:t>
                      </a:r>
                      <a:endParaRPr lang="nl-BE" sz="900">
                        <a:effectLst/>
                        <a:latin typeface="Calibri"/>
                        <a:ea typeface="Calibri"/>
                        <a:cs typeface="Times New Roman"/>
                      </a:endParaRPr>
                    </a:p>
                  </a:txBody>
                  <a:tcPr marL="34462" marR="34462" marT="0" marB="0" anchor="b"/>
                </a:tc>
                <a:extLst>
                  <a:ext uri="{0D108BD9-81ED-4DB2-BD59-A6C34878D82A}">
                    <a16:rowId xmlns:a16="http://schemas.microsoft.com/office/drawing/2014/main" val="10002"/>
                  </a:ext>
                </a:extLst>
              </a:tr>
              <a:tr h="149466">
                <a:tc>
                  <a:txBody>
                    <a:bodyPr/>
                    <a:lstStyle/>
                    <a:p>
                      <a:pPr>
                        <a:lnSpc>
                          <a:spcPct val="115000"/>
                        </a:lnSpc>
                        <a:spcAft>
                          <a:spcPts val="0"/>
                        </a:spcAft>
                      </a:pPr>
                      <a:r>
                        <a:rPr lang="en-US" sz="900">
                          <a:effectLst/>
                        </a:rPr>
                        <a:t>Form of the request</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 </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 </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nl-BE" sz="900">
                          <a:effectLst/>
                        </a:rPr>
                        <a:t>&lt;.001</a:t>
                      </a:r>
                      <a:endParaRPr lang="nl-BE" sz="900">
                        <a:effectLst/>
                        <a:latin typeface="Calibri"/>
                        <a:ea typeface="Calibri"/>
                        <a:cs typeface="Times New Roman"/>
                      </a:endParaRPr>
                    </a:p>
                  </a:txBody>
                  <a:tcPr marL="34462" marR="34462" marT="0" marB="0" anchor="b"/>
                </a:tc>
                <a:extLst>
                  <a:ext uri="{0D108BD9-81ED-4DB2-BD59-A6C34878D82A}">
                    <a16:rowId xmlns:a16="http://schemas.microsoft.com/office/drawing/2014/main" val="10003"/>
                  </a:ext>
                </a:extLst>
              </a:tr>
              <a:tr h="298931">
                <a:tc>
                  <a:txBody>
                    <a:bodyPr/>
                    <a:lstStyle/>
                    <a:p>
                      <a:pPr>
                        <a:lnSpc>
                          <a:spcPct val="115000"/>
                        </a:lnSpc>
                        <a:spcAft>
                          <a:spcPts val="0"/>
                        </a:spcAft>
                      </a:pPr>
                      <a:r>
                        <a:rPr lang="en-US" sz="900">
                          <a:effectLst/>
                        </a:rPr>
                        <a:t>  Only oral</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50.1 (39.1-61.0)</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30.5 (24.3-37.5)</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 </a:t>
                      </a:r>
                      <a:endParaRPr lang="nl-BE" sz="900">
                        <a:effectLst/>
                        <a:latin typeface="Calibri"/>
                        <a:ea typeface="Calibri"/>
                        <a:cs typeface="Times New Roman"/>
                      </a:endParaRPr>
                    </a:p>
                  </a:txBody>
                  <a:tcPr marL="34462" marR="34462" marT="0" marB="0" anchor="b"/>
                </a:tc>
                <a:extLst>
                  <a:ext uri="{0D108BD9-81ED-4DB2-BD59-A6C34878D82A}">
                    <a16:rowId xmlns:a16="http://schemas.microsoft.com/office/drawing/2014/main" val="10004"/>
                  </a:ext>
                </a:extLst>
              </a:tr>
              <a:tr h="149466">
                <a:tc>
                  <a:txBody>
                    <a:bodyPr/>
                    <a:lstStyle/>
                    <a:p>
                      <a:pPr>
                        <a:lnSpc>
                          <a:spcPct val="115000"/>
                        </a:lnSpc>
                        <a:spcAft>
                          <a:spcPts val="0"/>
                        </a:spcAft>
                      </a:pPr>
                      <a:r>
                        <a:rPr lang="en-US" sz="900">
                          <a:effectLst/>
                        </a:rPr>
                        <a:t>  Only in writing</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6.4 (2.0-18.1)</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1.2 (0.6-2.4)</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 </a:t>
                      </a:r>
                      <a:endParaRPr lang="nl-BE" sz="900">
                        <a:effectLst/>
                        <a:latin typeface="Calibri"/>
                        <a:ea typeface="Calibri"/>
                        <a:cs typeface="Times New Roman"/>
                      </a:endParaRPr>
                    </a:p>
                  </a:txBody>
                  <a:tcPr marL="34462" marR="34462" marT="0" marB="0" anchor="b"/>
                </a:tc>
                <a:extLst>
                  <a:ext uri="{0D108BD9-81ED-4DB2-BD59-A6C34878D82A}">
                    <a16:rowId xmlns:a16="http://schemas.microsoft.com/office/drawing/2014/main" val="10005"/>
                  </a:ext>
                </a:extLst>
              </a:tr>
              <a:tr h="298931">
                <a:tc>
                  <a:txBody>
                    <a:bodyPr/>
                    <a:lstStyle/>
                    <a:p>
                      <a:pPr>
                        <a:lnSpc>
                          <a:spcPct val="115000"/>
                        </a:lnSpc>
                        <a:spcAft>
                          <a:spcPts val="0"/>
                        </a:spcAft>
                      </a:pPr>
                      <a:r>
                        <a:rPr lang="en-US" sz="900">
                          <a:effectLst/>
                        </a:rPr>
                        <a:t>  Oral and in writing</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43.1 (34.6-52.0)</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62.8 (55.8-69.3)</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 </a:t>
                      </a:r>
                      <a:endParaRPr lang="nl-BE" sz="900">
                        <a:effectLst/>
                        <a:latin typeface="Calibri"/>
                        <a:ea typeface="Calibri"/>
                        <a:cs typeface="Times New Roman"/>
                      </a:endParaRPr>
                    </a:p>
                  </a:txBody>
                  <a:tcPr marL="34462" marR="34462" marT="0" marB="0" anchor="b"/>
                </a:tc>
                <a:extLst>
                  <a:ext uri="{0D108BD9-81ED-4DB2-BD59-A6C34878D82A}">
                    <a16:rowId xmlns:a16="http://schemas.microsoft.com/office/drawing/2014/main" val="10006"/>
                  </a:ext>
                </a:extLst>
              </a:tr>
              <a:tr h="149466">
                <a:tc>
                  <a:txBody>
                    <a:bodyPr/>
                    <a:lstStyle/>
                    <a:p>
                      <a:pPr>
                        <a:lnSpc>
                          <a:spcPct val="115000"/>
                        </a:lnSpc>
                        <a:spcAft>
                          <a:spcPts val="0"/>
                        </a:spcAft>
                      </a:pPr>
                      <a:r>
                        <a:rPr lang="en-US" sz="900">
                          <a:effectLst/>
                        </a:rPr>
                        <a:t>  Advance euthanasia directive</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highlight>
                            <a:srgbClr val="FFFF00"/>
                          </a:highlight>
                        </a:rPr>
                        <a:t>0.5</a:t>
                      </a:r>
                      <a:r>
                        <a:rPr lang="en-US" sz="900">
                          <a:effectLst/>
                        </a:rPr>
                        <a:t> (0.1-3.4)</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highlight>
                            <a:srgbClr val="FFFF00"/>
                          </a:highlight>
                        </a:rPr>
                        <a:t>5.5</a:t>
                      </a:r>
                      <a:r>
                        <a:rPr lang="en-US" sz="900">
                          <a:effectLst/>
                        </a:rPr>
                        <a:t> (3.0-9.7)</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 </a:t>
                      </a:r>
                      <a:endParaRPr lang="nl-BE" sz="900">
                        <a:effectLst/>
                        <a:latin typeface="Calibri"/>
                        <a:ea typeface="Calibri"/>
                        <a:cs typeface="Times New Roman"/>
                      </a:endParaRPr>
                    </a:p>
                  </a:txBody>
                  <a:tcPr marL="34462" marR="34462" marT="0" marB="0" anchor="b"/>
                </a:tc>
                <a:extLst>
                  <a:ext uri="{0D108BD9-81ED-4DB2-BD59-A6C34878D82A}">
                    <a16:rowId xmlns:a16="http://schemas.microsoft.com/office/drawing/2014/main" val="10007"/>
                  </a:ext>
                </a:extLst>
              </a:tr>
              <a:tr h="298931">
                <a:tc>
                  <a:txBody>
                    <a:bodyPr/>
                    <a:lstStyle/>
                    <a:p>
                      <a:pPr>
                        <a:lnSpc>
                          <a:spcPct val="115000"/>
                        </a:lnSpc>
                        <a:spcAft>
                          <a:spcPts val="0"/>
                        </a:spcAft>
                      </a:pPr>
                      <a:r>
                        <a:rPr lang="en-US" sz="900">
                          <a:effectLst/>
                        </a:rPr>
                        <a:t>Consultation with other physician</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highlight>
                            <a:srgbClr val="FFFF00"/>
                          </a:highlight>
                        </a:rPr>
                        <a:t>83.2</a:t>
                      </a:r>
                      <a:r>
                        <a:rPr lang="en-US" sz="900">
                          <a:effectLst/>
                        </a:rPr>
                        <a:t> (70.9-91.0)</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highlight>
                            <a:srgbClr val="FFFF00"/>
                          </a:highlight>
                        </a:rPr>
                        <a:t>92.6</a:t>
                      </a:r>
                      <a:r>
                        <a:rPr lang="en-US" sz="900">
                          <a:effectLst/>
                        </a:rPr>
                        <a:t> (88.3-95.3)</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nl-BE" sz="900">
                          <a:effectLst/>
                        </a:rPr>
                        <a:t>.007</a:t>
                      </a:r>
                      <a:endParaRPr lang="nl-BE" sz="900">
                        <a:effectLst/>
                        <a:latin typeface="Calibri"/>
                        <a:ea typeface="Calibri"/>
                        <a:cs typeface="Times New Roman"/>
                      </a:endParaRPr>
                    </a:p>
                  </a:txBody>
                  <a:tcPr marL="34462" marR="34462" marT="0" marB="0" anchor="b"/>
                </a:tc>
                <a:extLst>
                  <a:ext uri="{0D108BD9-81ED-4DB2-BD59-A6C34878D82A}">
                    <a16:rowId xmlns:a16="http://schemas.microsoft.com/office/drawing/2014/main" val="10008"/>
                  </a:ext>
                </a:extLst>
              </a:tr>
              <a:tr h="298931">
                <a:tc>
                  <a:txBody>
                    <a:bodyPr/>
                    <a:lstStyle/>
                    <a:p>
                      <a:pPr>
                        <a:lnSpc>
                          <a:spcPct val="115000"/>
                        </a:lnSpc>
                        <a:spcAft>
                          <a:spcPts val="0"/>
                        </a:spcAft>
                      </a:pPr>
                      <a:r>
                        <a:rPr lang="en-US" sz="900">
                          <a:effectLst/>
                        </a:rPr>
                        <a:t>Discussion with family</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77.4 (65.9-85.8)</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80.6 (74.6-85.5)</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nl-BE" sz="900">
                          <a:effectLst/>
                        </a:rPr>
                        <a:t>.599</a:t>
                      </a:r>
                      <a:endParaRPr lang="nl-BE" sz="900">
                        <a:effectLst/>
                        <a:latin typeface="Calibri"/>
                        <a:ea typeface="Calibri"/>
                        <a:cs typeface="Times New Roman"/>
                      </a:endParaRPr>
                    </a:p>
                  </a:txBody>
                  <a:tcPr marL="34462" marR="34462" marT="0" marB="0" anchor="b"/>
                </a:tc>
                <a:extLst>
                  <a:ext uri="{0D108BD9-81ED-4DB2-BD59-A6C34878D82A}">
                    <a16:rowId xmlns:a16="http://schemas.microsoft.com/office/drawing/2014/main" val="10009"/>
                  </a:ext>
                </a:extLst>
              </a:tr>
              <a:tr h="149466">
                <a:tc>
                  <a:txBody>
                    <a:bodyPr/>
                    <a:lstStyle/>
                    <a:p>
                      <a:pPr>
                        <a:lnSpc>
                          <a:spcPct val="115000"/>
                        </a:lnSpc>
                        <a:spcAft>
                          <a:spcPts val="0"/>
                        </a:spcAft>
                      </a:pPr>
                      <a:r>
                        <a:rPr lang="en-US" sz="900">
                          <a:effectLst/>
                        </a:rPr>
                        <a:t>Drugs used for euthanasia/assisted suicide</a:t>
                      </a:r>
                      <a:endParaRPr lang="nl-BE" sz="900">
                        <a:effectLst/>
                        <a:latin typeface="Calibri"/>
                        <a:ea typeface="Calibri"/>
                        <a:cs typeface="Times New Roman"/>
                      </a:endParaRPr>
                    </a:p>
                  </a:txBody>
                  <a:tcPr marL="34462" marR="34462" marT="0" marB="0" anchor="b"/>
                </a:tc>
                <a:tc>
                  <a:txBody>
                    <a:bodyPr/>
                    <a:lstStyle/>
                    <a:p>
                      <a:pPr>
                        <a:lnSpc>
                          <a:spcPct val="115000"/>
                        </a:lnSpc>
                      </a:pPr>
                      <a:endParaRPr lang="nl-BE" sz="900">
                        <a:effectLst/>
                        <a:latin typeface="Calibri"/>
                      </a:endParaRPr>
                    </a:p>
                  </a:txBody>
                  <a:tcPr marL="34462" marR="34462" marT="0" marB="0" anchor="b"/>
                </a:tc>
                <a:tc>
                  <a:txBody>
                    <a:bodyPr/>
                    <a:lstStyle/>
                    <a:p>
                      <a:pPr>
                        <a:lnSpc>
                          <a:spcPct val="115000"/>
                        </a:lnSpc>
                      </a:pPr>
                      <a:endParaRPr lang="nl-BE" sz="900">
                        <a:effectLst/>
                        <a:latin typeface="Calibri"/>
                      </a:endParaRPr>
                    </a:p>
                  </a:txBody>
                  <a:tcPr marL="34462" marR="34462" marT="0" marB="0" anchor="b"/>
                </a:tc>
                <a:tc>
                  <a:txBody>
                    <a:bodyPr/>
                    <a:lstStyle/>
                    <a:p>
                      <a:pPr algn="ctr">
                        <a:lnSpc>
                          <a:spcPct val="115000"/>
                        </a:lnSpc>
                        <a:spcAft>
                          <a:spcPts val="0"/>
                        </a:spcAft>
                      </a:pPr>
                      <a:r>
                        <a:rPr lang="nl-BE" sz="900">
                          <a:effectLst/>
                        </a:rPr>
                        <a:t>.137</a:t>
                      </a:r>
                      <a:endParaRPr lang="nl-BE" sz="900">
                        <a:effectLst/>
                        <a:latin typeface="Calibri"/>
                        <a:ea typeface="Calibri"/>
                        <a:cs typeface="Times New Roman"/>
                      </a:endParaRPr>
                    </a:p>
                  </a:txBody>
                  <a:tcPr marL="34462" marR="34462" marT="0" marB="0" anchor="b"/>
                </a:tc>
                <a:extLst>
                  <a:ext uri="{0D108BD9-81ED-4DB2-BD59-A6C34878D82A}">
                    <a16:rowId xmlns:a16="http://schemas.microsoft.com/office/drawing/2014/main" val="10010"/>
                  </a:ext>
                </a:extLst>
              </a:tr>
              <a:tr h="298931">
                <a:tc>
                  <a:txBody>
                    <a:bodyPr/>
                    <a:lstStyle/>
                    <a:p>
                      <a:pPr>
                        <a:lnSpc>
                          <a:spcPct val="115000"/>
                        </a:lnSpc>
                        <a:spcAft>
                          <a:spcPts val="0"/>
                        </a:spcAft>
                      </a:pPr>
                      <a:r>
                        <a:rPr lang="en-US" sz="900">
                          <a:effectLst/>
                        </a:rPr>
                        <a:t>  Neuromuscular relaxant and/or barbiturate(s)</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52.1 (40.9-63.1)</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64.8 (57.8-71.3)</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 </a:t>
                      </a:r>
                      <a:endParaRPr lang="nl-BE" sz="900">
                        <a:effectLst/>
                        <a:latin typeface="Calibri"/>
                        <a:ea typeface="Calibri"/>
                        <a:cs typeface="Times New Roman"/>
                      </a:endParaRPr>
                    </a:p>
                  </a:txBody>
                  <a:tcPr marL="34462" marR="34462" marT="0" marB="0" anchor="b"/>
                </a:tc>
                <a:extLst>
                  <a:ext uri="{0D108BD9-81ED-4DB2-BD59-A6C34878D82A}">
                    <a16:rowId xmlns:a16="http://schemas.microsoft.com/office/drawing/2014/main" val="10011"/>
                  </a:ext>
                </a:extLst>
              </a:tr>
              <a:tr h="298931">
                <a:tc>
                  <a:txBody>
                    <a:bodyPr/>
                    <a:lstStyle/>
                    <a:p>
                      <a:pPr>
                        <a:lnSpc>
                          <a:spcPct val="115000"/>
                        </a:lnSpc>
                        <a:spcAft>
                          <a:spcPts val="0"/>
                        </a:spcAft>
                      </a:pPr>
                      <a:r>
                        <a:rPr lang="en-US" sz="900">
                          <a:effectLst/>
                        </a:rPr>
                        <a:t>  Benzodiazepine(s) and/or opioid(s)</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46.2 (35.3-57.5)</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32.6 (26.3-39.6)</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 </a:t>
                      </a:r>
                      <a:endParaRPr lang="nl-BE" sz="900">
                        <a:effectLst/>
                        <a:latin typeface="Calibri"/>
                        <a:ea typeface="Calibri"/>
                        <a:cs typeface="Times New Roman"/>
                      </a:endParaRPr>
                    </a:p>
                  </a:txBody>
                  <a:tcPr marL="34462" marR="34462" marT="0" marB="0" anchor="b"/>
                </a:tc>
                <a:extLst>
                  <a:ext uri="{0D108BD9-81ED-4DB2-BD59-A6C34878D82A}">
                    <a16:rowId xmlns:a16="http://schemas.microsoft.com/office/drawing/2014/main" val="10012"/>
                  </a:ext>
                </a:extLst>
              </a:tr>
              <a:tr h="149466">
                <a:tc>
                  <a:txBody>
                    <a:bodyPr/>
                    <a:lstStyle/>
                    <a:p>
                      <a:pPr>
                        <a:lnSpc>
                          <a:spcPct val="115000"/>
                        </a:lnSpc>
                        <a:spcAft>
                          <a:spcPts val="0"/>
                        </a:spcAft>
                      </a:pPr>
                      <a:r>
                        <a:rPr lang="en-US" sz="900">
                          <a:effectLst/>
                        </a:rPr>
                        <a:t>  Other</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1.7 (0.5-5.2)</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2.6 (0.9-6.9)</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 </a:t>
                      </a:r>
                      <a:endParaRPr lang="nl-BE" sz="900">
                        <a:effectLst/>
                        <a:latin typeface="Calibri"/>
                        <a:ea typeface="Calibri"/>
                        <a:cs typeface="Times New Roman"/>
                      </a:endParaRPr>
                    </a:p>
                  </a:txBody>
                  <a:tcPr marL="34462" marR="34462" marT="0" marB="0" anchor="b"/>
                </a:tc>
                <a:extLst>
                  <a:ext uri="{0D108BD9-81ED-4DB2-BD59-A6C34878D82A}">
                    <a16:rowId xmlns:a16="http://schemas.microsoft.com/office/drawing/2014/main" val="10013"/>
                  </a:ext>
                </a:extLst>
              </a:tr>
              <a:tr h="149466">
                <a:tc>
                  <a:txBody>
                    <a:bodyPr/>
                    <a:lstStyle/>
                    <a:p>
                      <a:pPr>
                        <a:lnSpc>
                          <a:spcPct val="115000"/>
                        </a:lnSpc>
                        <a:spcAft>
                          <a:spcPts val="0"/>
                        </a:spcAft>
                      </a:pPr>
                      <a:r>
                        <a:rPr lang="en-US" sz="900">
                          <a:effectLst/>
                        </a:rPr>
                        <a:t>Estimated degree of life shortening†</a:t>
                      </a:r>
                      <a:endParaRPr lang="nl-BE" sz="900">
                        <a:effectLst/>
                        <a:latin typeface="Calibri"/>
                        <a:ea typeface="Calibri"/>
                        <a:cs typeface="Times New Roman"/>
                      </a:endParaRPr>
                    </a:p>
                  </a:txBody>
                  <a:tcPr marL="34462" marR="34462" marT="0" marB="0" anchor="b"/>
                </a:tc>
                <a:tc>
                  <a:txBody>
                    <a:bodyPr/>
                    <a:lstStyle/>
                    <a:p>
                      <a:pPr>
                        <a:lnSpc>
                          <a:spcPct val="115000"/>
                        </a:lnSpc>
                      </a:pPr>
                      <a:endParaRPr lang="nl-BE" sz="900">
                        <a:effectLst/>
                        <a:latin typeface="Calibri"/>
                      </a:endParaRPr>
                    </a:p>
                  </a:txBody>
                  <a:tcPr marL="34462" marR="34462" marT="0" marB="0" anchor="b"/>
                </a:tc>
                <a:tc>
                  <a:txBody>
                    <a:bodyPr/>
                    <a:lstStyle/>
                    <a:p>
                      <a:pPr>
                        <a:lnSpc>
                          <a:spcPct val="115000"/>
                        </a:lnSpc>
                      </a:pPr>
                      <a:endParaRPr lang="nl-BE" sz="900">
                        <a:effectLst/>
                        <a:latin typeface="Calibri"/>
                      </a:endParaRPr>
                    </a:p>
                  </a:txBody>
                  <a:tcPr marL="34462" marR="34462" marT="0" marB="0" anchor="b"/>
                </a:tc>
                <a:tc>
                  <a:txBody>
                    <a:bodyPr/>
                    <a:lstStyle/>
                    <a:p>
                      <a:pPr algn="ctr">
                        <a:lnSpc>
                          <a:spcPct val="115000"/>
                        </a:lnSpc>
                        <a:spcAft>
                          <a:spcPts val="0"/>
                        </a:spcAft>
                      </a:pPr>
                      <a:r>
                        <a:rPr lang="nl-BE" sz="900">
                          <a:effectLst/>
                        </a:rPr>
                        <a:t>.934</a:t>
                      </a:r>
                      <a:endParaRPr lang="nl-BE" sz="900">
                        <a:effectLst/>
                        <a:latin typeface="Calibri"/>
                        <a:ea typeface="Calibri"/>
                        <a:cs typeface="Times New Roman"/>
                      </a:endParaRPr>
                    </a:p>
                  </a:txBody>
                  <a:tcPr marL="34462" marR="34462" marT="0" marB="0" anchor="b"/>
                </a:tc>
                <a:extLst>
                  <a:ext uri="{0D108BD9-81ED-4DB2-BD59-A6C34878D82A}">
                    <a16:rowId xmlns:a16="http://schemas.microsoft.com/office/drawing/2014/main" val="10014"/>
                  </a:ext>
                </a:extLst>
              </a:tr>
              <a:tr h="149466">
                <a:tc>
                  <a:txBody>
                    <a:bodyPr/>
                    <a:lstStyle/>
                    <a:p>
                      <a:pPr>
                        <a:lnSpc>
                          <a:spcPct val="115000"/>
                        </a:lnSpc>
                        <a:spcAft>
                          <a:spcPts val="0"/>
                        </a:spcAft>
                      </a:pPr>
                      <a:r>
                        <a:rPr lang="en-US" sz="900">
                          <a:effectLst/>
                        </a:rPr>
                        <a:t>  Probably none</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1.7 (0.5-5.2)</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1.7 (0.7-4.1)</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 </a:t>
                      </a:r>
                      <a:endParaRPr lang="nl-BE" sz="900">
                        <a:effectLst/>
                        <a:latin typeface="Calibri"/>
                        <a:ea typeface="Calibri"/>
                        <a:cs typeface="Times New Roman"/>
                      </a:endParaRPr>
                    </a:p>
                  </a:txBody>
                  <a:tcPr marL="34462" marR="34462" marT="0" marB="0"/>
                </a:tc>
                <a:extLst>
                  <a:ext uri="{0D108BD9-81ED-4DB2-BD59-A6C34878D82A}">
                    <a16:rowId xmlns:a16="http://schemas.microsoft.com/office/drawing/2014/main" val="10015"/>
                  </a:ext>
                </a:extLst>
              </a:tr>
              <a:tr h="149466">
                <a:tc>
                  <a:txBody>
                    <a:bodyPr/>
                    <a:lstStyle/>
                    <a:p>
                      <a:pPr>
                        <a:lnSpc>
                          <a:spcPct val="115000"/>
                        </a:lnSpc>
                        <a:spcAft>
                          <a:spcPts val="0"/>
                        </a:spcAft>
                      </a:pPr>
                      <a:r>
                        <a:rPr lang="en-US" sz="900">
                          <a:effectLst/>
                        </a:rPr>
                        <a:t>  Less than 24h</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9.7 (5.9-15.6)</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12.5 (8.5-18.1)</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 </a:t>
                      </a:r>
                      <a:endParaRPr lang="nl-BE" sz="900">
                        <a:effectLst/>
                        <a:latin typeface="Calibri"/>
                        <a:ea typeface="Calibri"/>
                        <a:cs typeface="Times New Roman"/>
                      </a:endParaRPr>
                    </a:p>
                  </a:txBody>
                  <a:tcPr marL="34462" marR="34462" marT="0" marB="0"/>
                </a:tc>
                <a:extLst>
                  <a:ext uri="{0D108BD9-81ED-4DB2-BD59-A6C34878D82A}">
                    <a16:rowId xmlns:a16="http://schemas.microsoft.com/office/drawing/2014/main" val="10016"/>
                  </a:ext>
                </a:extLst>
              </a:tr>
              <a:tr h="298931">
                <a:tc>
                  <a:txBody>
                    <a:bodyPr/>
                    <a:lstStyle/>
                    <a:p>
                      <a:pPr>
                        <a:lnSpc>
                          <a:spcPct val="115000"/>
                        </a:lnSpc>
                        <a:spcAft>
                          <a:spcPts val="0"/>
                        </a:spcAft>
                      </a:pPr>
                      <a:r>
                        <a:rPr lang="en-US" sz="900">
                          <a:effectLst/>
                        </a:rPr>
                        <a:t>  Less than 1 week</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44.1 (33.3-55.4)</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41.0 (34.4-48.0)</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 </a:t>
                      </a:r>
                      <a:endParaRPr lang="nl-BE" sz="900">
                        <a:effectLst/>
                        <a:latin typeface="Calibri"/>
                        <a:ea typeface="Calibri"/>
                        <a:cs typeface="Times New Roman"/>
                      </a:endParaRPr>
                    </a:p>
                  </a:txBody>
                  <a:tcPr marL="34462" marR="34462" marT="0" marB="0"/>
                </a:tc>
                <a:extLst>
                  <a:ext uri="{0D108BD9-81ED-4DB2-BD59-A6C34878D82A}">
                    <a16:rowId xmlns:a16="http://schemas.microsoft.com/office/drawing/2014/main" val="10017"/>
                  </a:ext>
                </a:extLst>
              </a:tr>
              <a:tr h="298931">
                <a:tc>
                  <a:txBody>
                    <a:bodyPr/>
                    <a:lstStyle/>
                    <a:p>
                      <a:pPr>
                        <a:lnSpc>
                          <a:spcPct val="115000"/>
                        </a:lnSpc>
                        <a:spcAft>
                          <a:spcPts val="0"/>
                        </a:spcAft>
                      </a:pPr>
                      <a:r>
                        <a:rPr lang="en-US" sz="900">
                          <a:effectLst/>
                        </a:rPr>
                        <a:t>  More than 1 week</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44.5 (33.7-55.9)</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44.8 (38.1-51.6)</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 </a:t>
                      </a:r>
                      <a:endParaRPr lang="nl-BE" sz="900">
                        <a:effectLst/>
                        <a:latin typeface="Calibri"/>
                        <a:ea typeface="Calibri"/>
                        <a:cs typeface="Times New Roman"/>
                      </a:endParaRPr>
                    </a:p>
                  </a:txBody>
                  <a:tcPr marL="34462" marR="34462" marT="0" marB="0"/>
                </a:tc>
                <a:extLst>
                  <a:ext uri="{0D108BD9-81ED-4DB2-BD59-A6C34878D82A}">
                    <a16:rowId xmlns:a16="http://schemas.microsoft.com/office/drawing/2014/main" val="10018"/>
                  </a:ext>
                </a:extLst>
              </a:tr>
              <a:tr h="298931">
                <a:tc>
                  <a:txBody>
                    <a:bodyPr/>
                    <a:lstStyle/>
                    <a:p>
                      <a:pPr>
                        <a:lnSpc>
                          <a:spcPct val="115000"/>
                        </a:lnSpc>
                        <a:spcAft>
                          <a:spcPts val="0"/>
                        </a:spcAft>
                      </a:pPr>
                      <a:r>
                        <a:rPr lang="en-US" sz="900" b="1" dirty="0">
                          <a:effectLst/>
                        </a:rPr>
                        <a:t>PALLIATIVE CARE SERVICES INVOLVED AT END OF LIFE</a:t>
                      </a:r>
                      <a:endParaRPr lang="nl-BE" sz="900" b="1" dirty="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b="1" dirty="0">
                          <a:effectLst/>
                          <a:highlight>
                            <a:srgbClr val="FFFF00"/>
                          </a:highlight>
                        </a:rPr>
                        <a:t>73.7</a:t>
                      </a:r>
                      <a:r>
                        <a:rPr lang="en-US" sz="900" dirty="0">
                          <a:effectLst/>
                        </a:rPr>
                        <a:t> (67.5-79.1)</a:t>
                      </a:r>
                      <a:endParaRPr lang="nl-BE" sz="900" dirty="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a:t>
                      </a:r>
                      <a:endParaRPr lang="nl-BE" sz="900">
                        <a:effectLst/>
                        <a:latin typeface="Calibri"/>
                        <a:ea typeface="Calibri"/>
                        <a:cs typeface="Times New Roman"/>
                      </a:endParaRPr>
                    </a:p>
                  </a:txBody>
                  <a:tcPr marL="34462" marR="34462" marT="0" marB="0"/>
                </a:tc>
                <a:extLst>
                  <a:ext uri="{0D108BD9-81ED-4DB2-BD59-A6C34878D82A}">
                    <a16:rowId xmlns:a16="http://schemas.microsoft.com/office/drawing/2014/main" val="10019"/>
                  </a:ext>
                </a:extLst>
              </a:tr>
              <a:tr h="448397">
                <a:tc gridSpan="4">
                  <a:txBody>
                    <a:bodyPr/>
                    <a:lstStyle/>
                    <a:p>
                      <a:pPr>
                        <a:lnSpc>
                          <a:spcPct val="115000"/>
                        </a:lnSpc>
                        <a:spcAft>
                          <a:spcPts val="0"/>
                        </a:spcAft>
                      </a:pPr>
                      <a:r>
                        <a:rPr lang="en-US" sz="900" dirty="0">
                          <a:effectLst/>
                        </a:rPr>
                        <a:t>* Weighted column percentages (95% confidence intervals). </a:t>
                      </a:r>
                      <a:endParaRPr lang="nl-BE" sz="900" dirty="0">
                        <a:effectLst/>
                      </a:endParaRPr>
                    </a:p>
                    <a:p>
                      <a:pPr>
                        <a:lnSpc>
                          <a:spcPct val="115000"/>
                        </a:lnSpc>
                        <a:spcAft>
                          <a:spcPts val="0"/>
                        </a:spcAft>
                      </a:pPr>
                      <a:r>
                        <a:rPr lang="en-US" sz="900" dirty="0">
                          <a:effectLst/>
                        </a:rPr>
                        <a:t>† Estimated by the reporting physician.</a:t>
                      </a:r>
                      <a:endParaRPr lang="nl-BE" sz="900" dirty="0">
                        <a:effectLst/>
                      </a:endParaRPr>
                    </a:p>
                    <a:p>
                      <a:pPr>
                        <a:lnSpc>
                          <a:spcPct val="115000"/>
                        </a:lnSpc>
                        <a:spcAft>
                          <a:spcPts val="0"/>
                        </a:spcAft>
                      </a:pPr>
                      <a:r>
                        <a:rPr lang="en-US" sz="900" dirty="0">
                          <a:effectLst/>
                        </a:rPr>
                        <a:t>‡ Not asked in 2007.</a:t>
                      </a:r>
                      <a:endParaRPr lang="nl-BE" sz="900" dirty="0">
                        <a:effectLst/>
                        <a:latin typeface="Calibri"/>
                        <a:ea typeface="Calibri"/>
                        <a:cs typeface="Times New Roman"/>
                      </a:endParaRPr>
                    </a:p>
                  </a:txBody>
                  <a:tcPr marL="34462" marR="34462" marT="0" marB="0" anchor="b"/>
                </a:tc>
                <a:tc hMerge="1">
                  <a:txBody>
                    <a:bodyPr/>
                    <a:lstStyle/>
                    <a:p>
                      <a:endParaRPr lang="nl-BE"/>
                    </a:p>
                  </a:txBody>
                  <a:tcPr/>
                </a:tc>
                <a:tc hMerge="1">
                  <a:txBody>
                    <a:bodyPr/>
                    <a:lstStyle/>
                    <a:p>
                      <a:endParaRPr lang="nl-BE"/>
                    </a:p>
                  </a:txBody>
                  <a:tcPr/>
                </a:tc>
                <a:tc hMerge="1">
                  <a:txBody>
                    <a:bodyPr/>
                    <a:lstStyle/>
                    <a:p>
                      <a:endParaRPr lang="nl-BE"/>
                    </a:p>
                  </a:txBody>
                  <a:tcPr/>
                </a:tc>
                <a:extLst>
                  <a:ext uri="{0D108BD9-81ED-4DB2-BD59-A6C34878D82A}">
                    <a16:rowId xmlns:a16="http://schemas.microsoft.com/office/drawing/2014/main" val="10020"/>
                  </a:ext>
                </a:extLst>
              </a:tr>
            </a:tbl>
          </a:graphicData>
        </a:graphic>
      </p:graphicFrame>
      <p:sp>
        <p:nvSpPr>
          <p:cNvPr id="3" name="Tijdelijke aanduiding voor tekst 2"/>
          <p:cNvSpPr>
            <a:spLocks noGrp="1"/>
          </p:cNvSpPr>
          <p:nvPr>
            <p:ph type="body" sz="quarter" idx="13"/>
          </p:nvPr>
        </p:nvSpPr>
        <p:spPr/>
        <p:txBody>
          <a:bodyPr/>
          <a:lstStyle/>
          <a:p>
            <a:r>
              <a:rPr lang="nl-NL" sz="2200" b="1" dirty="0"/>
              <a:t>IV. </a:t>
            </a:r>
            <a:r>
              <a:rPr lang="nl-NL" sz="2200" b="1" dirty="0" err="1"/>
              <a:t>Key</a:t>
            </a:r>
            <a:r>
              <a:rPr lang="nl-NL" sz="2200" b="1" dirty="0"/>
              <a:t> data EOL research </a:t>
            </a:r>
            <a:r>
              <a:rPr lang="nl-NL" sz="2200" b="1" dirty="0" err="1"/>
              <a:t>group</a:t>
            </a:r>
            <a:r>
              <a:rPr lang="nl-NL" sz="2200" b="1" dirty="0"/>
              <a:t>: </a:t>
            </a:r>
            <a:r>
              <a:rPr lang="nl-NL" sz="2200" b="1" dirty="0" err="1"/>
              <a:t>Characteristics</a:t>
            </a:r>
            <a:r>
              <a:rPr lang="nl-NL" sz="2200" b="1" dirty="0"/>
              <a:t> of </a:t>
            </a:r>
            <a:r>
              <a:rPr lang="nl-NL" sz="2200" b="1" dirty="0" err="1"/>
              <a:t>euthanasias</a:t>
            </a:r>
            <a:endParaRPr lang="nl-BE" sz="2200"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15</a:t>
            </a:fld>
            <a:endParaRPr lang="en-US" dirty="0"/>
          </a:p>
        </p:txBody>
      </p:sp>
    </p:spTree>
    <p:extLst>
      <p:ext uri="{BB962C8B-B14F-4D97-AF65-F5344CB8AC3E}">
        <p14:creationId xmlns:p14="http://schemas.microsoft.com/office/powerpoint/2010/main" val="767507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p:cNvSpPr>
            <a:spLocks noGrp="1"/>
          </p:cNvSpPr>
          <p:nvPr>
            <p:ph type="body" sz="quarter" idx="13"/>
          </p:nvPr>
        </p:nvSpPr>
        <p:spPr/>
        <p:txBody>
          <a:bodyPr/>
          <a:lstStyle/>
          <a:p>
            <a:r>
              <a:rPr lang="nl-NL" sz="2800" b="1" dirty="0"/>
              <a:t>V. </a:t>
            </a:r>
            <a:r>
              <a:rPr lang="nl-NL" sz="2800" b="1" dirty="0" err="1"/>
              <a:t>Positive</a:t>
            </a:r>
            <a:r>
              <a:rPr lang="nl-NL" sz="2800" b="1" dirty="0"/>
              <a:t>/</a:t>
            </a:r>
            <a:r>
              <a:rPr lang="nl-NL" sz="2800" b="1" dirty="0" err="1"/>
              <a:t>negative</a:t>
            </a:r>
            <a:r>
              <a:rPr lang="nl-NL" sz="2800" b="1" dirty="0"/>
              <a:t>/</a:t>
            </a:r>
            <a:r>
              <a:rPr lang="nl-NL" sz="2800" b="1" dirty="0" err="1"/>
              <a:t>unintended</a:t>
            </a:r>
            <a:r>
              <a:rPr lang="nl-NL" sz="2800" b="1" dirty="0"/>
              <a:t> </a:t>
            </a:r>
            <a:r>
              <a:rPr lang="nl-NL" sz="2800" b="1" dirty="0" err="1"/>
              <a:t>consequences</a:t>
            </a:r>
            <a:endParaRPr lang="nl-BE" sz="2800"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16</a:t>
            </a:fld>
            <a:endParaRPr lang="en-US" dirty="0"/>
          </a:p>
        </p:txBody>
      </p:sp>
      <p:sp>
        <p:nvSpPr>
          <p:cNvPr id="2" name="Tijdelijke aanduiding voor inhoud 1"/>
          <p:cNvSpPr>
            <a:spLocks noGrp="1"/>
          </p:cNvSpPr>
          <p:nvPr>
            <p:ph idx="1"/>
          </p:nvPr>
        </p:nvSpPr>
        <p:spPr>
          <a:xfrm>
            <a:off x="609600" y="1371600"/>
            <a:ext cx="8229600" cy="4525963"/>
          </a:xfrm>
        </p:spPr>
        <p:txBody>
          <a:bodyPr/>
          <a:lstStyle/>
          <a:p>
            <a:pPr marL="355600" indent="-355600">
              <a:buNone/>
            </a:pPr>
            <a:r>
              <a:rPr lang="en-US" sz="2800" b="1" dirty="0"/>
              <a:t>1)</a:t>
            </a:r>
            <a:r>
              <a:rPr lang="en-US" sz="2800" dirty="0"/>
              <a:t> </a:t>
            </a:r>
            <a:r>
              <a:rPr lang="en-US" sz="2800" u="sng" dirty="0"/>
              <a:t>People who receive euthanasia in Belgium </a:t>
            </a:r>
            <a:r>
              <a:rPr lang="en-US" sz="2800" b="1" u="sng" dirty="0"/>
              <a:t>often receive palliative care </a:t>
            </a:r>
            <a:r>
              <a:rPr lang="en-US" sz="2800" u="sng" dirty="0"/>
              <a:t>and</a:t>
            </a:r>
            <a:r>
              <a:rPr lang="en-US" sz="2800" b="1" u="sng" dirty="0"/>
              <a:t> palliative care physicians are frequently involved </a:t>
            </a:r>
            <a:r>
              <a:rPr lang="en-US" sz="2800" u="sng" dirty="0"/>
              <a:t>in decision making and performance of euthanasia</a:t>
            </a:r>
            <a:r>
              <a:rPr lang="en-US" sz="2800" dirty="0"/>
              <a:t>. </a:t>
            </a:r>
          </a:p>
          <a:p>
            <a:pPr marL="0" indent="0">
              <a:buNone/>
            </a:pPr>
            <a:endParaRPr lang="en-US" sz="2800" dirty="0"/>
          </a:p>
          <a:p>
            <a:pPr marL="357188" indent="0">
              <a:buNone/>
            </a:pPr>
            <a:r>
              <a:rPr lang="en-US" sz="2800" dirty="0"/>
              <a:t>THUS: </a:t>
            </a:r>
            <a:r>
              <a:rPr lang="en-US" sz="2800" b="1" dirty="0"/>
              <a:t>having access to and using palliative care does not necessarily alter requests for euthanasia </a:t>
            </a:r>
            <a:r>
              <a:rPr lang="en-US" sz="2800" dirty="0"/>
              <a:t>(unlike what is frequently claimed)</a:t>
            </a:r>
            <a:endParaRPr lang="nl-BE" sz="2800" dirty="0"/>
          </a:p>
          <a:p>
            <a:pPr marL="0" indent="0">
              <a:buNone/>
            </a:pPr>
            <a:r>
              <a:rPr lang="en-US" sz="2800" dirty="0"/>
              <a:t> </a:t>
            </a:r>
            <a:endParaRPr lang="nl-BE" sz="2800" dirty="0"/>
          </a:p>
        </p:txBody>
      </p:sp>
    </p:spTree>
    <p:extLst>
      <p:ext uri="{BB962C8B-B14F-4D97-AF65-F5344CB8AC3E}">
        <p14:creationId xmlns:p14="http://schemas.microsoft.com/office/powerpoint/2010/main" val="265958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p:cNvSpPr>
            <a:spLocks noGrp="1"/>
          </p:cNvSpPr>
          <p:nvPr>
            <p:ph type="body" sz="quarter" idx="13"/>
          </p:nvPr>
        </p:nvSpPr>
        <p:spPr>
          <a:xfrm>
            <a:off x="762000" y="381000"/>
            <a:ext cx="7696200" cy="609600"/>
          </a:xfrm>
        </p:spPr>
        <p:txBody>
          <a:bodyPr/>
          <a:lstStyle/>
          <a:p>
            <a:r>
              <a:rPr lang="nl-NL" sz="2800" b="1" dirty="0"/>
              <a:t>V. </a:t>
            </a:r>
            <a:r>
              <a:rPr lang="nl-NL" sz="2800" b="1" dirty="0" err="1"/>
              <a:t>Positive</a:t>
            </a:r>
            <a:r>
              <a:rPr lang="nl-NL" sz="2800" b="1" dirty="0"/>
              <a:t>/</a:t>
            </a:r>
            <a:r>
              <a:rPr lang="nl-NL" sz="2800" b="1" dirty="0" err="1"/>
              <a:t>negative</a:t>
            </a:r>
            <a:r>
              <a:rPr lang="nl-NL" sz="2800" b="1" dirty="0"/>
              <a:t>/</a:t>
            </a:r>
            <a:r>
              <a:rPr lang="nl-NL" sz="2800" b="1" dirty="0" err="1"/>
              <a:t>unintended</a:t>
            </a:r>
            <a:r>
              <a:rPr lang="nl-NL" sz="2800" b="1" dirty="0"/>
              <a:t> </a:t>
            </a:r>
            <a:r>
              <a:rPr lang="nl-NL" sz="2800" b="1" dirty="0" err="1"/>
              <a:t>consequences</a:t>
            </a:r>
            <a:endParaRPr lang="nl-BE" sz="2800"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17</a:t>
            </a:fld>
            <a:endParaRPr lang="en-US" dirty="0"/>
          </a:p>
        </p:txBody>
      </p:sp>
      <p:sp>
        <p:nvSpPr>
          <p:cNvPr id="2" name="Tijdelijke aanduiding voor inhoud 1"/>
          <p:cNvSpPr>
            <a:spLocks noGrp="1"/>
          </p:cNvSpPr>
          <p:nvPr>
            <p:ph idx="1"/>
          </p:nvPr>
        </p:nvSpPr>
        <p:spPr>
          <a:xfrm>
            <a:off x="381000" y="1219200"/>
            <a:ext cx="8604000" cy="4525963"/>
          </a:xfrm>
        </p:spPr>
        <p:txBody>
          <a:bodyPr/>
          <a:lstStyle/>
          <a:p>
            <a:pPr marL="0" indent="0">
              <a:buNone/>
            </a:pPr>
            <a:r>
              <a:rPr lang="en-US" sz="2400" b="1" dirty="0"/>
              <a:t>2) </a:t>
            </a:r>
            <a:r>
              <a:rPr lang="en-US" sz="2400" b="1" u="sng" dirty="0"/>
              <a:t>Min. 1 in 3 euthanasia cases</a:t>
            </a:r>
            <a:r>
              <a:rPr lang="en-US" sz="2400" u="sng" dirty="0"/>
              <a:t> </a:t>
            </a:r>
            <a:r>
              <a:rPr lang="en-US" sz="2400" b="1" u="sng" dirty="0"/>
              <a:t>is not reported to the Fed Comm</a:t>
            </a:r>
            <a:r>
              <a:rPr lang="en-US" sz="2400" dirty="0"/>
              <a:t> </a:t>
            </a:r>
          </a:p>
          <a:p>
            <a:pPr marL="269875" indent="0">
              <a:buNone/>
            </a:pPr>
            <a:r>
              <a:rPr lang="en-US" sz="2400" dirty="0"/>
              <a:t>(4,6% in Flanders i.e. min. 3%, taking into account the confidence interval – versus 1,8% nationwide according to FCECE data). </a:t>
            </a:r>
          </a:p>
          <a:p>
            <a:pPr>
              <a:spcBef>
                <a:spcPts val="1800"/>
              </a:spcBef>
            </a:pPr>
            <a:r>
              <a:rPr lang="en-US" sz="2400" dirty="0"/>
              <a:t>Several physicians </a:t>
            </a:r>
            <a:r>
              <a:rPr lang="en-US" sz="2400" u="sng" dirty="0"/>
              <a:t>publicly</a:t>
            </a:r>
            <a:r>
              <a:rPr lang="en-US" sz="2400" dirty="0"/>
              <a:t> declare that they refuse to report their euthanasia cases</a:t>
            </a:r>
          </a:p>
          <a:p>
            <a:r>
              <a:rPr lang="en-US" sz="2400" dirty="0"/>
              <a:t>The </a:t>
            </a:r>
            <a:r>
              <a:rPr lang="en-US" sz="2400" u="sng" dirty="0"/>
              <a:t>law</a:t>
            </a:r>
            <a:r>
              <a:rPr lang="en-US" sz="2400" dirty="0"/>
              <a:t> does not even provide a penalty for non-reporting</a:t>
            </a:r>
          </a:p>
          <a:p>
            <a:r>
              <a:rPr lang="en-US" sz="2400" dirty="0"/>
              <a:t>The non-reporting rate is </a:t>
            </a:r>
            <a:r>
              <a:rPr lang="en-US" sz="2400" u="sng" dirty="0"/>
              <a:t>getting better</a:t>
            </a:r>
            <a:r>
              <a:rPr lang="en-US" sz="2400" dirty="0"/>
              <a:t> (in 2007, “Only 52.8% of all estimated cases of euthanasia were reported to the Committee” T. </a:t>
            </a:r>
            <a:r>
              <a:rPr lang="en-US" sz="2400" dirty="0" err="1"/>
              <a:t>Smets</a:t>
            </a:r>
            <a:r>
              <a:rPr lang="en-US" sz="2400" dirty="0"/>
              <a:t> et al. (2010) 341 BMJ )</a:t>
            </a:r>
          </a:p>
          <a:p>
            <a:r>
              <a:rPr lang="en-US" sz="2400" dirty="0"/>
              <a:t>But non-reporting of min. 1/3 cases is arguably </a:t>
            </a:r>
            <a:r>
              <a:rPr lang="en-US" sz="2400" u="sng" dirty="0"/>
              <a:t>still a disgrace</a:t>
            </a:r>
          </a:p>
          <a:p>
            <a:pPr marL="0" indent="0">
              <a:buNone/>
            </a:pPr>
            <a:endParaRPr lang="en-US" sz="1800" dirty="0"/>
          </a:p>
          <a:p>
            <a:pPr marL="0" indent="0">
              <a:buNone/>
            </a:pPr>
            <a:endParaRPr lang="nl-BE" sz="2400" b="1" dirty="0"/>
          </a:p>
        </p:txBody>
      </p:sp>
    </p:spTree>
    <p:extLst>
      <p:ext uri="{BB962C8B-B14F-4D97-AF65-F5344CB8AC3E}">
        <p14:creationId xmlns:p14="http://schemas.microsoft.com/office/powerpoint/2010/main" val="3184178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p:cNvSpPr>
            <a:spLocks noGrp="1"/>
          </p:cNvSpPr>
          <p:nvPr>
            <p:ph type="body" sz="quarter" idx="13"/>
          </p:nvPr>
        </p:nvSpPr>
        <p:spPr/>
        <p:txBody>
          <a:bodyPr/>
          <a:lstStyle/>
          <a:p>
            <a:r>
              <a:rPr lang="nl-NL" sz="2800" b="1" dirty="0"/>
              <a:t>V. </a:t>
            </a:r>
            <a:r>
              <a:rPr lang="nl-NL" sz="2800" b="1" dirty="0" err="1"/>
              <a:t>Positive</a:t>
            </a:r>
            <a:r>
              <a:rPr lang="nl-NL" sz="2800" b="1" dirty="0"/>
              <a:t>/</a:t>
            </a:r>
            <a:r>
              <a:rPr lang="nl-NL" sz="2800" b="1" dirty="0" err="1"/>
              <a:t>negative</a:t>
            </a:r>
            <a:r>
              <a:rPr lang="nl-NL" sz="2800" b="1" dirty="0"/>
              <a:t>/</a:t>
            </a:r>
            <a:r>
              <a:rPr lang="nl-NL" sz="2800" b="1" dirty="0" err="1"/>
              <a:t>unintended</a:t>
            </a:r>
            <a:r>
              <a:rPr lang="nl-NL" sz="2800" b="1" dirty="0"/>
              <a:t> </a:t>
            </a:r>
            <a:r>
              <a:rPr lang="nl-NL" sz="2800" b="1" dirty="0" err="1"/>
              <a:t>consequences</a:t>
            </a:r>
            <a:endParaRPr lang="nl-BE" sz="2800"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18</a:t>
            </a:fld>
            <a:endParaRPr lang="en-US" dirty="0"/>
          </a:p>
        </p:txBody>
      </p:sp>
      <p:sp>
        <p:nvSpPr>
          <p:cNvPr id="2" name="Tijdelijke aanduiding voor inhoud 1"/>
          <p:cNvSpPr>
            <a:spLocks noGrp="1"/>
          </p:cNvSpPr>
          <p:nvPr>
            <p:ph idx="1"/>
          </p:nvPr>
        </p:nvSpPr>
        <p:spPr>
          <a:xfrm>
            <a:off x="495300" y="1371600"/>
            <a:ext cx="8229600" cy="4525963"/>
          </a:xfrm>
        </p:spPr>
        <p:txBody>
          <a:bodyPr/>
          <a:lstStyle/>
          <a:p>
            <a:pPr marL="355600" indent="-355600">
              <a:spcAft>
                <a:spcPts val="1800"/>
              </a:spcAft>
              <a:buNone/>
            </a:pPr>
            <a:r>
              <a:rPr lang="en-US" sz="2600" b="1" dirty="0"/>
              <a:t>3) </a:t>
            </a:r>
            <a:r>
              <a:rPr lang="nl-BE" sz="2600" u="sng" dirty="0"/>
              <a:t>The </a:t>
            </a:r>
            <a:r>
              <a:rPr lang="nl-BE" sz="2600" b="1" u="sng" dirty="0"/>
              <a:t>Federal </a:t>
            </a:r>
            <a:r>
              <a:rPr lang="nl-BE" sz="2600" b="1" u="sng" dirty="0" err="1"/>
              <a:t>Commission</a:t>
            </a:r>
            <a:r>
              <a:rPr lang="nl-BE" sz="2600" b="1" u="sng" dirty="0"/>
              <a:t> has, </a:t>
            </a:r>
            <a:r>
              <a:rPr lang="nl-BE" sz="2600" b="1" u="sng" dirty="0" err="1"/>
              <a:t>already</a:t>
            </a:r>
            <a:r>
              <a:rPr lang="nl-BE" sz="2600" b="1" u="sng" dirty="0"/>
              <a:t> </a:t>
            </a:r>
            <a:r>
              <a:rPr lang="nl-BE" sz="2600" b="1" u="sng" dirty="0" err="1"/>
              <a:t>repeatedly</a:t>
            </a:r>
            <a:r>
              <a:rPr lang="nl-BE" sz="2600" b="1" u="sng" dirty="0"/>
              <a:t>, </a:t>
            </a:r>
            <a:r>
              <a:rPr lang="nl-BE" sz="2600" b="1" u="sng" dirty="0" err="1"/>
              <a:t>reinterpreted</a:t>
            </a:r>
            <a:r>
              <a:rPr lang="nl-BE" sz="2600" b="1" u="sng" dirty="0"/>
              <a:t> </a:t>
            </a:r>
            <a:r>
              <a:rPr lang="nl-BE" sz="2600" b="1" u="sng" dirty="0" err="1"/>
              <a:t>the</a:t>
            </a:r>
            <a:r>
              <a:rPr lang="nl-BE" sz="2600" b="1" u="sng" dirty="0"/>
              <a:t> </a:t>
            </a:r>
            <a:r>
              <a:rPr lang="nl-BE" sz="2600" b="1" u="sng" dirty="0" err="1"/>
              <a:t>law</a:t>
            </a:r>
            <a:r>
              <a:rPr lang="nl-BE" sz="2600" b="1" u="sng" dirty="0"/>
              <a:t> </a:t>
            </a:r>
            <a:r>
              <a:rPr lang="nl-BE" sz="2600" u="sng" dirty="0" err="1"/>
              <a:t>and</a:t>
            </a:r>
            <a:r>
              <a:rPr lang="nl-BE" sz="2600" u="sng" dirty="0"/>
              <a:t> </a:t>
            </a:r>
            <a:r>
              <a:rPr lang="nl-BE" sz="2600" u="sng" dirty="0" err="1"/>
              <a:t>thus</a:t>
            </a:r>
            <a:r>
              <a:rPr lang="nl-BE" sz="2600" u="sng" dirty="0"/>
              <a:t> </a:t>
            </a:r>
            <a:r>
              <a:rPr lang="nl-BE" sz="2600" u="sng" dirty="0" err="1"/>
              <a:t>behaves</a:t>
            </a:r>
            <a:r>
              <a:rPr lang="nl-BE" sz="2600" u="sng" dirty="0"/>
              <a:t> </a:t>
            </a:r>
            <a:r>
              <a:rPr lang="nl-BE" sz="2600" u="sng" dirty="0" err="1"/>
              <a:t>itself</a:t>
            </a:r>
            <a:r>
              <a:rPr lang="nl-BE" sz="2600" u="sng" dirty="0"/>
              <a:t> as a </a:t>
            </a:r>
            <a:r>
              <a:rPr lang="nl-BE" sz="2600" u="sng" dirty="0" err="1"/>
              <a:t>legislative</a:t>
            </a:r>
            <a:r>
              <a:rPr lang="nl-BE" sz="2600" u="sng" dirty="0"/>
              <a:t> power </a:t>
            </a:r>
            <a:r>
              <a:rPr lang="nl-BE" sz="2600" b="1" u="sng" dirty="0" err="1"/>
              <a:t>whereas</a:t>
            </a:r>
            <a:r>
              <a:rPr lang="nl-BE" sz="2600" b="1" u="sng" dirty="0"/>
              <a:t> </a:t>
            </a:r>
            <a:r>
              <a:rPr lang="nl-BE" sz="2600" b="1" u="sng" dirty="0" err="1"/>
              <a:t>it</a:t>
            </a:r>
            <a:r>
              <a:rPr lang="nl-BE" sz="2600" b="1" u="sng" dirty="0"/>
              <a:t> is </a:t>
            </a:r>
            <a:r>
              <a:rPr lang="nl-BE" sz="2600" b="1" u="sng" dirty="0" err="1"/>
              <a:t>supposed</a:t>
            </a:r>
            <a:r>
              <a:rPr lang="nl-BE" sz="2600" b="1" u="sng" dirty="0"/>
              <a:t> </a:t>
            </a:r>
            <a:r>
              <a:rPr lang="nl-BE" sz="2600" b="1" u="sng" dirty="0" err="1"/>
              <a:t>to</a:t>
            </a:r>
            <a:r>
              <a:rPr lang="nl-BE" sz="2600" b="1" u="sng" dirty="0"/>
              <a:t> </a:t>
            </a:r>
            <a:r>
              <a:rPr lang="nl-BE" sz="2600" b="1" u="sng" dirty="0" err="1"/>
              <a:t>be</a:t>
            </a:r>
            <a:r>
              <a:rPr lang="nl-BE" sz="2600" b="1" u="sng" dirty="0"/>
              <a:t> a </a:t>
            </a:r>
            <a:r>
              <a:rPr lang="nl-BE" sz="2600" b="1" u="sng" dirty="0" err="1"/>
              <a:t>law</a:t>
            </a:r>
            <a:r>
              <a:rPr lang="nl-BE" sz="2600" b="1" u="sng" dirty="0"/>
              <a:t>-monitoring body</a:t>
            </a:r>
            <a:r>
              <a:rPr lang="nl-BE" sz="2600" dirty="0"/>
              <a:t>. </a:t>
            </a:r>
          </a:p>
          <a:p>
            <a:pPr marL="357188" indent="0">
              <a:buNone/>
            </a:pPr>
            <a:r>
              <a:rPr lang="nl-BE" sz="2600" dirty="0" err="1"/>
              <a:t>Example</a:t>
            </a:r>
            <a:r>
              <a:rPr lang="nl-BE" sz="2600" dirty="0"/>
              <a:t>: </a:t>
            </a:r>
          </a:p>
          <a:p>
            <a:pPr marL="357188" indent="0">
              <a:buNone/>
            </a:pPr>
            <a:r>
              <a:rPr lang="nl-BE" sz="2600" dirty="0" err="1"/>
              <a:t>Shortly</a:t>
            </a:r>
            <a:r>
              <a:rPr lang="nl-BE" sz="2600" dirty="0"/>
              <a:t> </a:t>
            </a:r>
            <a:r>
              <a:rPr lang="nl-BE" sz="2600" dirty="0" err="1"/>
              <a:t>after</a:t>
            </a:r>
            <a:r>
              <a:rPr lang="nl-BE" sz="2600" dirty="0"/>
              <a:t> </a:t>
            </a:r>
            <a:r>
              <a:rPr lang="nl-BE" sz="2600" dirty="0" err="1"/>
              <a:t>the</a:t>
            </a:r>
            <a:r>
              <a:rPr lang="nl-BE" sz="2600" dirty="0"/>
              <a:t> adoption of </a:t>
            </a:r>
            <a:r>
              <a:rPr lang="nl-BE" sz="2600" dirty="0" err="1"/>
              <a:t>the</a:t>
            </a:r>
            <a:r>
              <a:rPr lang="nl-BE" sz="2600" dirty="0"/>
              <a:t> </a:t>
            </a:r>
            <a:r>
              <a:rPr lang="nl-BE" sz="2600" dirty="0" err="1"/>
              <a:t>law</a:t>
            </a:r>
            <a:r>
              <a:rPr lang="nl-BE" sz="2600" dirty="0"/>
              <a:t>, </a:t>
            </a:r>
            <a:r>
              <a:rPr lang="nl-BE" sz="2600" dirty="0" err="1"/>
              <a:t>the</a:t>
            </a:r>
            <a:r>
              <a:rPr lang="nl-BE" sz="2600" dirty="0"/>
              <a:t> </a:t>
            </a:r>
            <a:r>
              <a:rPr lang="nl-BE" sz="2600" dirty="0" err="1"/>
              <a:t>Commission</a:t>
            </a:r>
            <a:r>
              <a:rPr lang="nl-BE" sz="2600" dirty="0"/>
              <a:t> </a:t>
            </a:r>
            <a:r>
              <a:rPr lang="nl-BE" sz="2600" dirty="0" err="1"/>
              <a:t>stated</a:t>
            </a:r>
            <a:r>
              <a:rPr lang="nl-BE" sz="2600" dirty="0"/>
              <a:t> </a:t>
            </a:r>
            <a:r>
              <a:rPr lang="nl-BE" sz="2600" dirty="0" err="1"/>
              <a:t>that</a:t>
            </a:r>
            <a:r>
              <a:rPr lang="nl-BE" sz="2600" dirty="0"/>
              <a:t> </a:t>
            </a:r>
            <a:r>
              <a:rPr lang="nl-BE" sz="2600" dirty="0" err="1"/>
              <a:t>the</a:t>
            </a:r>
            <a:r>
              <a:rPr lang="nl-BE" sz="2600" dirty="0"/>
              <a:t> </a:t>
            </a:r>
            <a:r>
              <a:rPr lang="nl-BE" sz="2600" dirty="0" err="1"/>
              <a:t>law</a:t>
            </a:r>
            <a:r>
              <a:rPr lang="nl-BE" sz="2600" dirty="0"/>
              <a:t> permits </a:t>
            </a:r>
            <a:r>
              <a:rPr lang="nl-BE" sz="2600" u="sng" dirty="0" err="1"/>
              <a:t>assisted</a:t>
            </a:r>
            <a:r>
              <a:rPr lang="nl-BE" sz="2600" u="sng" dirty="0"/>
              <a:t> </a:t>
            </a:r>
            <a:r>
              <a:rPr lang="nl-BE" sz="2600" u="sng" dirty="0" err="1"/>
              <a:t>suicide</a:t>
            </a:r>
            <a:r>
              <a:rPr lang="nl-BE" sz="2600" dirty="0"/>
              <a:t>, </a:t>
            </a:r>
            <a:r>
              <a:rPr lang="nl-BE" sz="2600" dirty="0" err="1"/>
              <a:t>which</a:t>
            </a:r>
            <a:r>
              <a:rPr lang="nl-BE" sz="2600" dirty="0"/>
              <a:t> is </a:t>
            </a:r>
            <a:r>
              <a:rPr lang="nl-BE" sz="2600" dirty="0" err="1"/>
              <a:t>manifestly</a:t>
            </a:r>
            <a:r>
              <a:rPr lang="nl-BE" sz="2600" dirty="0"/>
              <a:t> incorrect </a:t>
            </a:r>
          </a:p>
          <a:p>
            <a:pPr marL="357188" indent="0">
              <a:buNone/>
            </a:pPr>
            <a:r>
              <a:rPr lang="nl-BE" sz="2600" dirty="0"/>
              <a:t>(Art. 2 : “</a:t>
            </a:r>
            <a:r>
              <a:rPr lang="nl-BE" sz="2600" dirty="0" err="1"/>
              <a:t>someone</a:t>
            </a:r>
            <a:r>
              <a:rPr lang="nl-BE" sz="2600" dirty="0"/>
              <a:t> </a:t>
            </a:r>
            <a:r>
              <a:rPr lang="nl-BE" sz="2600" dirty="0" err="1"/>
              <a:t>other</a:t>
            </a:r>
            <a:r>
              <a:rPr lang="nl-BE" sz="2600" dirty="0"/>
              <a:t> </a:t>
            </a:r>
            <a:r>
              <a:rPr lang="nl-BE" sz="2600" dirty="0" err="1"/>
              <a:t>than</a:t>
            </a:r>
            <a:r>
              <a:rPr lang="nl-BE" sz="2600" dirty="0"/>
              <a:t> </a:t>
            </a:r>
            <a:r>
              <a:rPr lang="nl-BE" sz="2600" dirty="0" err="1"/>
              <a:t>the</a:t>
            </a:r>
            <a:r>
              <a:rPr lang="nl-BE" sz="2600" dirty="0"/>
              <a:t> person </a:t>
            </a:r>
            <a:r>
              <a:rPr lang="nl-BE" sz="2600" dirty="0" err="1"/>
              <a:t>concerned</a:t>
            </a:r>
            <a:r>
              <a:rPr lang="nl-BE" sz="2600" dirty="0"/>
              <a:t>”). </a:t>
            </a:r>
          </a:p>
        </p:txBody>
      </p:sp>
    </p:spTree>
    <p:extLst>
      <p:ext uri="{BB962C8B-B14F-4D97-AF65-F5344CB8AC3E}">
        <p14:creationId xmlns:p14="http://schemas.microsoft.com/office/powerpoint/2010/main" val="3145926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p:cNvSpPr>
            <a:spLocks noGrp="1"/>
          </p:cNvSpPr>
          <p:nvPr>
            <p:ph type="body" sz="quarter" idx="13"/>
          </p:nvPr>
        </p:nvSpPr>
        <p:spPr/>
        <p:txBody>
          <a:bodyPr/>
          <a:lstStyle/>
          <a:p>
            <a:r>
              <a:rPr lang="nl-NL" sz="2800" b="1" dirty="0"/>
              <a:t>V. </a:t>
            </a:r>
            <a:r>
              <a:rPr lang="nl-NL" sz="2800" b="1" dirty="0" err="1"/>
              <a:t>Positive</a:t>
            </a:r>
            <a:r>
              <a:rPr lang="nl-NL" sz="2800" b="1" dirty="0"/>
              <a:t>/</a:t>
            </a:r>
            <a:r>
              <a:rPr lang="nl-NL" sz="2800" b="1" dirty="0" err="1"/>
              <a:t>negative</a:t>
            </a:r>
            <a:r>
              <a:rPr lang="nl-NL" sz="2800" b="1" dirty="0"/>
              <a:t>/</a:t>
            </a:r>
            <a:r>
              <a:rPr lang="nl-NL" sz="2800" b="1" dirty="0" err="1"/>
              <a:t>unintended</a:t>
            </a:r>
            <a:r>
              <a:rPr lang="nl-NL" sz="2800" b="1" dirty="0"/>
              <a:t> </a:t>
            </a:r>
            <a:r>
              <a:rPr lang="nl-NL" sz="2800" b="1" dirty="0" err="1"/>
              <a:t>consequences</a:t>
            </a:r>
            <a:endParaRPr lang="nl-BE" sz="2800"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19</a:t>
            </a:fld>
            <a:endParaRPr lang="en-US" dirty="0"/>
          </a:p>
        </p:txBody>
      </p:sp>
      <p:sp>
        <p:nvSpPr>
          <p:cNvPr id="2" name="Tijdelijke aanduiding voor inhoud 1"/>
          <p:cNvSpPr>
            <a:spLocks noGrp="1"/>
          </p:cNvSpPr>
          <p:nvPr>
            <p:ph idx="1"/>
          </p:nvPr>
        </p:nvSpPr>
        <p:spPr>
          <a:xfrm>
            <a:off x="495300" y="1295400"/>
            <a:ext cx="8460000" cy="4525963"/>
          </a:xfrm>
        </p:spPr>
        <p:txBody>
          <a:bodyPr/>
          <a:lstStyle/>
          <a:p>
            <a:pPr marL="182563" indent="-182563">
              <a:spcBef>
                <a:spcPts val="1800"/>
              </a:spcBef>
            </a:pPr>
            <a:r>
              <a:rPr lang="en-US" sz="2800" dirty="0"/>
              <a:t>After 18 years,  the </a:t>
            </a:r>
            <a:r>
              <a:rPr lang="en-US" sz="2800" u="sng" dirty="0"/>
              <a:t>Federal Commission found 1 case of non-compliance</a:t>
            </a:r>
            <a:r>
              <a:rPr lang="en-US" sz="2800" dirty="0"/>
              <a:t> with procedures in Belgian law, in 2015:</a:t>
            </a:r>
          </a:p>
          <a:p>
            <a:pPr>
              <a:spcBef>
                <a:spcPts val="1800"/>
              </a:spcBef>
              <a:buFont typeface="Courier New" panose="02070309020205020404" pitchFamily="49" charset="0"/>
              <a:buChar char="o"/>
            </a:pPr>
            <a:r>
              <a:rPr lang="en-US" sz="2400" dirty="0"/>
              <a:t>this was arguably a “tiredness of life” case (which is by definition not covered by the law)</a:t>
            </a:r>
          </a:p>
          <a:p>
            <a:pPr>
              <a:spcBef>
                <a:spcPts val="600"/>
              </a:spcBef>
              <a:buFont typeface="Courier New" panose="02070309020205020404" pitchFamily="49" charset="0"/>
              <a:buChar char="o"/>
            </a:pPr>
            <a:r>
              <a:rPr lang="en-US" sz="2400" dirty="0"/>
              <a:t>in April 2019 it was decided that the GP in question was not going to be prosecuted; the legal charge had been phrased as “poisoning” and the judicial authorities concluded that the woman had “poisoned” herself and that his assistance was not an offence because he is a physician (not true in Belgium!) </a:t>
            </a:r>
          </a:p>
          <a:p>
            <a:pPr marL="182563" indent="-182563"/>
            <a:endParaRPr lang="en-US" sz="2400" dirty="0"/>
          </a:p>
        </p:txBody>
      </p:sp>
    </p:spTree>
    <p:extLst>
      <p:ext uri="{BB962C8B-B14F-4D97-AF65-F5344CB8AC3E}">
        <p14:creationId xmlns:p14="http://schemas.microsoft.com/office/powerpoint/2010/main" val="147173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295400"/>
            <a:ext cx="8388000" cy="4525963"/>
          </a:xfrm>
        </p:spPr>
        <p:txBody>
          <a:bodyPr/>
          <a:lstStyle/>
          <a:p>
            <a:pPr marL="719138" indent="-719138">
              <a:spcAft>
                <a:spcPts val="1200"/>
              </a:spcAft>
              <a:buAutoNum type="romanUcPeriod"/>
            </a:pPr>
            <a:r>
              <a:rPr lang="en-US" sz="3000" dirty="0"/>
              <a:t>The ‘journey to </a:t>
            </a:r>
            <a:r>
              <a:rPr lang="en-US" sz="3000" dirty="0" err="1"/>
              <a:t>legalisation</a:t>
            </a:r>
            <a:r>
              <a:rPr lang="en-US" sz="3000" dirty="0"/>
              <a:t>’</a:t>
            </a:r>
          </a:p>
          <a:p>
            <a:pPr marL="719138" indent="-719138">
              <a:spcAft>
                <a:spcPts val="1200"/>
              </a:spcAft>
              <a:buAutoNum type="romanUcPeriod"/>
            </a:pPr>
            <a:r>
              <a:rPr lang="en-US" sz="3000" dirty="0"/>
              <a:t>The key eligibility criteria for </a:t>
            </a:r>
            <a:r>
              <a:rPr lang="en-US" sz="3000" b="1" dirty="0"/>
              <a:t>euthanasia</a:t>
            </a:r>
            <a:r>
              <a:rPr lang="en-US" sz="3000" dirty="0"/>
              <a:t> in Belgium (in Belgium assisted dying = euthanasia)</a:t>
            </a:r>
          </a:p>
          <a:p>
            <a:pPr marL="719138" indent="-719138">
              <a:spcAft>
                <a:spcPts val="1200"/>
              </a:spcAft>
              <a:buAutoNum type="romanUcPeriod"/>
            </a:pPr>
            <a:r>
              <a:rPr lang="en-US" sz="3000" dirty="0"/>
              <a:t>The key safeguards and processes</a:t>
            </a:r>
          </a:p>
          <a:p>
            <a:pPr marL="719138" indent="-719138">
              <a:spcAft>
                <a:spcPts val="1200"/>
              </a:spcAft>
              <a:buFont typeface="Arial" charset="0"/>
              <a:buAutoNum type="romanUcPeriod"/>
            </a:pPr>
            <a:r>
              <a:rPr lang="en-US" sz="3000" dirty="0"/>
              <a:t>Key data to illustrate the situation in Belgium</a:t>
            </a:r>
          </a:p>
          <a:p>
            <a:pPr marL="719138" indent="-719138">
              <a:spcAft>
                <a:spcPts val="1200"/>
              </a:spcAft>
              <a:buAutoNum type="romanUcPeriod"/>
            </a:pPr>
            <a:r>
              <a:rPr lang="en-US" sz="3000" dirty="0"/>
              <a:t>Positive and negative experiences + unintended consequences</a:t>
            </a:r>
            <a:endParaRPr lang="en-US" sz="2800" dirty="0"/>
          </a:p>
          <a:p>
            <a:pPr marL="0" indent="0">
              <a:buNone/>
            </a:pPr>
            <a:endParaRPr lang="nl-BE" sz="2800" dirty="0"/>
          </a:p>
        </p:txBody>
      </p:sp>
      <p:sp>
        <p:nvSpPr>
          <p:cNvPr id="3" name="Tijdelijke aanduiding voor tekst 2"/>
          <p:cNvSpPr>
            <a:spLocks noGrp="1"/>
          </p:cNvSpPr>
          <p:nvPr>
            <p:ph type="body" sz="quarter" idx="13"/>
          </p:nvPr>
        </p:nvSpPr>
        <p:spPr/>
        <p:txBody>
          <a:bodyPr/>
          <a:lstStyle/>
          <a:p>
            <a:r>
              <a:rPr lang="nl-NL" b="1" dirty="0" err="1"/>
              <a:t>Overview</a:t>
            </a:r>
            <a:endParaRPr lang="nl-NL"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2</a:t>
            </a:fld>
            <a:endParaRPr lang="en-US" dirty="0"/>
          </a:p>
        </p:txBody>
      </p:sp>
    </p:spTree>
    <p:extLst>
      <p:ext uri="{BB962C8B-B14F-4D97-AF65-F5344CB8AC3E}">
        <p14:creationId xmlns:p14="http://schemas.microsoft.com/office/powerpoint/2010/main" val="1140270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p:cNvSpPr>
            <a:spLocks noGrp="1"/>
          </p:cNvSpPr>
          <p:nvPr>
            <p:ph type="body" sz="quarter" idx="13"/>
          </p:nvPr>
        </p:nvSpPr>
        <p:spPr/>
        <p:txBody>
          <a:bodyPr/>
          <a:lstStyle/>
          <a:p>
            <a:r>
              <a:rPr lang="nl-NL" sz="2800" b="1" dirty="0"/>
              <a:t>V. </a:t>
            </a:r>
            <a:r>
              <a:rPr lang="nl-NL" sz="2800" b="1" dirty="0" err="1"/>
              <a:t>Positive</a:t>
            </a:r>
            <a:r>
              <a:rPr lang="nl-NL" sz="2800" b="1" dirty="0"/>
              <a:t>/</a:t>
            </a:r>
            <a:r>
              <a:rPr lang="nl-NL" sz="2800" b="1" dirty="0" err="1"/>
              <a:t>negative</a:t>
            </a:r>
            <a:r>
              <a:rPr lang="nl-NL" sz="2800" b="1" dirty="0"/>
              <a:t>/</a:t>
            </a:r>
            <a:r>
              <a:rPr lang="nl-NL" sz="2800" b="1" dirty="0" err="1"/>
              <a:t>unintended</a:t>
            </a:r>
            <a:r>
              <a:rPr lang="nl-NL" sz="2800" b="1" dirty="0"/>
              <a:t> </a:t>
            </a:r>
            <a:r>
              <a:rPr lang="nl-NL" sz="2800" b="1" dirty="0" err="1"/>
              <a:t>consequences</a:t>
            </a:r>
            <a:endParaRPr lang="nl-BE" sz="2800"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20</a:t>
            </a:fld>
            <a:endParaRPr lang="en-US" dirty="0"/>
          </a:p>
        </p:txBody>
      </p:sp>
      <p:sp>
        <p:nvSpPr>
          <p:cNvPr id="2" name="Tijdelijke aanduiding voor inhoud 1"/>
          <p:cNvSpPr>
            <a:spLocks noGrp="1"/>
          </p:cNvSpPr>
          <p:nvPr>
            <p:ph idx="1"/>
          </p:nvPr>
        </p:nvSpPr>
        <p:spPr>
          <a:xfrm>
            <a:off x="775252" y="1166018"/>
            <a:ext cx="8229600" cy="4525963"/>
          </a:xfrm>
        </p:spPr>
        <p:txBody>
          <a:bodyPr/>
          <a:lstStyle/>
          <a:p>
            <a:pPr marL="0" indent="0">
              <a:buNone/>
            </a:pPr>
            <a:endParaRPr lang="en-US" sz="2300" dirty="0"/>
          </a:p>
          <a:p>
            <a:pPr marL="0" indent="0">
              <a:spcAft>
                <a:spcPts val="1200"/>
              </a:spcAft>
              <a:buNone/>
            </a:pPr>
            <a:r>
              <a:rPr lang="en-US" sz="2500" dirty="0"/>
              <a:t>In 2018 </a:t>
            </a:r>
            <a:r>
              <a:rPr lang="en-US" sz="2500" u="sng" dirty="0"/>
              <a:t>one case was referred to the Court</a:t>
            </a:r>
            <a:r>
              <a:rPr lang="nl-BE" sz="2500" dirty="0"/>
              <a:t>: </a:t>
            </a:r>
          </a:p>
          <a:p>
            <a:r>
              <a:rPr lang="nl-BE" sz="2500" dirty="0" err="1"/>
              <a:t>euthanasia</a:t>
            </a:r>
            <a:r>
              <a:rPr lang="nl-BE" sz="2500" dirty="0"/>
              <a:t> of </a:t>
            </a:r>
            <a:r>
              <a:rPr lang="nl-BE" sz="2500" u="sng" dirty="0"/>
              <a:t>a </a:t>
            </a:r>
            <a:r>
              <a:rPr lang="nl-BE" sz="2500" u="sng" dirty="0" err="1"/>
              <a:t>young</a:t>
            </a:r>
            <a:r>
              <a:rPr lang="nl-BE" sz="2500" u="sng" dirty="0"/>
              <a:t> </a:t>
            </a:r>
            <a:r>
              <a:rPr lang="nl-BE" sz="2500" u="sng" dirty="0" err="1"/>
              <a:t>woman</a:t>
            </a:r>
            <a:r>
              <a:rPr lang="nl-BE" sz="2500" u="sng" dirty="0"/>
              <a:t> </a:t>
            </a:r>
            <a:r>
              <a:rPr lang="nl-BE" sz="2500" u="sng" dirty="0" err="1"/>
              <a:t>diagnosed</a:t>
            </a:r>
            <a:r>
              <a:rPr lang="nl-BE" sz="2500" u="sng" dirty="0"/>
              <a:t> </a:t>
            </a:r>
            <a:r>
              <a:rPr lang="nl-BE" sz="2500" u="sng" dirty="0" err="1"/>
              <a:t>with</a:t>
            </a:r>
            <a:r>
              <a:rPr lang="nl-BE" sz="2500" u="sng" dirty="0"/>
              <a:t> borderline </a:t>
            </a:r>
            <a:r>
              <a:rPr lang="nl-BE" sz="2500" u="sng" dirty="0" err="1"/>
              <a:t>personality</a:t>
            </a:r>
            <a:r>
              <a:rPr lang="nl-BE" sz="2500" u="sng" dirty="0"/>
              <a:t>, </a:t>
            </a:r>
            <a:r>
              <a:rPr lang="nl-BE" sz="2500" u="sng" dirty="0" err="1"/>
              <a:t>and</a:t>
            </a:r>
            <a:r>
              <a:rPr lang="nl-BE" sz="2500" u="sng" dirty="0"/>
              <a:t> </a:t>
            </a:r>
            <a:r>
              <a:rPr lang="nl-BE" sz="2500" u="sng" dirty="0" err="1"/>
              <a:t>with</a:t>
            </a:r>
            <a:r>
              <a:rPr lang="nl-BE" sz="2500" u="sng" dirty="0"/>
              <a:t> </a:t>
            </a:r>
            <a:r>
              <a:rPr lang="nl-BE" sz="2500" u="sng" dirty="0" err="1"/>
              <a:t>autism</a:t>
            </a:r>
            <a:r>
              <a:rPr lang="nl-BE" sz="2500" u="sng" dirty="0"/>
              <a:t> </a:t>
            </a:r>
            <a:r>
              <a:rPr lang="nl-BE" sz="2500" u="sng" dirty="0" err="1"/>
              <a:t>two</a:t>
            </a:r>
            <a:r>
              <a:rPr lang="nl-BE" sz="2500" u="sng" dirty="0"/>
              <a:t> </a:t>
            </a:r>
            <a:r>
              <a:rPr lang="nl-BE" sz="2500" u="sng" dirty="0" err="1"/>
              <a:t>months</a:t>
            </a:r>
            <a:r>
              <a:rPr lang="nl-BE" sz="2500" u="sng" dirty="0"/>
              <a:t> </a:t>
            </a:r>
            <a:r>
              <a:rPr lang="nl-BE" sz="2500" u="sng" dirty="0" err="1"/>
              <a:t>earlier</a:t>
            </a:r>
            <a:r>
              <a:rPr lang="nl-BE" sz="2500" u="sng" dirty="0"/>
              <a:t>, but </a:t>
            </a:r>
            <a:r>
              <a:rPr lang="nl-BE" sz="2500" u="sng" dirty="0" err="1"/>
              <a:t>she</a:t>
            </a:r>
            <a:r>
              <a:rPr lang="nl-BE" sz="2500" u="sng" dirty="0"/>
              <a:t> had </a:t>
            </a:r>
            <a:r>
              <a:rPr lang="nl-BE" sz="2500" u="sng" dirty="0" err="1"/>
              <a:t>not</a:t>
            </a:r>
            <a:r>
              <a:rPr lang="nl-BE" sz="2500" u="sng" dirty="0"/>
              <a:t> </a:t>
            </a:r>
            <a:r>
              <a:rPr lang="nl-BE" sz="2500" u="sng" dirty="0" err="1"/>
              <a:t>received</a:t>
            </a:r>
            <a:r>
              <a:rPr lang="nl-BE" sz="2500" u="sng" dirty="0"/>
              <a:t> </a:t>
            </a:r>
            <a:r>
              <a:rPr lang="nl-BE" sz="2500" u="sng" dirty="0" err="1"/>
              <a:t>any</a:t>
            </a:r>
            <a:r>
              <a:rPr lang="nl-BE" sz="2500" u="sng" dirty="0"/>
              <a:t> treatment </a:t>
            </a:r>
            <a:r>
              <a:rPr lang="nl-BE" sz="2500" u="sng" dirty="0" err="1"/>
              <a:t>for</a:t>
            </a:r>
            <a:r>
              <a:rPr lang="nl-BE" sz="2500" u="sng" dirty="0"/>
              <a:t> </a:t>
            </a:r>
            <a:r>
              <a:rPr lang="nl-BE" sz="2500" u="sng" dirty="0" err="1"/>
              <a:t>the</a:t>
            </a:r>
            <a:r>
              <a:rPr lang="nl-BE" sz="2500" u="sng" dirty="0"/>
              <a:t> </a:t>
            </a:r>
            <a:r>
              <a:rPr lang="nl-BE" sz="2500" u="sng" dirty="0" err="1"/>
              <a:t>latter</a:t>
            </a:r>
            <a:r>
              <a:rPr lang="nl-BE" sz="2500" dirty="0"/>
              <a:t> </a:t>
            </a:r>
          </a:p>
          <a:p>
            <a:r>
              <a:rPr lang="nl-BE" sz="2500" dirty="0"/>
              <a:t>Jury verdict in </a:t>
            </a:r>
            <a:r>
              <a:rPr lang="nl-BE" sz="2500" dirty="0" err="1"/>
              <a:t>January</a:t>
            </a:r>
            <a:r>
              <a:rPr lang="nl-BE" sz="2500" dirty="0"/>
              <a:t> 2020: </a:t>
            </a:r>
            <a:r>
              <a:rPr lang="nl-BE" sz="2500" dirty="0" err="1"/>
              <a:t>neither</a:t>
            </a:r>
            <a:r>
              <a:rPr lang="nl-BE" sz="2500" dirty="0"/>
              <a:t> of </a:t>
            </a:r>
            <a:r>
              <a:rPr lang="nl-BE" sz="2500" dirty="0" err="1"/>
              <a:t>the</a:t>
            </a:r>
            <a:r>
              <a:rPr lang="nl-BE" sz="2500" dirty="0"/>
              <a:t> </a:t>
            </a:r>
            <a:r>
              <a:rPr lang="nl-BE" sz="2500" dirty="0" err="1"/>
              <a:t>three</a:t>
            </a:r>
            <a:r>
              <a:rPr lang="nl-BE" sz="2500" dirty="0"/>
              <a:t> </a:t>
            </a:r>
            <a:r>
              <a:rPr lang="nl-BE" sz="2500" dirty="0" err="1"/>
              <a:t>physicians</a:t>
            </a:r>
            <a:r>
              <a:rPr lang="nl-BE" sz="2500" dirty="0"/>
              <a:t> </a:t>
            </a:r>
            <a:r>
              <a:rPr lang="nl-BE" sz="2500" dirty="0" err="1"/>
              <a:t>guilty</a:t>
            </a:r>
            <a:r>
              <a:rPr lang="nl-BE" sz="2500" dirty="0"/>
              <a:t> (</a:t>
            </a:r>
            <a:r>
              <a:rPr lang="nl-BE" sz="2500" dirty="0" err="1"/>
              <a:t>the</a:t>
            </a:r>
            <a:r>
              <a:rPr lang="nl-BE" sz="2500" dirty="0"/>
              <a:t> </a:t>
            </a:r>
            <a:r>
              <a:rPr lang="nl-BE" sz="2500" dirty="0" err="1"/>
              <a:t>attending</a:t>
            </a:r>
            <a:r>
              <a:rPr lang="nl-BE" sz="2500" dirty="0"/>
              <a:t> </a:t>
            </a:r>
            <a:r>
              <a:rPr lang="nl-BE" sz="2500" dirty="0" err="1"/>
              <a:t>physician</a:t>
            </a:r>
            <a:r>
              <a:rPr lang="nl-BE" sz="2500" dirty="0"/>
              <a:t> is </a:t>
            </a:r>
            <a:r>
              <a:rPr lang="nl-BE" sz="2500" dirty="0" err="1"/>
              <a:t>currently</a:t>
            </a:r>
            <a:r>
              <a:rPr lang="nl-BE" sz="2500" dirty="0"/>
              <a:t> in front of a </a:t>
            </a:r>
            <a:r>
              <a:rPr lang="nl-BE" sz="2500" dirty="0" err="1"/>
              <a:t>civil</a:t>
            </a:r>
            <a:r>
              <a:rPr lang="nl-BE" sz="2500" dirty="0"/>
              <a:t> court </a:t>
            </a:r>
            <a:r>
              <a:rPr lang="nl-BE" sz="2500" dirty="0" err="1"/>
              <a:t>because</a:t>
            </a:r>
            <a:r>
              <a:rPr lang="nl-BE" sz="2500" dirty="0"/>
              <a:t> </a:t>
            </a:r>
            <a:r>
              <a:rPr lang="nl-BE" sz="2500" dirty="0" err="1"/>
              <a:t>the</a:t>
            </a:r>
            <a:r>
              <a:rPr lang="nl-BE" sz="2500" dirty="0"/>
              <a:t> </a:t>
            </a:r>
            <a:r>
              <a:rPr lang="nl-BE" sz="2500" dirty="0" err="1"/>
              <a:t>argumentation</a:t>
            </a:r>
            <a:r>
              <a:rPr lang="nl-BE" sz="2500" dirty="0"/>
              <a:t> </a:t>
            </a:r>
            <a:r>
              <a:rPr lang="nl-BE" sz="2500" dirty="0" err="1"/>
              <a:t>for</a:t>
            </a:r>
            <a:r>
              <a:rPr lang="nl-BE" sz="2500" dirty="0"/>
              <a:t> his </a:t>
            </a:r>
            <a:r>
              <a:rPr lang="nl-BE" sz="2500" dirty="0" err="1"/>
              <a:t>acquittal</a:t>
            </a:r>
            <a:r>
              <a:rPr lang="nl-BE" sz="2500" dirty="0"/>
              <a:t> was </a:t>
            </a:r>
            <a:r>
              <a:rPr lang="nl-BE" sz="2500" dirty="0" err="1"/>
              <a:t>deemed</a:t>
            </a:r>
            <a:r>
              <a:rPr lang="nl-BE" sz="2500" dirty="0"/>
              <a:t> </a:t>
            </a:r>
            <a:r>
              <a:rPr lang="nl-BE" sz="2500" dirty="0" err="1"/>
              <a:t>insufficient</a:t>
            </a:r>
            <a:r>
              <a:rPr lang="nl-BE" sz="2500" dirty="0"/>
              <a:t> </a:t>
            </a:r>
            <a:r>
              <a:rPr lang="nl-BE" sz="2500" dirty="0" err="1"/>
              <a:t>by</a:t>
            </a:r>
            <a:r>
              <a:rPr lang="nl-BE" sz="2500" dirty="0"/>
              <a:t> </a:t>
            </a:r>
            <a:r>
              <a:rPr lang="nl-BE" sz="2500" dirty="0" err="1"/>
              <a:t>the</a:t>
            </a:r>
            <a:r>
              <a:rPr lang="nl-BE" sz="2500" dirty="0"/>
              <a:t> Court of </a:t>
            </a:r>
            <a:r>
              <a:rPr lang="nl-BE" sz="2500" dirty="0" err="1"/>
              <a:t>Cassation</a:t>
            </a:r>
            <a:r>
              <a:rPr lang="nl-BE" sz="2500" dirty="0"/>
              <a:t>)</a:t>
            </a:r>
          </a:p>
          <a:p>
            <a:r>
              <a:rPr lang="nl-BE" sz="2500" dirty="0" err="1"/>
              <a:t>Painful</a:t>
            </a:r>
            <a:r>
              <a:rPr lang="nl-BE" sz="2500" dirty="0"/>
              <a:t>: </a:t>
            </a:r>
            <a:r>
              <a:rPr lang="nl-BE" sz="2500" dirty="0" err="1"/>
              <a:t>lack</a:t>
            </a:r>
            <a:r>
              <a:rPr lang="nl-BE" sz="2500" dirty="0"/>
              <a:t> of </a:t>
            </a:r>
            <a:r>
              <a:rPr lang="nl-BE" sz="2500" dirty="0" err="1"/>
              <a:t>specification</a:t>
            </a:r>
            <a:r>
              <a:rPr lang="nl-BE" sz="2500" dirty="0"/>
              <a:t> (in </a:t>
            </a:r>
            <a:r>
              <a:rPr lang="nl-BE" sz="2500" dirty="0" err="1"/>
              <a:t>the</a:t>
            </a:r>
            <a:r>
              <a:rPr lang="nl-BE" sz="2500" dirty="0"/>
              <a:t> </a:t>
            </a:r>
            <a:r>
              <a:rPr lang="nl-BE" sz="2500" dirty="0" err="1"/>
              <a:t>law</a:t>
            </a:r>
            <a:r>
              <a:rPr lang="nl-BE" sz="2500" dirty="0"/>
              <a:t>) of </a:t>
            </a:r>
            <a:r>
              <a:rPr lang="nl-BE" sz="2500" dirty="0" err="1"/>
              <a:t>the</a:t>
            </a:r>
            <a:r>
              <a:rPr lang="nl-BE" sz="2500" dirty="0"/>
              <a:t> crime</a:t>
            </a:r>
            <a:endParaRPr lang="en-US" sz="2500" dirty="0"/>
          </a:p>
          <a:p>
            <a:pPr marL="0" indent="0">
              <a:buNone/>
            </a:pPr>
            <a:endParaRPr lang="en-US" sz="2300" dirty="0"/>
          </a:p>
        </p:txBody>
      </p:sp>
    </p:spTree>
    <p:extLst>
      <p:ext uri="{BB962C8B-B14F-4D97-AF65-F5344CB8AC3E}">
        <p14:creationId xmlns:p14="http://schemas.microsoft.com/office/powerpoint/2010/main" val="35782612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447800"/>
            <a:ext cx="8229600" cy="4525963"/>
          </a:xfrm>
        </p:spPr>
        <p:txBody>
          <a:bodyPr/>
          <a:lstStyle/>
          <a:p>
            <a:pPr marL="0" indent="0">
              <a:buNone/>
            </a:pPr>
            <a:r>
              <a:rPr lang="nl-BE" sz="2800" b="1" dirty="0" err="1"/>
              <a:t>What</a:t>
            </a:r>
            <a:r>
              <a:rPr lang="nl-BE" sz="2800" b="1" dirty="0"/>
              <a:t> does “</a:t>
            </a:r>
            <a:r>
              <a:rPr lang="nl-BE" sz="2800" b="1" dirty="0" err="1"/>
              <a:t>psychological</a:t>
            </a:r>
            <a:r>
              <a:rPr lang="nl-BE" sz="2800" b="1" dirty="0"/>
              <a:t> </a:t>
            </a:r>
            <a:r>
              <a:rPr lang="nl-BE" sz="2800" b="1" dirty="0" err="1"/>
              <a:t>suffering</a:t>
            </a:r>
            <a:r>
              <a:rPr lang="nl-BE" sz="2800" b="1" dirty="0"/>
              <a:t>” in </a:t>
            </a:r>
            <a:r>
              <a:rPr lang="nl-BE" sz="2800" b="1" dirty="0" err="1"/>
              <a:t>the</a:t>
            </a:r>
            <a:r>
              <a:rPr lang="nl-BE" sz="2800" b="1" dirty="0"/>
              <a:t> </a:t>
            </a:r>
            <a:r>
              <a:rPr lang="nl-BE" sz="2800" b="1" dirty="0" err="1"/>
              <a:t>Belgian</a:t>
            </a:r>
            <a:r>
              <a:rPr lang="nl-BE" sz="2800" b="1" dirty="0"/>
              <a:t> </a:t>
            </a:r>
            <a:r>
              <a:rPr lang="nl-BE" sz="2800" b="1" dirty="0" err="1"/>
              <a:t>euthanasia</a:t>
            </a:r>
            <a:r>
              <a:rPr lang="nl-BE" sz="2800" b="1" dirty="0"/>
              <a:t> </a:t>
            </a:r>
            <a:r>
              <a:rPr lang="nl-BE" sz="2800" b="1" dirty="0" err="1"/>
              <a:t>law</a:t>
            </a:r>
            <a:r>
              <a:rPr lang="nl-BE" sz="2800" b="1" dirty="0"/>
              <a:t> </a:t>
            </a:r>
            <a:r>
              <a:rPr lang="nl-BE" sz="2800" b="1" dirty="0" err="1"/>
              <a:t>mean</a:t>
            </a:r>
            <a:r>
              <a:rPr lang="nl-BE" sz="2800" b="1" dirty="0"/>
              <a:t> ?? </a:t>
            </a:r>
          </a:p>
          <a:p>
            <a:pPr marL="0" indent="0">
              <a:buNone/>
            </a:pPr>
            <a:r>
              <a:rPr lang="nl-BE" sz="2800" dirty="0"/>
              <a:t>(“</a:t>
            </a:r>
            <a:r>
              <a:rPr lang="en-GB" sz="2800" i="1" dirty="0"/>
              <a:t>continuous and unbearable physical </a:t>
            </a:r>
            <a:r>
              <a:rPr lang="en-GB" sz="2800" b="1" i="1" dirty="0"/>
              <a:t>or psychological </a:t>
            </a:r>
            <a:r>
              <a:rPr lang="en-GB" sz="2800" i="1" dirty="0"/>
              <a:t>suffering” – </a:t>
            </a:r>
            <a:r>
              <a:rPr lang="en-GB" sz="2800" dirty="0"/>
              <a:t>art. 3(1))</a:t>
            </a:r>
            <a:endParaRPr lang="nl-BE" sz="2800" dirty="0"/>
          </a:p>
          <a:p>
            <a:pPr marL="0" lvl="1" indent="0" algn="ctr">
              <a:buNone/>
            </a:pPr>
            <a:endParaRPr lang="en-GB" b="1" dirty="0"/>
          </a:p>
          <a:p>
            <a:pPr marL="0" lvl="1" indent="0">
              <a:buNone/>
            </a:pPr>
            <a:r>
              <a:rPr lang="en-GB" dirty="0"/>
              <a:t>What about </a:t>
            </a:r>
            <a:r>
              <a:rPr lang="en-GB" u="sng" dirty="0"/>
              <a:t>existential</a:t>
            </a:r>
            <a:r>
              <a:rPr lang="en-GB" dirty="0"/>
              <a:t> suffering, e.g. </a:t>
            </a:r>
            <a:r>
              <a:rPr lang="en-GB" u="sng" dirty="0"/>
              <a:t>tiredness of life</a:t>
            </a:r>
            <a:r>
              <a:rPr lang="en-GB" dirty="0"/>
              <a:t>??</a:t>
            </a:r>
          </a:p>
          <a:p>
            <a:pPr marL="0" lvl="1" indent="0">
              <a:buNone/>
            </a:pPr>
            <a:endParaRPr lang="en-GB" dirty="0"/>
          </a:p>
          <a:p>
            <a:pPr marL="0" lvl="1" indent="0">
              <a:buNone/>
            </a:pPr>
            <a:r>
              <a:rPr lang="en-GB" dirty="0"/>
              <a:t>What about </a:t>
            </a:r>
            <a:r>
              <a:rPr lang="en-GB" u="sng" dirty="0"/>
              <a:t>psychiatric</a:t>
            </a:r>
            <a:r>
              <a:rPr lang="en-GB" dirty="0"/>
              <a:t> disorders??</a:t>
            </a:r>
          </a:p>
          <a:p>
            <a:pPr marL="0" lvl="1" indent="0">
              <a:buNone/>
            </a:pPr>
            <a:endParaRPr lang="en-GB" dirty="0"/>
          </a:p>
          <a:p>
            <a:pPr marL="0" indent="0" algn="ctr">
              <a:buNone/>
            </a:pPr>
            <a:endParaRPr lang="nl-BE" b="1" dirty="0"/>
          </a:p>
        </p:txBody>
      </p:sp>
      <p:sp>
        <p:nvSpPr>
          <p:cNvPr id="3" name="Tijdelijke aanduiding voor tekst 2"/>
          <p:cNvSpPr>
            <a:spLocks noGrp="1"/>
          </p:cNvSpPr>
          <p:nvPr>
            <p:ph type="body" sz="quarter" idx="13"/>
          </p:nvPr>
        </p:nvSpPr>
        <p:spPr/>
        <p:txBody>
          <a:bodyPr/>
          <a:lstStyle/>
          <a:p>
            <a:r>
              <a:rPr lang="nl-NL" sz="2800" b="1" dirty="0"/>
              <a:t>V. </a:t>
            </a:r>
            <a:r>
              <a:rPr lang="nl-NL" sz="2800" b="1" dirty="0" err="1"/>
              <a:t>Positive</a:t>
            </a:r>
            <a:r>
              <a:rPr lang="nl-NL" sz="2800" b="1" dirty="0"/>
              <a:t>/</a:t>
            </a:r>
            <a:r>
              <a:rPr lang="nl-NL" sz="2800" b="1" dirty="0" err="1"/>
              <a:t>negative</a:t>
            </a:r>
            <a:r>
              <a:rPr lang="nl-NL" sz="2800" b="1" dirty="0"/>
              <a:t>/</a:t>
            </a:r>
            <a:r>
              <a:rPr lang="nl-NL" sz="2800" b="1" dirty="0" err="1"/>
              <a:t>unintended</a:t>
            </a:r>
            <a:r>
              <a:rPr lang="nl-NL" sz="2800" b="1" dirty="0"/>
              <a:t> </a:t>
            </a:r>
            <a:r>
              <a:rPr lang="nl-NL" sz="2800" b="1" dirty="0" err="1"/>
              <a:t>consequences</a:t>
            </a:r>
            <a:endParaRPr lang="nl-BE" sz="2800" b="1" dirty="0"/>
          </a:p>
        </p:txBody>
      </p:sp>
    </p:spTree>
    <p:extLst>
      <p:ext uri="{BB962C8B-B14F-4D97-AF65-F5344CB8AC3E}">
        <p14:creationId xmlns:p14="http://schemas.microsoft.com/office/powerpoint/2010/main" val="235170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685800" y="1447800"/>
            <a:ext cx="8229600" cy="4525963"/>
          </a:xfrm>
        </p:spPr>
        <p:txBody>
          <a:bodyPr/>
          <a:lstStyle/>
          <a:p>
            <a:pPr marL="0" indent="0">
              <a:buNone/>
            </a:pPr>
            <a:r>
              <a:rPr lang="en-GB" i="1" dirty="0"/>
              <a:t>“It is impossible to predict which patients will undergo spontaneous remission and when this will happen. These uncertainties are far more pronounced in psychiatric practice than in medical practice, to the extent that </a:t>
            </a:r>
            <a:r>
              <a:rPr lang="en-GB" b="1" i="1" dirty="0"/>
              <a:t>it is essentially impossible to describe any psychiatric illness as incurable</a:t>
            </a:r>
            <a:r>
              <a:rPr lang="en-GB" i="1" dirty="0"/>
              <a:t>” </a:t>
            </a:r>
          </a:p>
          <a:p>
            <a:pPr marL="0" indent="0">
              <a:buNone/>
            </a:pPr>
            <a:r>
              <a:rPr lang="en-GB" dirty="0"/>
              <a:t>(Kelly and McLoughlin 2002, p. 279)</a:t>
            </a:r>
            <a:endParaRPr lang="nl-BE" dirty="0"/>
          </a:p>
          <a:p>
            <a:pPr marL="0" indent="0" algn="ctr">
              <a:buNone/>
            </a:pPr>
            <a:endParaRPr lang="nl-BE" b="1" dirty="0"/>
          </a:p>
        </p:txBody>
      </p:sp>
      <p:sp>
        <p:nvSpPr>
          <p:cNvPr id="3" name="Tijdelijke aanduiding voor tekst 2"/>
          <p:cNvSpPr>
            <a:spLocks noGrp="1"/>
          </p:cNvSpPr>
          <p:nvPr>
            <p:ph type="body" sz="quarter" idx="13"/>
          </p:nvPr>
        </p:nvSpPr>
        <p:spPr/>
        <p:txBody>
          <a:bodyPr/>
          <a:lstStyle/>
          <a:p>
            <a:r>
              <a:rPr lang="nl-NL" sz="2800" b="1" dirty="0"/>
              <a:t>V. </a:t>
            </a:r>
            <a:r>
              <a:rPr lang="nl-NL" sz="2800" b="1" dirty="0" err="1"/>
              <a:t>Positive</a:t>
            </a:r>
            <a:r>
              <a:rPr lang="nl-NL" sz="2800" b="1" dirty="0"/>
              <a:t>/</a:t>
            </a:r>
            <a:r>
              <a:rPr lang="nl-NL" sz="2800" b="1" dirty="0" err="1"/>
              <a:t>negative</a:t>
            </a:r>
            <a:r>
              <a:rPr lang="nl-NL" sz="2800" b="1" dirty="0"/>
              <a:t>/</a:t>
            </a:r>
            <a:r>
              <a:rPr lang="nl-NL" sz="2800" b="1" dirty="0" err="1"/>
              <a:t>unintended</a:t>
            </a:r>
            <a:r>
              <a:rPr lang="nl-NL" sz="2800" b="1" dirty="0"/>
              <a:t> </a:t>
            </a:r>
            <a:r>
              <a:rPr lang="nl-NL" sz="2800" b="1" dirty="0" err="1"/>
              <a:t>consequences</a:t>
            </a:r>
            <a:endParaRPr lang="nl-BE" sz="2800" b="1" dirty="0"/>
          </a:p>
          <a:p>
            <a:endParaRPr lang="nl-BE" sz="2800" b="1" dirty="0"/>
          </a:p>
        </p:txBody>
      </p:sp>
    </p:spTree>
    <p:extLst>
      <p:ext uri="{BB962C8B-B14F-4D97-AF65-F5344CB8AC3E}">
        <p14:creationId xmlns:p14="http://schemas.microsoft.com/office/powerpoint/2010/main" val="42277102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447800"/>
            <a:ext cx="8229600" cy="4788000"/>
          </a:xfrm>
        </p:spPr>
        <p:txBody>
          <a:bodyPr/>
          <a:lstStyle/>
          <a:p>
            <a:pPr marL="0" indent="0">
              <a:buNone/>
            </a:pPr>
            <a:endParaRPr lang="nl-BE" dirty="0"/>
          </a:p>
          <a:p>
            <a:pPr marL="0" indent="0">
              <a:buNone/>
            </a:pPr>
            <a:r>
              <a:rPr lang="nl-BE" dirty="0"/>
              <a:t>The </a:t>
            </a:r>
            <a:r>
              <a:rPr lang="nl-BE" b="1" dirty="0"/>
              <a:t>Dutch </a:t>
            </a:r>
            <a:r>
              <a:rPr lang="nl-BE" b="1" dirty="0" err="1"/>
              <a:t>and</a:t>
            </a:r>
            <a:r>
              <a:rPr lang="nl-BE" b="1" dirty="0"/>
              <a:t> </a:t>
            </a:r>
            <a:r>
              <a:rPr lang="nl-BE" b="1" dirty="0" err="1"/>
              <a:t>the</a:t>
            </a:r>
            <a:r>
              <a:rPr lang="nl-BE" b="1" dirty="0"/>
              <a:t> </a:t>
            </a:r>
            <a:r>
              <a:rPr lang="nl-BE" b="1" dirty="0" err="1"/>
              <a:t>Flemish</a:t>
            </a:r>
            <a:r>
              <a:rPr lang="nl-BE" b="1" dirty="0"/>
              <a:t> </a:t>
            </a:r>
            <a:r>
              <a:rPr lang="nl-BE" b="1" dirty="0" err="1"/>
              <a:t>Psychiatric</a:t>
            </a:r>
            <a:r>
              <a:rPr lang="nl-BE" b="1" dirty="0"/>
              <a:t> </a:t>
            </a:r>
            <a:r>
              <a:rPr lang="nl-BE" b="1" dirty="0" err="1"/>
              <a:t>Associations</a:t>
            </a:r>
            <a:r>
              <a:rPr lang="nl-BE" b="1" dirty="0"/>
              <a:t> </a:t>
            </a:r>
            <a:r>
              <a:rPr lang="nl-BE" b="1" dirty="0" err="1"/>
              <a:t>disagree</a:t>
            </a:r>
            <a:r>
              <a:rPr lang="nl-BE" b="1" dirty="0"/>
              <a:t>.</a:t>
            </a:r>
            <a:endParaRPr lang="nl-BE" dirty="0"/>
          </a:p>
          <a:p>
            <a:pPr marL="0" indent="0">
              <a:buNone/>
            </a:pPr>
            <a:endParaRPr lang="nl-BE" dirty="0"/>
          </a:p>
          <a:p>
            <a:pPr marL="0" indent="0">
              <a:buNone/>
            </a:pPr>
            <a:r>
              <a:rPr lang="nl-BE" dirty="0" err="1"/>
              <a:t>They</a:t>
            </a:r>
            <a:r>
              <a:rPr lang="nl-BE" dirty="0"/>
              <a:t> have </a:t>
            </a:r>
            <a:r>
              <a:rPr lang="nl-BE" dirty="0" err="1"/>
              <a:t>each</a:t>
            </a:r>
            <a:r>
              <a:rPr lang="nl-BE" dirty="0"/>
              <a:t> </a:t>
            </a:r>
            <a:r>
              <a:rPr lang="nl-BE" dirty="0" err="1"/>
              <a:t>issued</a:t>
            </a:r>
            <a:r>
              <a:rPr lang="nl-BE" dirty="0"/>
              <a:t> a </a:t>
            </a:r>
            <a:r>
              <a:rPr lang="nl-BE" b="1" dirty="0"/>
              <a:t>guideline</a:t>
            </a:r>
            <a:r>
              <a:rPr lang="nl-BE" dirty="0"/>
              <a:t> (in Dutch) on </a:t>
            </a:r>
            <a:r>
              <a:rPr lang="nl-BE" dirty="0" err="1"/>
              <a:t>how</a:t>
            </a:r>
            <a:r>
              <a:rPr lang="nl-BE" dirty="0"/>
              <a:t> </a:t>
            </a:r>
            <a:r>
              <a:rPr lang="nl-BE" dirty="0" err="1"/>
              <a:t>to</a:t>
            </a:r>
            <a:r>
              <a:rPr lang="nl-BE" dirty="0"/>
              <a:t> deal </a:t>
            </a:r>
            <a:r>
              <a:rPr lang="nl-BE" dirty="0" err="1"/>
              <a:t>with</a:t>
            </a:r>
            <a:r>
              <a:rPr lang="nl-BE" dirty="0"/>
              <a:t> </a:t>
            </a:r>
            <a:r>
              <a:rPr lang="nl-BE" dirty="0" err="1"/>
              <a:t>euthanasia</a:t>
            </a:r>
            <a:r>
              <a:rPr lang="nl-BE" dirty="0"/>
              <a:t> or </a:t>
            </a:r>
            <a:r>
              <a:rPr lang="nl-BE" dirty="0" err="1"/>
              <a:t>assisted</a:t>
            </a:r>
            <a:r>
              <a:rPr lang="nl-BE" dirty="0"/>
              <a:t> </a:t>
            </a:r>
            <a:r>
              <a:rPr lang="nl-BE" dirty="0" err="1"/>
              <a:t>suicide</a:t>
            </a:r>
            <a:r>
              <a:rPr lang="nl-BE" dirty="0"/>
              <a:t> </a:t>
            </a:r>
            <a:r>
              <a:rPr lang="nl-BE" dirty="0" err="1"/>
              <a:t>requests</a:t>
            </a:r>
            <a:r>
              <a:rPr lang="nl-BE" dirty="0"/>
              <a:t> </a:t>
            </a:r>
            <a:r>
              <a:rPr lang="nl-BE" dirty="0" err="1"/>
              <a:t>from</a:t>
            </a:r>
            <a:r>
              <a:rPr lang="nl-BE" dirty="0"/>
              <a:t> </a:t>
            </a:r>
            <a:r>
              <a:rPr lang="nl-BE" dirty="0" err="1"/>
              <a:t>psychiatric</a:t>
            </a:r>
            <a:r>
              <a:rPr lang="nl-BE" dirty="0"/>
              <a:t> </a:t>
            </a:r>
            <a:r>
              <a:rPr lang="nl-BE" dirty="0" err="1"/>
              <a:t>patients</a:t>
            </a:r>
            <a:r>
              <a:rPr lang="nl-BE" dirty="0"/>
              <a:t>.</a:t>
            </a:r>
          </a:p>
          <a:p>
            <a:pPr marL="0" indent="0">
              <a:buNone/>
            </a:pPr>
            <a:endParaRPr lang="nl-BE" dirty="0"/>
          </a:p>
          <a:p>
            <a:pPr marL="0" indent="0" algn="ctr">
              <a:buNone/>
            </a:pPr>
            <a:endParaRPr lang="nl-BE" b="1" dirty="0"/>
          </a:p>
        </p:txBody>
      </p:sp>
      <p:sp>
        <p:nvSpPr>
          <p:cNvPr id="3" name="Tijdelijke aanduiding voor tekst 2"/>
          <p:cNvSpPr>
            <a:spLocks noGrp="1"/>
          </p:cNvSpPr>
          <p:nvPr>
            <p:ph type="body" sz="quarter" idx="13"/>
          </p:nvPr>
        </p:nvSpPr>
        <p:spPr/>
        <p:txBody>
          <a:bodyPr/>
          <a:lstStyle/>
          <a:p>
            <a:r>
              <a:rPr lang="nl-NL" sz="2800" b="1" dirty="0"/>
              <a:t>V. </a:t>
            </a:r>
            <a:r>
              <a:rPr lang="nl-NL" sz="2800" b="1" dirty="0" err="1"/>
              <a:t>Positive</a:t>
            </a:r>
            <a:r>
              <a:rPr lang="nl-NL" sz="2800" b="1" dirty="0"/>
              <a:t>/</a:t>
            </a:r>
            <a:r>
              <a:rPr lang="nl-NL" sz="2800" b="1" dirty="0" err="1"/>
              <a:t>negative</a:t>
            </a:r>
            <a:r>
              <a:rPr lang="nl-NL" sz="2800" b="1" dirty="0"/>
              <a:t>/</a:t>
            </a:r>
            <a:r>
              <a:rPr lang="nl-NL" sz="2800" b="1" dirty="0" err="1"/>
              <a:t>unintended</a:t>
            </a:r>
            <a:r>
              <a:rPr lang="nl-NL" sz="2800" b="1" dirty="0"/>
              <a:t> </a:t>
            </a:r>
            <a:r>
              <a:rPr lang="nl-NL" sz="2800" b="1" dirty="0" err="1"/>
              <a:t>consequences</a:t>
            </a:r>
            <a:endParaRPr lang="nl-BE" sz="2800" b="1" dirty="0"/>
          </a:p>
        </p:txBody>
      </p:sp>
    </p:spTree>
    <p:extLst>
      <p:ext uri="{BB962C8B-B14F-4D97-AF65-F5344CB8AC3E}">
        <p14:creationId xmlns:p14="http://schemas.microsoft.com/office/powerpoint/2010/main" val="677499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762000" y="1219200"/>
            <a:ext cx="8229600" cy="4788000"/>
          </a:xfrm>
        </p:spPr>
        <p:txBody>
          <a:bodyPr/>
          <a:lstStyle/>
          <a:p>
            <a:pPr marL="0" indent="0">
              <a:buNone/>
            </a:pPr>
            <a:endParaRPr lang="nl-BE" sz="2000" i="1" dirty="0"/>
          </a:p>
          <a:p>
            <a:pPr marL="0" indent="0">
              <a:buNone/>
            </a:pPr>
            <a:r>
              <a:rPr lang="nl-BE" sz="2800" dirty="0"/>
              <a:t>For </a:t>
            </a:r>
            <a:r>
              <a:rPr lang="nl-BE" sz="2800" dirty="0" err="1"/>
              <a:t>example</a:t>
            </a:r>
            <a:r>
              <a:rPr lang="nl-BE" sz="2800" dirty="0"/>
              <a:t>, on </a:t>
            </a:r>
            <a:r>
              <a:rPr lang="nl-BE" sz="2800" dirty="0" err="1"/>
              <a:t>the</a:t>
            </a:r>
            <a:r>
              <a:rPr lang="nl-BE" sz="2800" dirty="0"/>
              <a:t> question as </a:t>
            </a:r>
            <a:r>
              <a:rPr lang="nl-BE" sz="2800" dirty="0" err="1"/>
              <a:t>to</a:t>
            </a:r>
            <a:r>
              <a:rPr lang="nl-BE" sz="2800" dirty="0"/>
              <a:t> </a:t>
            </a:r>
            <a:r>
              <a:rPr lang="nl-BE" sz="2800" b="1" dirty="0" err="1"/>
              <a:t>when</a:t>
            </a:r>
            <a:r>
              <a:rPr lang="nl-BE" sz="2800" b="1" dirty="0"/>
              <a:t> a </a:t>
            </a:r>
            <a:r>
              <a:rPr lang="nl-BE" sz="2800" b="1" dirty="0" err="1"/>
              <a:t>psychiatrist</a:t>
            </a:r>
            <a:r>
              <a:rPr lang="nl-BE" sz="2800" b="1" dirty="0"/>
              <a:t> </a:t>
            </a:r>
            <a:r>
              <a:rPr lang="nl-BE" sz="2800" b="1" dirty="0" err="1"/>
              <a:t>can</a:t>
            </a:r>
            <a:r>
              <a:rPr lang="nl-BE" sz="2800" b="1" dirty="0"/>
              <a:t> </a:t>
            </a:r>
            <a:r>
              <a:rPr lang="nl-BE" sz="2800" b="1" dirty="0" err="1"/>
              <a:t>conclude</a:t>
            </a:r>
            <a:r>
              <a:rPr lang="nl-BE" sz="2800" b="1" dirty="0"/>
              <a:t> </a:t>
            </a:r>
            <a:r>
              <a:rPr lang="nl-BE" sz="2800" b="1" dirty="0" err="1"/>
              <a:t>that</a:t>
            </a:r>
            <a:r>
              <a:rPr lang="nl-BE" sz="2800" b="1" dirty="0"/>
              <a:t> a </a:t>
            </a:r>
            <a:r>
              <a:rPr lang="nl-BE" sz="2800" b="1" dirty="0" err="1"/>
              <a:t>psychiatric</a:t>
            </a:r>
            <a:r>
              <a:rPr lang="nl-BE" sz="2800" b="1" dirty="0"/>
              <a:t> </a:t>
            </a:r>
            <a:r>
              <a:rPr lang="nl-BE" sz="2800" b="1" dirty="0" err="1"/>
              <a:t>patient</a:t>
            </a:r>
            <a:r>
              <a:rPr lang="nl-BE" sz="2800" b="1" dirty="0"/>
              <a:t> is </a:t>
            </a:r>
            <a:r>
              <a:rPr lang="nl-BE" sz="2800" b="1" dirty="0" err="1"/>
              <a:t>untreatable</a:t>
            </a:r>
            <a:r>
              <a:rPr lang="nl-BE" sz="2800" b="1" dirty="0"/>
              <a:t>, </a:t>
            </a:r>
            <a:r>
              <a:rPr lang="nl-BE" sz="2800" b="1" dirty="0" err="1"/>
              <a:t>the</a:t>
            </a:r>
            <a:r>
              <a:rPr lang="nl-BE" sz="2800" b="1" dirty="0"/>
              <a:t> Dutch guideline </a:t>
            </a:r>
            <a:r>
              <a:rPr lang="nl-BE" sz="2800" dirty="0" err="1"/>
              <a:t>states</a:t>
            </a:r>
            <a:r>
              <a:rPr lang="nl-BE" sz="2800" dirty="0"/>
              <a:t> (pp. 37-38, </a:t>
            </a:r>
            <a:r>
              <a:rPr lang="nl-BE" sz="2800" dirty="0" err="1"/>
              <a:t>my</a:t>
            </a:r>
            <a:r>
              <a:rPr lang="nl-BE" sz="2800" dirty="0"/>
              <a:t> </a:t>
            </a:r>
            <a:r>
              <a:rPr lang="nl-BE" sz="2800" dirty="0" err="1"/>
              <a:t>translation</a:t>
            </a:r>
            <a:r>
              <a:rPr lang="nl-BE" sz="2800" dirty="0"/>
              <a:t>):</a:t>
            </a:r>
          </a:p>
          <a:p>
            <a:pPr marL="0" indent="0">
              <a:buNone/>
            </a:pPr>
            <a:endParaRPr lang="nl-BE" sz="1600" i="1" dirty="0"/>
          </a:p>
          <a:p>
            <a:pPr marL="0" indent="0">
              <a:lnSpc>
                <a:spcPct val="150000"/>
              </a:lnSpc>
              <a:buNone/>
            </a:pPr>
            <a:r>
              <a:rPr lang="nl-BE" sz="2200" i="1" dirty="0" err="1"/>
              <a:t>If</a:t>
            </a:r>
            <a:r>
              <a:rPr lang="nl-BE" sz="2200" i="1" dirty="0"/>
              <a:t> </a:t>
            </a:r>
            <a:r>
              <a:rPr lang="nl-BE" sz="2200" i="1" dirty="0" err="1"/>
              <a:t>the</a:t>
            </a:r>
            <a:r>
              <a:rPr lang="nl-BE" sz="2200" i="1" dirty="0"/>
              <a:t> </a:t>
            </a:r>
            <a:r>
              <a:rPr lang="nl-BE" sz="2200" i="1" dirty="0" err="1"/>
              <a:t>following</a:t>
            </a:r>
            <a:r>
              <a:rPr lang="nl-BE" sz="2200" i="1" dirty="0"/>
              <a:t> </a:t>
            </a:r>
            <a:r>
              <a:rPr lang="nl-BE" sz="2200" i="1" dirty="0" err="1"/>
              <a:t>interventions</a:t>
            </a:r>
            <a:r>
              <a:rPr lang="nl-BE" sz="2200" i="1" dirty="0"/>
              <a:t> </a:t>
            </a:r>
            <a:r>
              <a:rPr lang="nl-BE" sz="2200" i="1" u="sng" dirty="0"/>
              <a:t>have been </a:t>
            </a:r>
            <a:r>
              <a:rPr lang="nl-BE" sz="2200" i="1" u="sng" dirty="0" err="1"/>
              <a:t>tried</a:t>
            </a:r>
            <a:r>
              <a:rPr lang="nl-BE" sz="2200" i="1" dirty="0"/>
              <a:t>: </a:t>
            </a:r>
          </a:p>
          <a:p>
            <a:pPr>
              <a:lnSpc>
                <a:spcPct val="150000"/>
              </a:lnSpc>
            </a:pPr>
            <a:r>
              <a:rPr lang="nl-BE" sz="2200" i="1" dirty="0" err="1"/>
              <a:t>all</a:t>
            </a:r>
            <a:r>
              <a:rPr lang="nl-BE" sz="2200" i="1" dirty="0"/>
              <a:t> </a:t>
            </a:r>
            <a:r>
              <a:rPr lang="nl-BE" sz="2200" i="1" dirty="0" err="1"/>
              <a:t>indicated</a:t>
            </a:r>
            <a:r>
              <a:rPr lang="nl-BE" sz="2200" i="1" dirty="0"/>
              <a:t> </a:t>
            </a:r>
            <a:r>
              <a:rPr lang="nl-BE" sz="2200" i="1" dirty="0" err="1"/>
              <a:t>conventional</a:t>
            </a:r>
            <a:r>
              <a:rPr lang="nl-BE" sz="2200" i="1" dirty="0"/>
              <a:t> </a:t>
            </a:r>
            <a:r>
              <a:rPr lang="nl-BE" sz="2200" i="1" u="sng" dirty="0" err="1"/>
              <a:t>biological</a:t>
            </a:r>
            <a:r>
              <a:rPr lang="nl-BE" sz="2200" i="1" dirty="0"/>
              <a:t> </a:t>
            </a:r>
            <a:r>
              <a:rPr lang="nl-BE" sz="2200" i="1" dirty="0" err="1"/>
              <a:t>treatments</a:t>
            </a:r>
            <a:r>
              <a:rPr lang="nl-BE" sz="2200" i="1" dirty="0"/>
              <a:t>;</a:t>
            </a:r>
          </a:p>
          <a:p>
            <a:pPr>
              <a:lnSpc>
                <a:spcPct val="150000"/>
              </a:lnSpc>
            </a:pPr>
            <a:r>
              <a:rPr lang="nl-BE" sz="2200" i="1" dirty="0" err="1"/>
              <a:t>all</a:t>
            </a:r>
            <a:r>
              <a:rPr lang="nl-BE" sz="2200" i="1" dirty="0"/>
              <a:t> </a:t>
            </a:r>
            <a:r>
              <a:rPr lang="nl-BE" sz="2200" i="1" dirty="0" err="1"/>
              <a:t>indicated</a:t>
            </a:r>
            <a:r>
              <a:rPr lang="nl-BE" sz="2200" i="1" dirty="0"/>
              <a:t> </a:t>
            </a:r>
            <a:r>
              <a:rPr lang="nl-BE" sz="2200" i="1" u="sng" dirty="0" err="1"/>
              <a:t>psychotherapeutic</a:t>
            </a:r>
            <a:r>
              <a:rPr lang="nl-BE" sz="2200" i="1" dirty="0"/>
              <a:t> </a:t>
            </a:r>
            <a:r>
              <a:rPr lang="nl-BE" sz="2200" i="1" dirty="0" err="1"/>
              <a:t>treatments</a:t>
            </a:r>
            <a:r>
              <a:rPr lang="nl-BE" sz="2200" i="1" dirty="0"/>
              <a:t>;</a:t>
            </a:r>
          </a:p>
          <a:p>
            <a:pPr>
              <a:lnSpc>
                <a:spcPct val="150000"/>
              </a:lnSpc>
            </a:pPr>
            <a:r>
              <a:rPr lang="nl-BE" sz="2200" i="1" u="sng" dirty="0" err="1"/>
              <a:t>social</a:t>
            </a:r>
            <a:r>
              <a:rPr lang="nl-BE" sz="2200" i="1" dirty="0"/>
              <a:t> </a:t>
            </a:r>
            <a:r>
              <a:rPr lang="nl-BE" sz="2200" i="1" dirty="0" err="1"/>
              <a:t>interventions</a:t>
            </a:r>
            <a:r>
              <a:rPr lang="nl-BE" sz="2200" i="1" dirty="0"/>
              <a:t> </a:t>
            </a:r>
            <a:r>
              <a:rPr lang="nl-BE" sz="2200" i="1" dirty="0" err="1"/>
              <a:t>that</a:t>
            </a:r>
            <a:r>
              <a:rPr lang="nl-BE" sz="2200" i="1" dirty="0"/>
              <a:t> </a:t>
            </a:r>
            <a:r>
              <a:rPr lang="nl-BE" sz="2200" i="1" dirty="0" err="1"/>
              <a:t>can</a:t>
            </a:r>
            <a:r>
              <a:rPr lang="nl-BE" sz="2200" i="1" dirty="0"/>
              <a:t> make </a:t>
            </a:r>
            <a:r>
              <a:rPr lang="nl-BE" sz="2200" i="1" dirty="0" err="1"/>
              <a:t>the</a:t>
            </a:r>
            <a:r>
              <a:rPr lang="nl-BE" sz="2200" i="1" dirty="0"/>
              <a:t> </a:t>
            </a:r>
            <a:r>
              <a:rPr lang="nl-BE" sz="2200" i="1" dirty="0" err="1"/>
              <a:t>suffering</a:t>
            </a:r>
            <a:r>
              <a:rPr lang="nl-BE" sz="2200" i="1" dirty="0"/>
              <a:t> more </a:t>
            </a:r>
            <a:r>
              <a:rPr lang="nl-BE" sz="2200" i="1" dirty="0" err="1"/>
              <a:t>bearable</a:t>
            </a:r>
            <a:r>
              <a:rPr lang="nl-BE" sz="2200" i="1" dirty="0"/>
              <a:t>.</a:t>
            </a:r>
          </a:p>
          <a:p>
            <a:pPr marL="0" indent="0">
              <a:buNone/>
            </a:pPr>
            <a:endParaRPr lang="nl-BE" sz="2000" i="1" dirty="0"/>
          </a:p>
          <a:p>
            <a:pPr marL="0" indent="0" algn="ctr">
              <a:buNone/>
            </a:pPr>
            <a:endParaRPr lang="nl-BE" b="1" dirty="0"/>
          </a:p>
        </p:txBody>
      </p:sp>
      <p:sp>
        <p:nvSpPr>
          <p:cNvPr id="3" name="Tijdelijke aanduiding voor tekst 2"/>
          <p:cNvSpPr>
            <a:spLocks noGrp="1"/>
          </p:cNvSpPr>
          <p:nvPr>
            <p:ph type="body" sz="quarter" idx="13"/>
          </p:nvPr>
        </p:nvSpPr>
        <p:spPr/>
        <p:txBody>
          <a:bodyPr/>
          <a:lstStyle/>
          <a:p>
            <a:r>
              <a:rPr lang="nl-NL" sz="2800" b="1" dirty="0"/>
              <a:t>V. </a:t>
            </a:r>
            <a:r>
              <a:rPr lang="nl-NL" sz="2800" b="1" dirty="0" err="1"/>
              <a:t>Positive</a:t>
            </a:r>
            <a:r>
              <a:rPr lang="nl-NL" sz="2800" b="1" dirty="0"/>
              <a:t>/</a:t>
            </a:r>
            <a:r>
              <a:rPr lang="nl-NL" sz="2800" b="1" dirty="0" err="1"/>
              <a:t>negative</a:t>
            </a:r>
            <a:r>
              <a:rPr lang="nl-NL" sz="2800" b="1" dirty="0"/>
              <a:t>/</a:t>
            </a:r>
            <a:r>
              <a:rPr lang="nl-NL" sz="2800" b="1" dirty="0" err="1"/>
              <a:t>unintended</a:t>
            </a:r>
            <a:r>
              <a:rPr lang="nl-NL" sz="2800" b="1" dirty="0"/>
              <a:t> </a:t>
            </a:r>
            <a:r>
              <a:rPr lang="nl-NL" sz="2800" b="1" dirty="0" err="1"/>
              <a:t>consequences</a:t>
            </a:r>
            <a:endParaRPr lang="nl-BE" sz="2800" b="1" dirty="0"/>
          </a:p>
        </p:txBody>
      </p:sp>
    </p:spTree>
    <p:extLst>
      <p:ext uri="{BB962C8B-B14F-4D97-AF65-F5344CB8AC3E}">
        <p14:creationId xmlns:p14="http://schemas.microsoft.com/office/powerpoint/2010/main" val="107181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p:cNvSpPr>
            <a:spLocks noGrp="1"/>
          </p:cNvSpPr>
          <p:nvPr>
            <p:ph type="body" sz="quarter" idx="13"/>
          </p:nvPr>
        </p:nvSpPr>
        <p:spPr>
          <a:xfrm>
            <a:off x="762000" y="381000"/>
            <a:ext cx="7696200" cy="609600"/>
          </a:xfrm>
        </p:spPr>
        <p:txBody>
          <a:bodyPr/>
          <a:lstStyle/>
          <a:p>
            <a:r>
              <a:rPr lang="nl-NL" sz="2800" b="1" dirty="0"/>
              <a:t>V. </a:t>
            </a:r>
            <a:r>
              <a:rPr lang="nl-NL" sz="2800" b="1" dirty="0" err="1"/>
              <a:t>Positive</a:t>
            </a:r>
            <a:r>
              <a:rPr lang="nl-NL" sz="2800" b="1" dirty="0"/>
              <a:t>/</a:t>
            </a:r>
            <a:r>
              <a:rPr lang="nl-NL" sz="2800" b="1" dirty="0" err="1"/>
              <a:t>negative</a:t>
            </a:r>
            <a:r>
              <a:rPr lang="nl-NL" sz="2800" b="1" dirty="0"/>
              <a:t>/</a:t>
            </a:r>
            <a:r>
              <a:rPr lang="nl-NL" sz="2800" b="1" dirty="0" err="1"/>
              <a:t>unintended</a:t>
            </a:r>
            <a:r>
              <a:rPr lang="nl-NL" sz="2800" b="1" dirty="0"/>
              <a:t> </a:t>
            </a:r>
            <a:r>
              <a:rPr lang="nl-NL" sz="2800" b="1" dirty="0" err="1"/>
              <a:t>consequences</a:t>
            </a:r>
            <a:endParaRPr lang="nl-BE" sz="2800"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25</a:t>
            </a:fld>
            <a:endParaRPr lang="en-US" dirty="0"/>
          </a:p>
        </p:txBody>
      </p:sp>
      <p:sp>
        <p:nvSpPr>
          <p:cNvPr id="2" name="Tijdelijke aanduiding voor inhoud 1"/>
          <p:cNvSpPr>
            <a:spLocks noGrp="1"/>
          </p:cNvSpPr>
          <p:nvPr>
            <p:ph idx="1"/>
          </p:nvPr>
        </p:nvSpPr>
        <p:spPr>
          <a:xfrm>
            <a:off x="308100" y="1143000"/>
            <a:ext cx="8712000" cy="4525963"/>
          </a:xfrm>
        </p:spPr>
        <p:txBody>
          <a:bodyPr/>
          <a:lstStyle/>
          <a:p>
            <a:pPr marL="0" indent="0">
              <a:buNone/>
            </a:pPr>
            <a:r>
              <a:rPr lang="en-US" sz="2400" b="1" dirty="0"/>
              <a:t>T. </a:t>
            </a:r>
            <a:r>
              <a:rPr lang="en-US" sz="2400" b="1" dirty="0" err="1"/>
              <a:t>Smets</a:t>
            </a:r>
            <a:r>
              <a:rPr lang="en-US" sz="2400" b="1" dirty="0"/>
              <a:t> et al., “Euthanasia in patients dying at home in Belgium: interview study on adherence to legal safeguards” (April 2010) Brit J Gen </a:t>
            </a:r>
            <a:r>
              <a:rPr lang="en-US" sz="2400" b="1" dirty="0" err="1"/>
              <a:t>Pract</a:t>
            </a:r>
            <a:r>
              <a:rPr lang="en-US" sz="2400" b="1" dirty="0"/>
              <a:t> e163</a:t>
            </a:r>
            <a:r>
              <a:rPr lang="en-US" sz="2400" dirty="0"/>
              <a:t>:</a:t>
            </a:r>
          </a:p>
          <a:p>
            <a:pPr marL="177800" indent="0">
              <a:spcBef>
                <a:spcPts val="1200"/>
              </a:spcBef>
              <a:buNone/>
            </a:pPr>
            <a:r>
              <a:rPr lang="en-US" sz="2400" dirty="0"/>
              <a:t>“Although </a:t>
            </a:r>
            <a:r>
              <a:rPr lang="en-US" sz="2400" dirty="0" err="1"/>
              <a:t>legalisation</a:t>
            </a:r>
            <a:r>
              <a:rPr lang="en-US" sz="2400" dirty="0"/>
              <a:t> of euthanasia in  Belgium has changed it from a covert practice to a more societally controlled one, </a:t>
            </a:r>
            <a:r>
              <a:rPr lang="en-US" sz="2400" b="1" dirty="0" err="1"/>
              <a:t>legalisation</a:t>
            </a:r>
            <a:r>
              <a:rPr lang="en-US" sz="2400" b="1" dirty="0"/>
              <a:t> alone does not seem sufficient to guarantee due care</a:t>
            </a:r>
            <a:r>
              <a:rPr lang="en-US" sz="2400" dirty="0"/>
              <a:t>. It seems warranted that </a:t>
            </a:r>
            <a:r>
              <a:rPr lang="en-US" sz="2400" dirty="0" err="1"/>
              <a:t>legalisation</a:t>
            </a:r>
            <a:r>
              <a:rPr lang="en-US" sz="2400" dirty="0"/>
              <a:t> of euthanasia, rather than being a final destination, </a:t>
            </a:r>
            <a:r>
              <a:rPr lang="en-US" sz="2400" b="1" dirty="0"/>
              <a:t>should be seen as a starting point for further debate about standards and guidelines for careful end-of-life practice, and should go together with the proper education of, and provision of information to, all physicians potentially involved</a:t>
            </a:r>
            <a:r>
              <a:rPr lang="en-US" sz="2400" dirty="0"/>
              <a:t>.”</a:t>
            </a:r>
          </a:p>
          <a:p>
            <a:pPr marL="0" indent="0">
              <a:buNone/>
            </a:pPr>
            <a:endParaRPr lang="en-US" sz="2400" dirty="0"/>
          </a:p>
        </p:txBody>
      </p:sp>
    </p:spTree>
    <p:extLst>
      <p:ext uri="{BB962C8B-B14F-4D97-AF65-F5344CB8AC3E}">
        <p14:creationId xmlns:p14="http://schemas.microsoft.com/office/powerpoint/2010/main" val="10075124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976437"/>
            <a:ext cx="7772400" cy="1470025"/>
          </a:xfrm>
        </p:spPr>
        <p:txBody>
          <a:bodyPr/>
          <a:lstStyle/>
          <a:p>
            <a:pPr lvl="1"/>
            <a:r>
              <a:rPr lang="nl-NL" dirty="0" err="1"/>
              <a:t>Thank</a:t>
            </a:r>
            <a:r>
              <a:rPr lang="nl-NL" dirty="0"/>
              <a:t> </a:t>
            </a:r>
            <a:r>
              <a:rPr lang="nl-NL" dirty="0" err="1"/>
              <a:t>you</a:t>
            </a:r>
            <a:r>
              <a:rPr lang="nl-NL" dirty="0"/>
              <a:t> </a:t>
            </a:r>
            <a:r>
              <a:rPr lang="nl-NL" dirty="0" err="1"/>
              <a:t>for</a:t>
            </a:r>
            <a:r>
              <a:rPr lang="nl-NL" dirty="0"/>
              <a:t> </a:t>
            </a:r>
            <a:r>
              <a:rPr lang="nl-NL" dirty="0" err="1"/>
              <a:t>your</a:t>
            </a:r>
            <a:r>
              <a:rPr lang="nl-NL" dirty="0"/>
              <a:t> attention</a:t>
            </a:r>
            <a:br>
              <a:rPr lang="nl-NL" dirty="0"/>
            </a:br>
            <a:br>
              <a:rPr lang="nl-NL" dirty="0"/>
            </a:br>
            <a:r>
              <a:rPr lang="nl-NL" sz="4000" dirty="0">
                <a:hlinkClick r:id="rId2"/>
              </a:rPr>
              <a:t>www.bioethics.ugent.be</a:t>
            </a:r>
            <a:br>
              <a:rPr lang="nl-NL" sz="4000" dirty="0"/>
            </a:br>
            <a:r>
              <a:rPr lang="nl-NL" sz="4000" dirty="0">
                <a:hlinkClick r:id="rId3"/>
              </a:rPr>
              <a:t>www.endoflifecare.be</a:t>
            </a:r>
            <a:br>
              <a:rPr lang="nl-NL" sz="4000" dirty="0"/>
            </a:br>
            <a:br>
              <a:rPr lang="nl-NL" dirty="0"/>
            </a:br>
            <a:endParaRPr lang="nl-BE" dirty="0"/>
          </a:p>
        </p:txBody>
      </p:sp>
      <p:sp>
        <p:nvSpPr>
          <p:cNvPr id="3" name="Ondertitel 2"/>
          <p:cNvSpPr>
            <a:spLocks noGrp="1"/>
          </p:cNvSpPr>
          <p:nvPr>
            <p:ph type="subTitle" idx="1"/>
          </p:nvPr>
        </p:nvSpPr>
        <p:spPr>
          <a:xfrm>
            <a:off x="1371600" y="3810000"/>
            <a:ext cx="6400800" cy="1752600"/>
          </a:xfrm>
        </p:spPr>
        <p:txBody>
          <a:bodyPr/>
          <a:lstStyle/>
          <a:p>
            <a:r>
              <a:rPr lang="nl-BE" dirty="0">
                <a:hlinkClick r:id="rId4"/>
              </a:rPr>
              <a:t>sigrid.sterckx@ugent.be</a:t>
            </a:r>
            <a:endParaRPr lang="nl-BE" dirty="0"/>
          </a:p>
          <a:p>
            <a:endParaRPr lang="nl-BE" dirty="0"/>
          </a:p>
        </p:txBody>
      </p:sp>
      <p:sp>
        <p:nvSpPr>
          <p:cNvPr id="4" name="Tijdelijke aanduiding voor dianummer 3"/>
          <p:cNvSpPr>
            <a:spLocks noGrp="1"/>
          </p:cNvSpPr>
          <p:nvPr>
            <p:ph type="sldNum" sz="quarter" idx="12"/>
          </p:nvPr>
        </p:nvSpPr>
        <p:spPr/>
        <p:txBody>
          <a:bodyPr/>
          <a:lstStyle/>
          <a:p>
            <a:pPr algn="r">
              <a:defRPr/>
            </a:pPr>
            <a:fld id="{5EDCDBC0-508D-4999-9B9A-397AA0A65114}" type="slidenum">
              <a:rPr lang="en-US" smtClean="0"/>
              <a:pPr algn="r">
                <a:defRPr/>
              </a:pPr>
              <a:t>26</a:t>
            </a:fld>
            <a:endParaRPr lang="en-US" dirty="0"/>
          </a:p>
        </p:txBody>
      </p:sp>
    </p:spTree>
    <p:extLst>
      <p:ext uri="{BB962C8B-B14F-4D97-AF65-F5344CB8AC3E}">
        <p14:creationId xmlns:p14="http://schemas.microsoft.com/office/powerpoint/2010/main" val="12426080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838200" y="1142999"/>
            <a:ext cx="8229600" cy="4968000"/>
          </a:xfrm>
        </p:spPr>
        <p:txBody>
          <a:bodyPr/>
          <a:lstStyle/>
          <a:p>
            <a:pPr marL="0" indent="0">
              <a:buNone/>
            </a:pPr>
            <a:r>
              <a:rPr lang="en-US" sz="1700" dirty="0" err="1"/>
              <a:t>Raus</a:t>
            </a:r>
            <a:r>
              <a:rPr lang="en-US" sz="1700" dirty="0"/>
              <a:t> K, </a:t>
            </a:r>
            <a:r>
              <a:rPr lang="en-US" sz="1700" dirty="0" err="1"/>
              <a:t>Sterckx</a:t>
            </a:r>
            <a:r>
              <a:rPr lang="en-US" sz="1700" dirty="0"/>
              <a:t> S. 2015. “</a:t>
            </a:r>
            <a:r>
              <a:rPr lang="en-US" sz="1700" b="1" dirty="0"/>
              <a:t>Euthanasia for mental suffering</a:t>
            </a:r>
            <a:r>
              <a:rPr lang="en-US" sz="1700" dirty="0"/>
              <a:t>”, in </a:t>
            </a:r>
            <a:r>
              <a:rPr lang="en-US" sz="1700" dirty="0" err="1"/>
              <a:t>Varelius</a:t>
            </a:r>
            <a:r>
              <a:rPr lang="en-US" sz="1700" dirty="0"/>
              <a:t>, </a:t>
            </a:r>
            <a:r>
              <a:rPr lang="en-US" sz="1700" dirty="0" err="1"/>
              <a:t>Jukka</a:t>
            </a:r>
            <a:r>
              <a:rPr lang="en-US" sz="1700" dirty="0"/>
              <a:t> &amp; </a:t>
            </a:r>
            <a:r>
              <a:rPr lang="en-US" sz="1700" dirty="0" err="1"/>
              <a:t>Cholbi</a:t>
            </a:r>
            <a:r>
              <a:rPr lang="en-US" sz="1700" dirty="0"/>
              <a:t>, Michael (</a:t>
            </a:r>
            <a:r>
              <a:rPr lang="en-US" sz="1700" dirty="0" err="1"/>
              <a:t>eds</a:t>
            </a:r>
            <a:r>
              <a:rPr lang="en-US" sz="1700" dirty="0"/>
              <a:t>), </a:t>
            </a:r>
            <a:r>
              <a:rPr lang="en-US" sz="1700" i="1" dirty="0"/>
              <a:t>New Directions in the Ethics of Assisted Suicide and Euthanasia</a:t>
            </a:r>
            <a:r>
              <a:rPr lang="en-US" sz="1700" dirty="0"/>
              <a:t> Dordrecht: Springer, pp. 79-96.</a:t>
            </a:r>
            <a:endParaRPr lang="en-GB" sz="1700" dirty="0"/>
          </a:p>
          <a:p>
            <a:pPr marL="0" indent="0">
              <a:buNone/>
            </a:pPr>
            <a:r>
              <a:rPr lang="en-US" sz="1700" dirty="0" err="1"/>
              <a:t>Raus</a:t>
            </a:r>
            <a:r>
              <a:rPr lang="en-US" sz="1700" dirty="0"/>
              <a:t> K. 2015. “</a:t>
            </a:r>
            <a:r>
              <a:rPr lang="en-US" sz="1700" b="1" dirty="0"/>
              <a:t>The extension of Belgium’s euthanasia law to competent minors</a:t>
            </a:r>
            <a:r>
              <a:rPr lang="en-US" sz="1700" dirty="0"/>
              <a:t>”. </a:t>
            </a:r>
            <a:r>
              <a:rPr lang="en-US" sz="1700" i="1" dirty="0"/>
              <a:t>Journal of Bioethical Inquiry</a:t>
            </a:r>
            <a:r>
              <a:rPr lang="en-US" sz="1700" dirty="0"/>
              <a:t> (in press).</a:t>
            </a:r>
          </a:p>
          <a:p>
            <a:pPr marL="0" indent="0">
              <a:buNone/>
            </a:pPr>
            <a:r>
              <a:rPr lang="en-US" sz="1700" dirty="0" err="1"/>
              <a:t>Chambaere</a:t>
            </a:r>
            <a:r>
              <a:rPr lang="en-US" sz="1700" dirty="0"/>
              <a:t> K, </a:t>
            </a:r>
            <a:r>
              <a:rPr lang="en-US" sz="1700" dirty="0" err="1"/>
              <a:t>Bernheim</a:t>
            </a:r>
            <a:r>
              <a:rPr lang="en-US" sz="1700" dirty="0"/>
              <a:t> J. 2015. “</a:t>
            </a:r>
            <a:r>
              <a:rPr lang="en-US" sz="1700" b="1" dirty="0"/>
              <a:t>Does legal physician-assisted dying impede development of palliative care? The Belgian and Benelux experience</a:t>
            </a:r>
            <a:r>
              <a:rPr lang="en-US" sz="1700" dirty="0"/>
              <a:t>”. </a:t>
            </a:r>
            <a:r>
              <a:rPr lang="en-US" sz="1700" i="1" dirty="0"/>
              <a:t>Journal of Medical Ethics</a:t>
            </a:r>
            <a:r>
              <a:rPr lang="en-US" sz="1700" dirty="0"/>
              <a:t>, published online 3 Feb 2015, </a:t>
            </a:r>
            <a:r>
              <a:rPr lang="en-US" sz="1700" dirty="0" err="1"/>
              <a:t>doi</a:t>
            </a:r>
            <a:r>
              <a:rPr lang="en-US" sz="1700" dirty="0"/>
              <a:t>: </a:t>
            </a:r>
            <a:r>
              <a:rPr lang="nl-BE" sz="1700" dirty="0"/>
              <a:t>10.1136/medethics-2014-10211.</a:t>
            </a:r>
            <a:endParaRPr lang="en-US" sz="1700" dirty="0"/>
          </a:p>
          <a:p>
            <a:pPr marL="0" indent="0">
              <a:buNone/>
            </a:pPr>
            <a:r>
              <a:rPr lang="en-GB" sz="1700" dirty="0" err="1"/>
              <a:t>Dierickx</a:t>
            </a:r>
            <a:r>
              <a:rPr lang="en-GB" sz="1700" dirty="0"/>
              <a:t> S, </a:t>
            </a:r>
            <a:r>
              <a:rPr lang="en-GB" sz="1700" dirty="0" err="1"/>
              <a:t>Deliens</a:t>
            </a:r>
            <a:r>
              <a:rPr lang="en-GB" sz="1700" dirty="0"/>
              <a:t> L, Cohen J, </a:t>
            </a:r>
            <a:r>
              <a:rPr lang="en-GB" sz="1700" dirty="0" err="1"/>
              <a:t>Chambaere</a:t>
            </a:r>
            <a:r>
              <a:rPr lang="en-GB" sz="1700" dirty="0"/>
              <a:t> K. 2015. “</a:t>
            </a:r>
            <a:r>
              <a:rPr lang="en-GB" sz="1700" b="1" dirty="0"/>
              <a:t>Expression and granting of requests for euthanasia in Belgium, a comparison of 2007 and 2013</a:t>
            </a:r>
            <a:r>
              <a:rPr lang="en-GB" sz="1700" dirty="0"/>
              <a:t>”. </a:t>
            </a:r>
            <a:r>
              <a:rPr lang="en-GB" sz="1700" i="1" dirty="0"/>
              <a:t>JAMA Internal Medicine</a:t>
            </a:r>
            <a:r>
              <a:rPr lang="en-GB" sz="1700" dirty="0"/>
              <a:t>, published online 10 August 2015, </a:t>
            </a:r>
            <a:r>
              <a:rPr lang="en-GB" sz="1700" dirty="0" err="1"/>
              <a:t>doi</a:t>
            </a:r>
            <a:r>
              <a:rPr lang="en-GB" sz="1700" dirty="0"/>
              <a:t>:  10.1001/jamainternmed.2015.3982.</a:t>
            </a:r>
            <a:endParaRPr lang="en-US" sz="1700" dirty="0"/>
          </a:p>
          <a:p>
            <a:pPr marL="0" indent="0">
              <a:buNone/>
            </a:pPr>
            <a:r>
              <a:rPr lang="en-US" sz="1700" dirty="0" err="1"/>
              <a:t>Chambaere</a:t>
            </a:r>
            <a:r>
              <a:rPr lang="en-US" sz="1700" dirty="0"/>
              <a:t> K, Vander </a:t>
            </a:r>
            <a:r>
              <a:rPr lang="en-US" sz="1700" dirty="0" err="1"/>
              <a:t>Stichele</a:t>
            </a:r>
            <a:r>
              <a:rPr lang="en-US" sz="1700" dirty="0"/>
              <a:t> R, </a:t>
            </a:r>
            <a:r>
              <a:rPr lang="en-US" sz="1700" dirty="0" err="1"/>
              <a:t>Mortier</a:t>
            </a:r>
            <a:r>
              <a:rPr lang="en-US" sz="1700" dirty="0"/>
              <a:t> F, Cohen J, </a:t>
            </a:r>
            <a:r>
              <a:rPr lang="en-US" sz="1700" dirty="0" err="1"/>
              <a:t>Deliens</a:t>
            </a:r>
            <a:r>
              <a:rPr lang="en-US" sz="1700" dirty="0"/>
              <a:t> L. 2015. “</a:t>
            </a:r>
            <a:r>
              <a:rPr lang="en-US" sz="1700" b="1" dirty="0"/>
              <a:t>Recent Trends in Euthanasia and Other End-of-Life Practices in Belgium</a:t>
            </a:r>
            <a:r>
              <a:rPr lang="en-US" sz="1700" dirty="0"/>
              <a:t>”. </a:t>
            </a:r>
            <a:r>
              <a:rPr lang="en-US" sz="1700" i="1" dirty="0"/>
              <a:t>New England Journal of Medicine </a:t>
            </a:r>
            <a:r>
              <a:rPr lang="en-US" sz="1700" dirty="0"/>
              <a:t>372(12): 1179-81.</a:t>
            </a:r>
          </a:p>
          <a:p>
            <a:pPr marL="0" indent="0">
              <a:buNone/>
            </a:pPr>
            <a:r>
              <a:rPr lang="en-GB" sz="1700" dirty="0" err="1"/>
              <a:t>Anquinet</a:t>
            </a:r>
            <a:r>
              <a:rPr lang="en-GB" sz="1700" dirty="0"/>
              <a:t> L, </a:t>
            </a:r>
            <a:r>
              <a:rPr lang="en-GB" sz="1700" dirty="0" err="1"/>
              <a:t>Raus</a:t>
            </a:r>
            <a:r>
              <a:rPr lang="en-GB" sz="1700" dirty="0"/>
              <a:t> K, </a:t>
            </a:r>
            <a:r>
              <a:rPr lang="en-GB" sz="1700" dirty="0" err="1"/>
              <a:t>Sterckx</a:t>
            </a:r>
            <a:r>
              <a:rPr lang="en-GB" sz="1700" dirty="0"/>
              <a:t> S, </a:t>
            </a:r>
            <a:r>
              <a:rPr lang="en-GB" sz="1700" dirty="0" err="1"/>
              <a:t>Smets</a:t>
            </a:r>
            <a:r>
              <a:rPr lang="en-GB" sz="1700" dirty="0"/>
              <a:t> T, </a:t>
            </a:r>
            <a:r>
              <a:rPr lang="en-GB" sz="1700" dirty="0" err="1"/>
              <a:t>Deliens</a:t>
            </a:r>
            <a:r>
              <a:rPr lang="en-GB" sz="1700" dirty="0"/>
              <a:t> L, </a:t>
            </a:r>
            <a:r>
              <a:rPr lang="en-GB" sz="1700" dirty="0" err="1"/>
              <a:t>Rietjens</a:t>
            </a:r>
            <a:r>
              <a:rPr lang="en-GB" sz="1700" dirty="0"/>
              <a:t> JAC. 2013. “</a:t>
            </a:r>
            <a:r>
              <a:rPr lang="en-GB" sz="1700" b="1" dirty="0"/>
              <a:t>Continuous sedation until death not always strictly distinguished from euthanasia. A focus group study in Flanders, Belgium</a:t>
            </a:r>
            <a:r>
              <a:rPr lang="en-GB" sz="1700" dirty="0"/>
              <a:t>”. </a:t>
            </a:r>
            <a:r>
              <a:rPr lang="en-GB" sz="1700" i="1" dirty="0"/>
              <a:t>Palliative Medicine </a:t>
            </a:r>
            <a:r>
              <a:rPr lang="en-GB" sz="1700" dirty="0"/>
              <a:t>27(6): 553-61.</a:t>
            </a:r>
            <a:endParaRPr lang="nl-BE" sz="1700" dirty="0"/>
          </a:p>
          <a:p>
            <a:pPr marL="0" indent="0">
              <a:buNone/>
            </a:pPr>
            <a:endParaRPr lang="nl-BE" sz="1800" dirty="0"/>
          </a:p>
        </p:txBody>
      </p:sp>
      <p:sp>
        <p:nvSpPr>
          <p:cNvPr id="3" name="Tijdelijke aanduiding voor tekst 2"/>
          <p:cNvSpPr>
            <a:spLocks noGrp="1"/>
          </p:cNvSpPr>
          <p:nvPr>
            <p:ph type="body" sz="quarter" idx="13"/>
          </p:nvPr>
        </p:nvSpPr>
        <p:spPr>
          <a:xfrm>
            <a:off x="762000" y="381000"/>
            <a:ext cx="7696200" cy="609600"/>
          </a:xfrm>
        </p:spPr>
        <p:txBody>
          <a:bodyPr/>
          <a:lstStyle/>
          <a:p>
            <a:r>
              <a:rPr lang="nl-NL" dirty="0" err="1"/>
              <a:t>Literature</a:t>
            </a:r>
            <a:endParaRPr lang="nl-BE"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27</a:t>
            </a:fld>
            <a:endParaRPr lang="en-US" dirty="0"/>
          </a:p>
        </p:txBody>
      </p:sp>
    </p:spTree>
    <p:extLst>
      <p:ext uri="{BB962C8B-B14F-4D97-AF65-F5344CB8AC3E}">
        <p14:creationId xmlns:p14="http://schemas.microsoft.com/office/powerpoint/2010/main" val="37956748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762000" y="1371600"/>
            <a:ext cx="8229600" cy="4525963"/>
          </a:xfrm>
        </p:spPr>
        <p:txBody>
          <a:bodyPr/>
          <a:lstStyle/>
          <a:p>
            <a:pPr marL="0" indent="0">
              <a:buNone/>
            </a:pPr>
            <a:r>
              <a:rPr lang="en-US" sz="1800" dirty="0" err="1"/>
              <a:t>Smets</a:t>
            </a:r>
            <a:r>
              <a:rPr lang="en-US" sz="1800" dirty="0"/>
              <a:t> T. et al. 2010. “</a:t>
            </a:r>
            <a:r>
              <a:rPr lang="en-US" sz="1800" b="1" dirty="0"/>
              <a:t>Euthanasia in patients dying at home in Belgium: interview study on adherence to legal safeguards</a:t>
            </a:r>
            <a:r>
              <a:rPr lang="en-US" sz="1800" dirty="0"/>
              <a:t>”. </a:t>
            </a:r>
            <a:r>
              <a:rPr lang="en-US" sz="1800" i="1" dirty="0"/>
              <a:t>Brit J Gen </a:t>
            </a:r>
            <a:r>
              <a:rPr lang="en-US" sz="1800" i="1" dirty="0" err="1"/>
              <a:t>Pract</a:t>
            </a:r>
            <a:r>
              <a:rPr lang="en-US" sz="1800" dirty="0"/>
              <a:t> e163.</a:t>
            </a:r>
            <a:endParaRPr lang="en-GB" sz="1800" dirty="0"/>
          </a:p>
          <a:p>
            <a:pPr marL="0" indent="0">
              <a:buNone/>
            </a:pPr>
            <a:r>
              <a:rPr lang="en-GB" sz="1800" dirty="0" err="1"/>
              <a:t>Deliens</a:t>
            </a:r>
            <a:r>
              <a:rPr lang="en-GB" sz="1800" dirty="0"/>
              <a:t> L et al. 2000. </a:t>
            </a:r>
            <a:r>
              <a:rPr lang="en-GB" sz="1800" b="1" dirty="0"/>
              <a:t>“End-of-life decisions in medical practice in Flanders, Belgium: A nationwide survey”</a:t>
            </a:r>
            <a:r>
              <a:rPr lang="en-GB" sz="1800" dirty="0"/>
              <a:t>.</a:t>
            </a:r>
            <a:r>
              <a:rPr lang="en-GB" sz="1800" i="1" dirty="0"/>
              <a:t> Lancet </a:t>
            </a:r>
            <a:r>
              <a:rPr lang="en-GB" sz="1800" dirty="0"/>
              <a:t>356: 1806-11.</a:t>
            </a:r>
            <a:r>
              <a:rPr lang="en-GB" sz="1800" i="1" dirty="0"/>
              <a:t> </a:t>
            </a:r>
          </a:p>
          <a:p>
            <a:pPr marL="0" indent="0">
              <a:buNone/>
            </a:pPr>
            <a:r>
              <a:rPr lang="en-US" sz="1800" dirty="0" err="1"/>
              <a:t>Kuhse</a:t>
            </a:r>
            <a:r>
              <a:rPr lang="en-US" sz="1800" dirty="0"/>
              <a:t> H, Singer P, Baume P, Clark M, Rickard M. 1997. </a:t>
            </a:r>
            <a:r>
              <a:rPr lang="en-US" sz="1800" b="1" dirty="0"/>
              <a:t>“End-of-life decisions in Australian medical practice”</a:t>
            </a:r>
            <a:r>
              <a:rPr lang="en-US" sz="1800" dirty="0"/>
              <a:t>. </a:t>
            </a:r>
            <a:r>
              <a:rPr lang="en-US" sz="1800" i="1" dirty="0"/>
              <a:t>Med J </a:t>
            </a:r>
            <a:r>
              <a:rPr lang="en-US" sz="1800" i="1" dirty="0" err="1"/>
              <a:t>Austr</a:t>
            </a:r>
            <a:r>
              <a:rPr lang="en-US" sz="1800" i="1" dirty="0"/>
              <a:t> </a:t>
            </a:r>
            <a:r>
              <a:rPr lang="en-US" sz="1800" dirty="0"/>
              <a:t>166: 191–96.</a:t>
            </a:r>
          </a:p>
          <a:p>
            <a:pPr marL="0" indent="0">
              <a:buNone/>
            </a:pPr>
            <a:r>
              <a:rPr lang="nl-BE" sz="1800" dirty="0"/>
              <a:t>Meier DE, </a:t>
            </a:r>
            <a:r>
              <a:rPr lang="nl-BE" sz="1800" dirty="0" err="1"/>
              <a:t>Emmons</a:t>
            </a:r>
            <a:r>
              <a:rPr lang="nl-BE" sz="1800" dirty="0"/>
              <a:t> CA, </a:t>
            </a:r>
            <a:r>
              <a:rPr lang="nl-BE" sz="1800" dirty="0" err="1"/>
              <a:t>Wallenstein</a:t>
            </a:r>
            <a:r>
              <a:rPr lang="nl-BE" sz="1800" dirty="0"/>
              <a:t> S, </a:t>
            </a:r>
            <a:r>
              <a:rPr lang="nl-BE" sz="1800" dirty="0" err="1"/>
              <a:t>Quill</a:t>
            </a:r>
            <a:r>
              <a:rPr lang="nl-BE" sz="1800" dirty="0"/>
              <a:t> T, Morrison RS, Cassel CK. 1998. “</a:t>
            </a:r>
            <a:r>
              <a:rPr lang="nl-BE" sz="1800" b="1" dirty="0"/>
              <a:t>A </a:t>
            </a:r>
            <a:r>
              <a:rPr lang="nl-BE" sz="1800" b="1" dirty="0" err="1"/>
              <a:t>national</a:t>
            </a:r>
            <a:r>
              <a:rPr lang="nl-BE" sz="1800" b="1" dirty="0"/>
              <a:t> survey of </a:t>
            </a:r>
            <a:r>
              <a:rPr lang="nl-BE" sz="1800" b="1" dirty="0" err="1"/>
              <a:t>physician-assisted</a:t>
            </a:r>
            <a:r>
              <a:rPr lang="nl-BE" sz="1800" b="1" dirty="0"/>
              <a:t> </a:t>
            </a:r>
            <a:r>
              <a:rPr lang="nl-BE" sz="1800" b="1" dirty="0" err="1"/>
              <a:t>suicide</a:t>
            </a:r>
            <a:r>
              <a:rPr lang="nl-BE" sz="1800" b="1" dirty="0"/>
              <a:t> </a:t>
            </a:r>
            <a:r>
              <a:rPr lang="nl-BE" sz="1800" b="1" dirty="0" err="1"/>
              <a:t>and</a:t>
            </a:r>
            <a:r>
              <a:rPr lang="nl-BE" sz="1800" b="1" dirty="0"/>
              <a:t> </a:t>
            </a:r>
            <a:r>
              <a:rPr lang="nl-BE" sz="1800" b="1" dirty="0" err="1"/>
              <a:t>euthanasia</a:t>
            </a:r>
            <a:r>
              <a:rPr lang="nl-BE" sz="1800" b="1" dirty="0"/>
              <a:t> in </a:t>
            </a:r>
            <a:r>
              <a:rPr lang="nl-BE" sz="1800" b="1" dirty="0" err="1"/>
              <a:t>the</a:t>
            </a:r>
            <a:r>
              <a:rPr lang="nl-BE" sz="1800" b="1" dirty="0"/>
              <a:t> United </a:t>
            </a:r>
            <a:r>
              <a:rPr lang="nl-BE" sz="1800" b="1" dirty="0" err="1"/>
              <a:t>States</a:t>
            </a:r>
            <a:r>
              <a:rPr lang="nl-BE" sz="1800" b="1" dirty="0"/>
              <a:t>.</a:t>
            </a:r>
            <a:r>
              <a:rPr lang="nl-BE" sz="1800" dirty="0"/>
              <a:t>” </a:t>
            </a:r>
            <a:r>
              <a:rPr lang="nl-BE" sz="1800" i="1" dirty="0"/>
              <a:t>NEJM </a:t>
            </a:r>
            <a:r>
              <a:rPr lang="nl-BE" sz="1800" dirty="0"/>
              <a:t>338: 1193–201.</a:t>
            </a:r>
          </a:p>
          <a:p>
            <a:pPr marL="0" indent="0">
              <a:buNone/>
            </a:pPr>
            <a:r>
              <a:rPr lang="en-US" sz="1800" dirty="0"/>
              <a:t>Van der Maas PJ, van der </a:t>
            </a:r>
            <a:r>
              <a:rPr lang="en-US" sz="1800" dirty="0" err="1"/>
              <a:t>Wal</a:t>
            </a:r>
            <a:r>
              <a:rPr lang="en-US" sz="1800" dirty="0"/>
              <a:t> G, </a:t>
            </a:r>
            <a:r>
              <a:rPr lang="en-US" sz="1800" dirty="0" err="1"/>
              <a:t>Haverkate</a:t>
            </a:r>
            <a:r>
              <a:rPr lang="en-US" sz="1800" dirty="0"/>
              <a:t> I, et al. 1996. “</a:t>
            </a:r>
            <a:r>
              <a:rPr lang="en-US" sz="1800" b="1" dirty="0"/>
              <a:t>Euthanasia, physician-assisted suicide, and other medical practices involving the end of life in the Netherlands</a:t>
            </a:r>
            <a:r>
              <a:rPr lang="en-US" sz="1800" dirty="0"/>
              <a:t>”. </a:t>
            </a:r>
            <a:r>
              <a:rPr lang="en-US" sz="1800" i="1" dirty="0"/>
              <a:t>NEJM</a:t>
            </a:r>
            <a:r>
              <a:rPr lang="en-US" sz="1800" dirty="0"/>
              <a:t> 335: 1699–705.</a:t>
            </a:r>
          </a:p>
          <a:p>
            <a:pPr marL="0" indent="0">
              <a:buNone/>
            </a:pPr>
            <a:r>
              <a:rPr lang="en-GB" sz="1800" dirty="0"/>
              <a:t>Kelly, Brendan D., Declan M. </a:t>
            </a:r>
            <a:r>
              <a:rPr lang="en-GB" sz="1800" dirty="0" err="1"/>
              <a:t>McLoughlin</a:t>
            </a:r>
            <a:r>
              <a:rPr lang="en-GB" sz="1800" dirty="0"/>
              <a:t>. (2002) “</a:t>
            </a:r>
            <a:r>
              <a:rPr lang="en-GB" sz="1800" b="1" dirty="0"/>
              <a:t>Euthanasia, assisted suicide and psychiatry: a Pandora’s box</a:t>
            </a:r>
            <a:r>
              <a:rPr lang="en-GB" sz="1800" dirty="0"/>
              <a:t>”. </a:t>
            </a:r>
            <a:r>
              <a:rPr lang="en-GB" sz="1800" i="1" dirty="0"/>
              <a:t>The British Journal of Psychiatry</a:t>
            </a:r>
            <a:r>
              <a:rPr lang="en-GB" sz="1800" dirty="0"/>
              <a:t> 181: 278–79.</a:t>
            </a:r>
            <a:endParaRPr lang="nl-BE" sz="1800" dirty="0"/>
          </a:p>
          <a:p>
            <a:pPr marL="0" indent="0">
              <a:buNone/>
            </a:pPr>
            <a:endParaRPr lang="en-US" sz="1800" dirty="0"/>
          </a:p>
          <a:p>
            <a:pPr marL="0" indent="0">
              <a:buNone/>
            </a:pPr>
            <a:endParaRPr lang="en-US" sz="1800" dirty="0"/>
          </a:p>
          <a:p>
            <a:pPr marL="0" indent="0">
              <a:buNone/>
            </a:pPr>
            <a:endParaRPr lang="en-GB" sz="1800" i="1" dirty="0"/>
          </a:p>
          <a:p>
            <a:pPr marL="0" indent="0">
              <a:buNone/>
            </a:pPr>
            <a:endParaRPr lang="nl-BE" sz="1800" dirty="0"/>
          </a:p>
          <a:p>
            <a:pPr marL="0" indent="0">
              <a:buNone/>
            </a:pPr>
            <a:endParaRPr lang="nl-BE" sz="1800" dirty="0"/>
          </a:p>
        </p:txBody>
      </p:sp>
      <p:sp>
        <p:nvSpPr>
          <p:cNvPr id="3" name="Tijdelijke aanduiding voor tekst 2"/>
          <p:cNvSpPr>
            <a:spLocks noGrp="1"/>
          </p:cNvSpPr>
          <p:nvPr>
            <p:ph type="body" sz="quarter" idx="13"/>
          </p:nvPr>
        </p:nvSpPr>
        <p:spPr>
          <a:xfrm>
            <a:off x="762000" y="381000"/>
            <a:ext cx="7696200" cy="609600"/>
          </a:xfrm>
        </p:spPr>
        <p:txBody>
          <a:bodyPr/>
          <a:lstStyle/>
          <a:p>
            <a:r>
              <a:rPr lang="nl-NL" dirty="0" err="1"/>
              <a:t>Literature</a:t>
            </a:r>
            <a:endParaRPr lang="nl-BE"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28</a:t>
            </a:fld>
            <a:endParaRPr lang="en-US" dirty="0"/>
          </a:p>
        </p:txBody>
      </p:sp>
    </p:spTree>
    <p:extLst>
      <p:ext uri="{BB962C8B-B14F-4D97-AF65-F5344CB8AC3E}">
        <p14:creationId xmlns:p14="http://schemas.microsoft.com/office/powerpoint/2010/main" val="4027393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609867" y="1295400"/>
            <a:ext cx="8568000" cy="4525963"/>
          </a:xfrm>
        </p:spPr>
        <p:txBody>
          <a:bodyPr/>
          <a:lstStyle/>
          <a:p>
            <a:pPr marL="0" indent="0">
              <a:lnSpc>
                <a:spcPts val="3000"/>
              </a:lnSpc>
              <a:spcBef>
                <a:spcPts val="0"/>
              </a:spcBef>
              <a:buNone/>
            </a:pPr>
            <a:r>
              <a:rPr lang="en-GB" sz="2400" dirty="0"/>
              <a:t>The element that played the most important role in the adoption of a euthanasia law in Belgium was an </a:t>
            </a:r>
            <a:r>
              <a:rPr lang="en-GB" sz="2400" b="1" dirty="0"/>
              <a:t>in-depth empirical study </a:t>
            </a:r>
            <a:r>
              <a:rPr lang="en-GB" sz="2400" dirty="0"/>
              <a:t>demonstrating that in </a:t>
            </a:r>
            <a:r>
              <a:rPr lang="en-GB" sz="2400" b="1" dirty="0"/>
              <a:t>1998</a:t>
            </a:r>
            <a:r>
              <a:rPr lang="en-GB" sz="2400" dirty="0"/>
              <a:t> intentional life ending by physicians at the </a:t>
            </a:r>
            <a:r>
              <a:rPr lang="en-GB" sz="2400" b="1" dirty="0"/>
              <a:t>request</a:t>
            </a:r>
            <a:r>
              <a:rPr lang="en-GB" sz="2400" dirty="0"/>
              <a:t> of the patient accounted for </a:t>
            </a:r>
            <a:r>
              <a:rPr lang="en-GB" sz="2400" b="1" dirty="0"/>
              <a:t>1.3%</a:t>
            </a:r>
            <a:r>
              <a:rPr lang="en-GB" sz="2400" dirty="0"/>
              <a:t> of all deaths in Flanders, and intentional life ending by physicians </a:t>
            </a:r>
            <a:r>
              <a:rPr lang="en-GB" sz="2400" b="1" dirty="0"/>
              <a:t>without</a:t>
            </a:r>
            <a:r>
              <a:rPr lang="en-GB" sz="2400" dirty="0"/>
              <a:t> </a:t>
            </a:r>
            <a:r>
              <a:rPr lang="en-GB" sz="2400" b="1" dirty="0"/>
              <a:t>request</a:t>
            </a:r>
            <a:r>
              <a:rPr lang="en-GB" sz="2400" dirty="0"/>
              <a:t> accounted for </a:t>
            </a:r>
            <a:r>
              <a:rPr lang="en-GB" sz="2400" b="1" dirty="0"/>
              <a:t>3.2%</a:t>
            </a:r>
          </a:p>
          <a:p>
            <a:pPr marL="0" indent="0">
              <a:lnSpc>
                <a:spcPts val="3000"/>
              </a:lnSpc>
              <a:spcBef>
                <a:spcPts val="0"/>
              </a:spcBef>
              <a:buNone/>
            </a:pPr>
            <a:endParaRPr lang="en-GB" sz="2400" dirty="0"/>
          </a:p>
          <a:p>
            <a:pPr marL="0" indent="0">
              <a:lnSpc>
                <a:spcPts val="3000"/>
              </a:lnSpc>
              <a:spcBef>
                <a:spcPts val="0"/>
              </a:spcBef>
              <a:buNone/>
            </a:pPr>
            <a:r>
              <a:rPr lang="en-GB" sz="2400" dirty="0"/>
              <a:t>[NB in </a:t>
            </a:r>
            <a:r>
              <a:rPr lang="en-GB" sz="2400" b="1" dirty="0"/>
              <a:t>NL</a:t>
            </a:r>
            <a:r>
              <a:rPr lang="en-GB" sz="2400" dirty="0"/>
              <a:t> 1995: resp. 2.4% and 0.7%; in </a:t>
            </a:r>
            <a:r>
              <a:rPr lang="en-GB" sz="2400" b="1" dirty="0"/>
              <a:t>Australia</a:t>
            </a:r>
            <a:r>
              <a:rPr lang="en-GB" sz="2400" dirty="0"/>
              <a:t> 1995: 1.7% and 3.5%] </a:t>
            </a:r>
          </a:p>
          <a:p>
            <a:pPr marL="541338" indent="0">
              <a:lnSpc>
                <a:spcPts val="3000"/>
              </a:lnSpc>
              <a:spcBef>
                <a:spcPts val="0"/>
              </a:spcBef>
              <a:buNone/>
            </a:pPr>
            <a:endParaRPr lang="en-GB" sz="1800" dirty="0"/>
          </a:p>
          <a:p>
            <a:pPr marL="541338" indent="0">
              <a:lnSpc>
                <a:spcPts val="3000"/>
              </a:lnSpc>
              <a:spcBef>
                <a:spcPts val="0"/>
              </a:spcBef>
              <a:buNone/>
            </a:pPr>
            <a:r>
              <a:rPr lang="en-GB" sz="1800" dirty="0" err="1"/>
              <a:t>Deliens</a:t>
            </a:r>
            <a:r>
              <a:rPr lang="en-GB" sz="1800" dirty="0"/>
              <a:t> L et al. 2000. “End-of-life decisions in medical practice in Flanders, Belgium: A nationwide survey”.</a:t>
            </a:r>
            <a:r>
              <a:rPr lang="en-GB" sz="1800" i="1" dirty="0"/>
              <a:t> Lancet </a:t>
            </a:r>
            <a:r>
              <a:rPr lang="en-GB" sz="1800" dirty="0"/>
              <a:t>356: 1806-11.</a:t>
            </a:r>
            <a:r>
              <a:rPr lang="en-GB" sz="1800" i="1" dirty="0"/>
              <a:t> </a:t>
            </a:r>
          </a:p>
          <a:p>
            <a:pPr marL="0" indent="0">
              <a:lnSpc>
                <a:spcPct val="150000"/>
              </a:lnSpc>
              <a:spcBef>
                <a:spcPts val="0"/>
              </a:spcBef>
              <a:buNone/>
            </a:pPr>
            <a:endParaRPr lang="en-GB" sz="2000" dirty="0"/>
          </a:p>
        </p:txBody>
      </p:sp>
      <p:sp>
        <p:nvSpPr>
          <p:cNvPr id="3" name="Tijdelijke aanduiding voor tekst 2"/>
          <p:cNvSpPr>
            <a:spLocks noGrp="1"/>
          </p:cNvSpPr>
          <p:nvPr>
            <p:ph type="body" sz="quarter" idx="13"/>
          </p:nvPr>
        </p:nvSpPr>
        <p:spPr>
          <a:xfrm>
            <a:off x="762000" y="381000"/>
            <a:ext cx="7696200" cy="609600"/>
          </a:xfrm>
        </p:spPr>
        <p:txBody>
          <a:bodyPr/>
          <a:lstStyle/>
          <a:p>
            <a:r>
              <a:rPr lang="nl-NL" b="1" dirty="0"/>
              <a:t>I. The ‘</a:t>
            </a:r>
            <a:r>
              <a:rPr lang="nl-NL" b="1" dirty="0" err="1"/>
              <a:t>journey</a:t>
            </a:r>
            <a:r>
              <a:rPr lang="nl-NL" b="1" dirty="0"/>
              <a:t> </a:t>
            </a:r>
            <a:r>
              <a:rPr lang="nl-NL" b="1" dirty="0" err="1"/>
              <a:t>to</a:t>
            </a:r>
            <a:r>
              <a:rPr lang="nl-NL" b="1" dirty="0"/>
              <a:t> </a:t>
            </a:r>
            <a:r>
              <a:rPr lang="nl-NL" b="1" dirty="0" err="1"/>
              <a:t>legalisation</a:t>
            </a:r>
            <a:r>
              <a:rPr lang="nl-NL" b="1" dirty="0"/>
              <a:t>’</a:t>
            </a:r>
            <a:endParaRPr lang="nl-BE"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3</a:t>
            </a:fld>
            <a:endParaRPr lang="en-US" dirty="0"/>
          </a:p>
        </p:txBody>
      </p:sp>
    </p:spTree>
    <p:extLst>
      <p:ext uri="{BB962C8B-B14F-4D97-AF65-F5344CB8AC3E}">
        <p14:creationId xmlns:p14="http://schemas.microsoft.com/office/powerpoint/2010/main" val="1281382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609600" y="1295400"/>
            <a:ext cx="8229600" cy="4525963"/>
          </a:xfrm>
        </p:spPr>
        <p:txBody>
          <a:bodyPr/>
          <a:lstStyle/>
          <a:p>
            <a:pPr marL="0" indent="0">
              <a:lnSpc>
                <a:spcPct val="150000"/>
              </a:lnSpc>
              <a:spcBef>
                <a:spcPts val="0"/>
              </a:spcBef>
              <a:buNone/>
            </a:pPr>
            <a:r>
              <a:rPr lang="en-GB" sz="2400" b="1" dirty="0"/>
              <a:t>Belgium simultaneously introduced a euthanasia law, after three years of debate in Parliament (28 May 2002) and a law on </a:t>
            </a:r>
            <a:r>
              <a:rPr lang="en-GB" sz="2400" b="1" u="sng" dirty="0"/>
              <a:t>palliative care </a:t>
            </a:r>
            <a:r>
              <a:rPr lang="en-GB" sz="2400" b="1" dirty="0"/>
              <a:t>(14 June 2002) (idem Luxembourg in 2009)</a:t>
            </a:r>
          </a:p>
          <a:p>
            <a:pPr marL="0" indent="0">
              <a:lnSpc>
                <a:spcPct val="150000"/>
              </a:lnSpc>
              <a:spcBef>
                <a:spcPts val="0"/>
              </a:spcBef>
              <a:buNone/>
            </a:pPr>
            <a:endParaRPr lang="en-GB" sz="1600" b="1" dirty="0"/>
          </a:p>
          <a:p>
            <a:pPr marL="177800" indent="0">
              <a:lnSpc>
                <a:spcPct val="150000"/>
              </a:lnSpc>
              <a:spcBef>
                <a:spcPts val="0"/>
              </a:spcBef>
              <a:buNone/>
            </a:pPr>
            <a:r>
              <a:rPr lang="en-GB" sz="2000" b="1" dirty="0"/>
              <a:t>Belgian Act regarding palliative care, Art. 2:</a:t>
            </a:r>
          </a:p>
          <a:p>
            <a:pPr marL="177800" indent="0">
              <a:lnSpc>
                <a:spcPct val="150000"/>
              </a:lnSpc>
              <a:spcBef>
                <a:spcPts val="0"/>
              </a:spcBef>
              <a:buNone/>
            </a:pPr>
            <a:r>
              <a:rPr lang="en-GB" sz="2000" i="1" dirty="0"/>
              <a:t>Every patient has a right to palliative care at the end of life. </a:t>
            </a:r>
            <a:r>
              <a:rPr lang="en-GB" sz="2000" i="1" u="sng" dirty="0"/>
              <a:t>Equal access</a:t>
            </a:r>
            <a:r>
              <a:rPr lang="en-GB" sz="2000" i="1" dirty="0"/>
              <a:t> to such care for all incurably ill patients must be guaranteed  through a sufficiently broad supply of palliative care services and the criteria of </a:t>
            </a:r>
            <a:r>
              <a:rPr lang="en-GB" sz="2000" i="1" u="sng" dirty="0"/>
              <a:t>reimbursement of such care by the social security system</a:t>
            </a:r>
            <a:r>
              <a:rPr lang="en-GB" sz="2000" i="1" dirty="0"/>
              <a:t>. </a:t>
            </a:r>
          </a:p>
          <a:p>
            <a:pPr marL="0" indent="0">
              <a:lnSpc>
                <a:spcPct val="150000"/>
              </a:lnSpc>
              <a:spcBef>
                <a:spcPts val="0"/>
              </a:spcBef>
              <a:buNone/>
            </a:pPr>
            <a:endParaRPr lang="en-GB" sz="2000" dirty="0"/>
          </a:p>
        </p:txBody>
      </p:sp>
      <p:sp>
        <p:nvSpPr>
          <p:cNvPr id="3" name="Tijdelijke aanduiding voor tekst 2"/>
          <p:cNvSpPr>
            <a:spLocks noGrp="1"/>
          </p:cNvSpPr>
          <p:nvPr>
            <p:ph type="body" sz="quarter" idx="13"/>
          </p:nvPr>
        </p:nvSpPr>
        <p:spPr>
          <a:xfrm>
            <a:off x="762000" y="381000"/>
            <a:ext cx="7696200" cy="609600"/>
          </a:xfrm>
        </p:spPr>
        <p:txBody>
          <a:bodyPr/>
          <a:lstStyle/>
          <a:p>
            <a:r>
              <a:rPr lang="nl-NL" b="1" dirty="0"/>
              <a:t>I. The ‘</a:t>
            </a:r>
            <a:r>
              <a:rPr lang="nl-NL" b="1" dirty="0" err="1"/>
              <a:t>journey</a:t>
            </a:r>
            <a:r>
              <a:rPr lang="nl-NL" b="1" dirty="0"/>
              <a:t> </a:t>
            </a:r>
            <a:r>
              <a:rPr lang="nl-NL" b="1" dirty="0" err="1"/>
              <a:t>to</a:t>
            </a:r>
            <a:r>
              <a:rPr lang="nl-NL" b="1" dirty="0"/>
              <a:t> </a:t>
            </a:r>
            <a:r>
              <a:rPr lang="nl-NL" b="1" dirty="0" err="1"/>
              <a:t>legalisation</a:t>
            </a:r>
            <a:r>
              <a:rPr lang="nl-NL" b="1" dirty="0"/>
              <a:t>’</a:t>
            </a:r>
            <a:endParaRPr lang="nl-BE"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4</a:t>
            </a:fld>
            <a:endParaRPr lang="en-US" dirty="0"/>
          </a:p>
        </p:txBody>
      </p:sp>
    </p:spTree>
    <p:extLst>
      <p:ext uri="{BB962C8B-B14F-4D97-AF65-F5344CB8AC3E}">
        <p14:creationId xmlns:p14="http://schemas.microsoft.com/office/powerpoint/2010/main" val="1396368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609600" y="1219200"/>
            <a:ext cx="8229600" cy="4525963"/>
          </a:xfrm>
        </p:spPr>
        <p:txBody>
          <a:bodyPr/>
          <a:lstStyle/>
          <a:p>
            <a:pPr marL="0" indent="0">
              <a:spcBef>
                <a:spcPts val="0"/>
              </a:spcBef>
              <a:buNone/>
            </a:pPr>
            <a:r>
              <a:rPr lang="en-GB" sz="2200" b="1" u="sng" dirty="0"/>
              <a:t>What is euthanasia</a:t>
            </a:r>
            <a:r>
              <a:rPr lang="en-GB" sz="2200" b="1" dirty="0"/>
              <a:t>? Art. 2:</a:t>
            </a:r>
          </a:p>
          <a:p>
            <a:pPr marL="0" indent="0">
              <a:buNone/>
            </a:pPr>
            <a:r>
              <a:rPr lang="en-US" sz="2200" i="1" dirty="0"/>
              <a:t>For the purposes of this Act, euthanasia is defined as </a:t>
            </a:r>
            <a:r>
              <a:rPr lang="en-US" sz="2200" b="1" i="1" dirty="0"/>
              <a:t>intentionally terminating life by someone other than the person concerned, at the latter’s request</a:t>
            </a:r>
            <a:r>
              <a:rPr lang="en-US" sz="2200" i="1" dirty="0"/>
              <a:t>.</a:t>
            </a:r>
          </a:p>
          <a:p>
            <a:pPr marL="0" indent="0">
              <a:lnSpc>
                <a:spcPct val="150000"/>
              </a:lnSpc>
              <a:spcBef>
                <a:spcPts val="0"/>
              </a:spcBef>
              <a:buNone/>
            </a:pPr>
            <a:r>
              <a:rPr lang="en-GB" sz="2200" b="1" u="sng" dirty="0"/>
              <a:t>Who can qualify for receiving euthanasia</a:t>
            </a:r>
            <a:r>
              <a:rPr lang="en-GB" sz="2200" b="1" dirty="0"/>
              <a:t>? Art. 3(1): </a:t>
            </a:r>
          </a:p>
          <a:p>
            <a:pPr marL="0" indent="0">
              <a:lnSpc>
                <a:spcPct val="150000"/>
              </a:lnSpc>
              <a:spcBef>
                <a:spcPts val="0"/>
              </a:spcBef>
              <a:buNone/>
            </a:pPr>
            <a:r>
              <a:rPr lang="en-US" sz="2200" i="1" dirty="0"/>
              <a:t>The </a:t>
            </a:r>
            <a:r>
              <a:rPr lang="en-US" sz="2200" b="1" i="1" dirty="0"/>
              <a:t>physician</a:t>
            </a:r>
            <a:r>
              <a:rPr lang="en-US" sz="2200" i="1" dirty="0"/>
              <a:t> who performs euthanasia commits no criminal offence when he/she ensures that:</a:t>
            </a:r>
          </a:p>
          <a:p>
            <a:pPr marL="177800" indent="-177800">
              <a:buNone/>
            </a:pPr>
            <a:r>
              <a:rPr lang="en-US" sz="2200" i="1" dirty="0"/>
              <a:t>– the patient … is legally </a:t>
            </a:r>
            <a:r>
              <a:rPr lang="en-US" sz="2200" b="1" i="1" dirty="0"/>
              <a:t>competent [‘capable’]</a:t>
            </a:r>
            <a:r>
              <a:rPr lang="en-US" sz="2200" i="1" dirty="0"/>
              <a:t> and conscious at the moment of making the request; </a:t>
            </a:r>
          </a:p>
          <a:p>
            <a:pPr marL="177800" indent="-177800">
              <a:buNone/>
            </a:pPr>
            <a:r>
              <a:rPr lang="en-US" sz="2200" i="1" dirty="0"/>
              <a:t>– the request is </a:t>
            </a:r>
            <a:r>
              <a:rPr lang="en-US" sz="2200" b="1" i="1" dirty="0"/>
              <a:t>voluntary</a:t>
            </a:r>
            <a:r>
              <a:rPr lang="en-US" sz="2200" i="1" dirty="0"/>
              <a:t>, </a:t>
            </a:r>
            <a:r>
              <a:rPr lang="en-US" sz="2200" b="1" i="1" dirty="0"/>
              <a:t>well-considered and repeated</a:t>
            </a:r>
            <a:r>
              <a:rPr lang="en-US" sz="2200" i="1" dirty="0"/>
              <a:t>, and is </a:t>
            </a:r>
            <a:r>
              <a:rPr lang="en-US" sz="2200" b="1" i="1" dirty="0"/>
              <a:t>not the result of any external pressure</a:t>
            </a:r>
            <a:r>
              <a:rPr lang="en-US" sz="2200" i="1" dirty="0"/>
              <a:t>;</a:t>
            </a:r>
          </a:p>
        </p:txBody>
      </p:sp>
      <p:sp>
        <p:nvSpPr>
          <p:cNvPr id="3" name="Tijdelijke aanduiding voor tekst 2"/>
          <p:cNvSpPr>
            <a:spLocks noGrp="1"/>
          </p:cNvSpPr>
          <p:nvPr>
            <p:ph type="body" sz="quarter" idx="13"/>
          </p:nvPr>
        </p:nvSpPr>
        <p:spPr>
          <a:xfrm>
            <a:off x="762000" y="381000"/>
            <a:ext cx="7696200" cy="609600"/>
          </a:xfrm>
        </p:spPr>
        <p:txBody>
          <a:bodyPr/>
          <a:lstStyle/>
          <a:p>
            <a:r>
              <a:rPr lang="nl-NL" sz="3000" b="1" dirty="0"/>
              <a:t>II. </a:t>
            </a:r>
            <a:r>
              <a:rPr lang="nl-NL" sz="3000" b="1" dirty="0" err="1"/>
              <a:t>Key</a:t>
            </a:r>
            <a:r>
              <a:rPr lang="nl-NL" sz="3000" b="1" dirty="0"/>
              <a:t> </a:t>
            </a:r>
            <a:r>
              <a:rPr lang="nl-NL" sz="3000" b="1" dirty="0" err="1"/>
              <a:t>eligibility</a:t>
            </a:r>
            <a:r>
              <a:rPr lang="nl-NL" sz="3000" b="1" dirty="0"/>
              <a:t> criteria: </a:t>
            </a:r>
            <a:r>
              <a:rPr lang="nl-NL" sz="3000" b="1" dirty="0" err="1"/>
              <a:t>Euthanasia</a:t>
            </a:r>
            <a:r>
              <a:rPr lang="nl-NL" sz="3000" b="1" dirty="0"/>
              <a:t> </a:t>
            </a:r>
            <a:r>
              <a:rPr lang="nl-NL" sz="3000" b="1" dirty="0" err="1"/>
              <a:t>law</a:t>
            </a:r>
            <a:r>
              <a:rPr lang="nl-NL" sz="3000" b="1" dirty="0"/>
              <a:t> (2002)</a:t>
            </a:r>
            <a:endParaRPr lang="nl-BE" sz="3000"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5</a:t>
            </a:fld>
            <a:endParaRPr lang="en-US" dirty="0"/>
          </a:p>
        </p:txBody>
      </p:sp>
    </p:spTree>
    <p:extLst>
      <p:ext uri="{BB962C8B-B14F-4D97-AF65-F5344CB8AC3E}">
        <p14:creationId xmlns:p14="http://schemas.microsoft.com/office/powerpoint/2010/main" val="4180829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609600" y="1219200"/>
            <a:ext cx="8229600" cy="4525963"/>
          </a:xfrm>
        </p:spPr>
        <p:txBody>
          <a:bodyPr/>
          <a:lstStyle/>
          <a:p>
            <a:pPr marL="0" indent="0">
              <a:spcBef>
                <a:spcPts val="0"/>
              </a:spcBef>
              <a:buNone/>
            </a:pPr>
            <a:endParaRPr lang="nl-BE" sz="3600" b="1" dirty="0"/>
          </a:p>
          <a:p>
            <a:pPr marL="0" indent="0">
              <a:spcBef>
                <a:spcPts val="0"/>
              </a:spcBef>
              <a:buNone/>
            </a:pPr>
            <a:r>
              <a:rPr lang="nl-BE" sz="3600" b="1" dirty="0"/>
              <a:t>Advance </a:t>
            </a:r>
            <a:r>
              <a:rPr lang="nl-BE" sz="3600" b="1" dirty="0" err="1"/>
              <a:t>directives</a:t>
            </a:r>
            <a:r>
              <a:rPr lang="nl-BE" sz="3600" b="1" dirty="0"/>
              <a:t> are </a:t>
            </a:r>
            <a:r>
              <a:rPr lang="nl-BE" sz="3600" b="1" dirty="0" err="1"/>
              <a:t>also</a:t>
            </a:r>
            <a:r>
              <a:rPr lang="nl-BE" sz="3600" b="1" dirty="0"/>
              <a:t> </a:t>
            </a:r>
            <a:r>
              <a:rPr lang="nl-BE" sz="3600" b="1" dirty="0" err="1"/>
              <a:t>possible</a:t>
            </a:r>
            <a:r>
              <a:rPr lang="nl-BE" sz="3600" dirty="0"/>
              <a:t>,</a:t>
            </a:r>
            <a:r>
              <a:rPr lang="nl-BE" sz="3600" b="1" dirty="0"/>
              <a:t> </a:t>
            </a:r>
            <a:r>
              <a:rPr lang="nl-BE" sz="3600" dirty="0"/>
              <a:t>but these </a:t>
            </a:r>
            <a:r>
              <a:rPr lang="nl-BE" sz="3600" dirty="0" err="1"/>
              <a:t>can</a:t>
            </a:r>
            <a:r>
              <a:rPr lang="nl-BE" sz="3600" dirty="0"/>
              <a:t> </a:t>
            </a:r>
            <a:r>
              <a:rPr lang="nl-BE" sz="3600" dirty="0" err="1"/>
              <a:t>only</a:t>
            </a:r>
            <a:r>
              <a:rPr lang="nl-BE" sz="3600" dirty="0"/>
              <a:t> </a:t>
            </a:r>
            <a:r>
              <a:rPr lang="nl-BE" sz="3600" dirty="0" err="1"/>
              <a:t>be</a:t>
            </a:r>
            <a:r>
              <a:rPr lang="nl-BE" sz="3600" dirty="0"/>
              <a:t> </a:t>
            </a:r>
            <a:r>
              <a:rPr lang="nl-BE" sz="3600" dirty="0" err="1"/>
              <a:t>acted</a:t>
            </a:r>
            <a:r>
              <a:rPr lang="nl-BE" sz="3600" dirty="0"/>
              <a:t> </a:t>
            </a:r>
            <a:r>
              <a:rPr lang="nl-BE" sz="3600" dirty="0" err="1"/>
              <a:t>upon</a:t>
            </a:r>
            <a:r>
              <a:rPr lang="nl-BE" sz="3600" dirty="0"/>
              <a:t> </a:t>
            </a:r>
            <a:r>
              <a:rPr lang="nl-BE" sz="3600" dirty="0" err="1"/>
              <a:t>if</a:t>
            </a:r>
            <a:r>
              <a:rPr lang="nl-BE" sz="3600" dirty="0"/>
              <a:t> </a:t>
            </a:r>
            <a:r>
              <a:rPr lang="nl-BE" sz="3600" dirty="0" err="1"/>
              <a:t>the</a:t>
            </a:r>
            <a:r>
              <a:rPr lang="nl-BE" sz="3600" dirty="0"/>
              <a:t> </a:t>
            </a:r>
            <a:r>
              <a:rPr lang="nl-BE" sz="3600" dirty="0" err="1"/>
              <a:t>patient</a:t>
            </a:r>
            <a:r>
              <a:rPr lang="nl-BE" sz="3600" dirty="0"/>
              <a:t> is in </a:t>
            </a:r>
            <a:r>
              <a:rPr lang="nl-BE" sz="3600" dirty="0" err="1"/>
              <a:t>an</a:t>
            </a:r>
            <a:r>
              <a:rPr lang="nl-BE" sz="3600" dirty="0"/>
              <a:t> </a:t>
            </a:r>
            <a:r>
              <a:rPr lang="nl-BE" sz="3600" b="1" dirty="0" err="1"/>
              <a:t>irreversible</a:t>
            </a:r>
            <a:r>
              <a:rPr lang="nl-BE" sz="3600" b="1" dirty="0"/>
              <a:t> coma (i.e. </a:t>
            </a:r>
            <a:r>
              <a:rPr lang="nl-BE" sz="3600" b="1" dirty="0" err="1"/>
              <a:t>not</a:t>
            </a:r>
            <a:r>
              <a:rPr lang="nl-BE" sz="3600" b="1" dirty="0"/>
              <a:t> in cases of </a:t>
            </a:r>
            <a:r>
              <a:rPr lang="nl-BE" sz="3600" b="1" dirty="0" err="1"/>
              <a:t>advanced</a:t>
            </a:r>
            <a:r>
              <a:rPr lang="nl-BE" sz="3600" b="1" dirty="0"/>
              <a:t> dementia!)</a:t>
            </a:r>
            <a:endParaRPr lang="en-US" sz="3600" dirty="0"/>
          </a:p>
        </p:txBody>
      </p:sp>
      <p:sp>
        <p:nvSpPr>
          <p:cNvPr id="3" name="Tijdelijke aanduiding voor tekst 2"/>
          <p:cNvSpPr>
            <a:spLocks noGrp="1"/>
          </p:cNvSpPr>
          <p:nvPr>
            <p:ph type="body" sz="quarter" idx="13"/>
          </p:nvPr>
        </p:nvSpPr>
        <p:spPr>
          <a:xfrm>
            <a:off x="762000" y="381000"/>
            <a:ext cx="7696200" cy="609600"/>
          </a:xfrm>
        </p:spPr>
        <p:txBody>
          <a:bodyPr/>
          <a:lstStyle/>
          <a:p>
            <a:r>
              <a:rPr lang="nl-NL" sz="3000" b="1" dirty="0"/>
              <a:t>II. </a:t>
            </a:r>
            <a:r>
              <a:rPr lang="nl-NL" sz="3000" b="1" dirty="0" err="1"/>
              <a:t>Key</a:t>
            </a:r>
            <a:r>
              <a:rPr lang="nl-NL" sz="3000" b="1" dirty="0"/>
              <a:t> </a:t>
            </a:r>
            <a:r>
              <a:rPr lang="nl-NL" sz="3000" b="1" dirty="0" err="1"/>
              <a:t>eligibility</a:t>
            </a:r>
            <a:r>
              <a:rPr lang="nl-NL" sz="3000" b="1" dirty="0"/>
              <a:t> criteria: </a:t>
            </a:r>
            <a:r>
              <a:rPr lang="nl-NL" sz="3000" b="1" dirty="0" err="1"/>
              <a:t>Euthanasia</a:t>
            </a:r>
            <a:r>
              <a:rPr lang="nl-NL" sz="3000" b="1" dirty="0"/>
              <a:t> </a:t>
            </a:r>
            <a:r>
              <a:rPr lang="nl-NL" sz="3000" b="1" dirty="0" err="1"/>
              <a:t>law</a:t>
            </a:r>
            <a:r>
              <a:rPr lang="nl-NL" sz="3000" b="1" dirty="0"/>
              <a:t> (2002)</a:t>
            </a:r>
            <a:endParaRPr lang="nl-BE" sz="3000"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6</a:t>
            </a:fld>
            <a:endParaRPr lang="en-US" dirty="0"/>
          </a:p>
        </p:txBody>
      </p:sp>
    </p:spTree>
    <p:extLst>
      <p:ext uri="{BB962C8B-B14F-4D97-AF65-F5344CB8AC3E}">
        <p14:creationId xmlns:p14="http://schemas.microsoft.com/office/powerpoint/2010/main" val="1176802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152400" y="1143000"/>
            <a:ext cx="8784000" cy="4525963"/>
          </a:xfrm>
        </p:spPr>
        <p:txBody>
          <a:bodyPr/>
          <a:lstStyle/>
          <a:p>
            <a:pPr marL="0" lvl="1" indent="0">
              <a:lnSpc>
                <a:spcPct val="150000"/>
              </a:lnSpc>
              <a:buNone/>
            </a:pPr>
            <a:r>
              <a:rPr lang="en-GB" sz="2400" b="1" dirty="0"/>
              <a:t>Art. 3(1), cont’d</a:t>
            </a:r>
            <a:r>
              <a:rPr lang="en-GB" sz="2400" dirty="0"/>
              <a:t>:</a:t>
            </a:r>
          </a:p>
          <a:p>
            <a:pPr marL="179388" lvl="1" indent="0">
              <a:lnSpc>
                <a:spcPct val="150000"/>
              </a:lnSpc>
              <a:buNone/>
            </a:pPr>
            <a:r>
              <a:rPr lang="en-GB" sz="2400" b="1" i="1" dirty="0"/>
              <a:t>“the patient is in a situation, without medical prospect of improvement, of continuous and unbearable physical or psychological suffering which cannot be alleviated and which is the consequence of a serious and incurable condition caused by accident or disease”</a:t>
            </a:r>
          </a:p>
          <a:p>
            <a:pPr marL="179388" lvl="1" indent="0">
              <a:lnSpc>
                <a:spcPct val="150000"/>
              </a:lnSpc>
              <a:buNone/>
            </a:pPr>
            <a:endParaRPr lang="en-GB" sz="1200" i="1" dirty="0"/>
          </a:p>
          <a:p>
            <a:pPr marL="0" lvl="1" indent="0">
              <a:lnSpc>
                <a:spcPct val="150000"/>
              </a:lnSpc>
              <a:buNone/>
            </a:pPr>
            <a:r>
              <a:rPr lang="en-GB" sz="2400" dirty="0"/>
              <a:t>	Thus: </a:t>
            </a:r>
            <a:r>
              <a:rPr lang="en-GB" sz="2400" b="1" dirty="0"/>
              <a:t>five</a:t>
            </a:r>
            <a:r>
              <a:rPr lang="en-GB" sz="2400" dirty="0"/>
              <a:t> conditions, each of which must be met!</a:t>
            </a:r>
          </a:p>
          <a:p>
            <a:pPr marL="0" lvl="1" indent="0">
              <a:lnSpc>
                <a:spcPct val="150000"/>
              </a:lnSpc>
              <a:buNone/>
            </a:pPr>
            <a:endParaRPr lang="en-GB" sz="1800" dirty="0"/>
          </a:p>
        </p:txBody>
      </p:sp>
      <p:sp>
        <p:nvSpPr>
          <p:cNvPr id="3" name="Tijdelijke aanduiding voor tekst 2"/>
          <p:cNvSpPr>
            <a:spLocks noGrp="1"/>
          </p:cNvSpPr>
          <p:nvPr>
            <p:ph type="body" sz="quarter" idx="13"/>
          </p:nvPr>
        </p:nvSpPr>
        <p:spPr>
          <a:xfrm>
            <a:off x="786136" y="381000"/>
            <a:ext cx="7696200" cy="609600"/>
          </a:xfrm>
        </p:spPr>
        <p:txBody>
          <a:bodyPr/>
          <a:lstStyle/>
          <a:p>
            <a:r>
              <a:rPr lang="nl-NL" sz="3000" b="1" dirty="0"/>
              <a:t>II. </a:t>
            </a:r>
            <a:r>
              <a:rPr lang="nl-NL" sz="3000" b="1" dirty="0" err="1"/>
              <a:t>Key</a:t>
            </a:r>
            <a:r>
              <a:rPr lang="nl-NL" sz="3000" b="1" dirty="0"/>
              <a:t> </a:t>
            </a:r>
            <a:r>
              <a:rPr lang="nl-NL" sz="3000" b="1" dirty="0" err="1"/>
              <a:t>eligibility</a:t>
            </a:r>
            <a:r>
              <a:rPr lang="nl-NL" sz="3000" b="1" dirty="0"/>
              <a:t> criteria: </a:t>
            </a:r>
            <a:r>
              <a:rPr lang="nl-NL" sz="3000" b="1" dirty="0" err="1"/>
              <a:t>Euthanasia</a:t>
            </a:r>
            <a:r>
              <a:rPr lang="nl-NL" sz="3000" b="1" dirty="0"/>
              <a:t> </a:t>
            </a:r>
            <a:r>
              <a:rPr lang="nl-NL" sz="3000" b="1" dirty="0" err="1"/>
              <a:t>law</a:t>
            </a:r>
            <a:r>
              <a:rPr lang="nl-NL" sz="3000" b="1" dirty="0"/>
              <a:t> (2002)</a:t>
            </a:r>
            <a:endParaRPr lang="nl-BE" sz="3000"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7</a:t>
            </a:fld>
            <a:endParaRPr lang="en-US" dirty="0"/>
          </a:p>
        </p:txBody>
      </p:sp>
    </p:spTree>
    <p:extLst>
      <p:ext uri="{BB962C8B-B14F-4D97-AF65-F5344CB8AC3E}">
        <p14:creationId xmlns:p14="http://schemas.microsoft.com/office/powerpoint/2010/main" val="1793244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295400"/>
            <a:ext cx="8229600" cy="4824000"/>
          </a:xfrm>
        </p:spPr>
        <p:txBody>
          <a:bodyPr/>
          <a:lstStyle/>
          <a:p>
            <a:pPr>
              <a:lnSpc>
                <a:spcPct val="150000"/>
              </a:lnSpc>
              <a:spcBef>
                <a:spcPts val="0"/>
              </a:spcBef>
            </a:pPr>
            <a:r>
              <a:rPr lang="en-GB" sz="2300" b="1" dirty="0"/>
              <a:t>Euthanasia is </a:t>
            </a:r>
            <a:r>
              <a:rPr lang="en-GB" sz="2300" b="1" u="sng" dirty="0"/>
              <a:t>NOT a (patient) right</a:t>
            </a:r>
            <a:r>
              <a:rPr lang="en-GB" sz="2300" dirty="0"/>
              <a:t>: it is the right of the patient to make a euthanasia </a:t>
            </a:r>
            <a:r>
              <a:rPr lang="en-GB" sz="2300" u="sng" dirty="0"/>
              <a:t>request</a:t>
            </a:r>
            <a:r>
              <a:rPr lang="en-GB" sz="2300" dirty="0"/>
              <a:t> and the right of the physician to </a:t>
            </a:r>
            <a:r>
              <a:rPr lang="en-GB" sz="2300" u="sng" dirty="0"/>
              <a:t>grant</a:t>
            </a:r>
            <a:r>
              <a:rPr lang="en-GB" sz="2300" dirty="0"/>
              <a:t> the request if all legal criteria are met</a:t>
            </a:r>
          </a:p>
          <a:p>
            <a:pPr>
              <a:lnSpc>
                <a:spcPct val="150000"/>
              </a:lnSpc>
              <a:spcBef>
                <a:spcPts val="0"/>
              </a:spcBef>
            </a:pPr>
            <a:r>
              <a:rPr lang="en-GB" sz="2300" b="1" dirty="0"/>
              <a:t>Euthanasia is </a:t>
            </a:r>
            <a:r>
              <a:rPr lang="en-GB" sz="2300" b="1" u="sng" dirty="0"/>
              <a:t>NOT a duty</a:t>
            </a:r>
            <a:r>
              <a:rPr lang="en-GB" sz="2300" dirty="0"/>
              <a:t>:</a:t>
            </a:r>
          </a:p>
          <a:p>
            <a:pPr marL="342900" lvl="1" indent="-342900">
              <a:lnSpc>
                <a:spcPct val="150000"/>
              </a:lnSpc>
              <a:spcBef>
                <a:spcPts val="0"/>
              </a:spcBef>
              <a:buFontTx/>
              <a:buChar char="-"/>
            </a:pPr>
            <a:r>
              <a:rPr lang="en-GB" sz="2300" dirty="0"/>
              <a:t>Not a duty of </a:t>
            </a:r>
            <a:r>
              <a:rPr lang="en-GB" sz="2300" u="sng" dirty="0"/>
              <a:t>physicians</a:t>
            </a:r>
            <a:r>
              <a:rPr lang="en-GB" sz="2300" dirty="0"/>
              <a:t>: “</a:t>
            </a:r>
            <a:r>
              <a:rPr lang="en-GB" sz="2300" i="1" dirty="0"/>
              <a:t>no physician can be forced to perform euthanasia”</a:t>
            </a:r>
            <a:r>
              <a:rPr lang="en-GB" sz="2300" dirty="0"/>
              <a:t> (art. 14)</a:t>
            </a:r>
          </a:p>
          <a:p>
            <a:pPr marL="342900" lvl="1" indent="-342900">
              <a:lnSpc>
                <a:spcPct val="150000"/>
              </a:lnSpc>
              <a:spcBef>
                <a:spcPts val="0"/>
              </a:spcBef>
              <a:buFontTx/>
              <a:buChar char="-"/>
            </a:pPr>
            <a:r>
              <a:rPr lang="en-GB" sz="2300" dirty="0"/>
              <a:t>Not a duty of </a:t>
            </a:r>
            <a:r>
              <a:rPr lang="en-GB" sz="2300" u="sng" dirty="0"/>
              <a:t>any other person</a:t>
            </a:r>
            <a:r>
              <a:rPr lang="en-GB" sz="2300" dirty="0"/>
              <a:t>: “</a:t>
            </a:r>
            <a:r>
              <a:rPr lang="en-GB" sz="2300" i="1" dirty="0"/>
              <a:t>no other person can be forced to collaborate in the performance of euthanasia”</a:t>
            </a:r>
            <a:r>
              <a:rPr lang="en-GB" sz="2300" dirty="0"/>
              <a:t> (art. 14)</a:t>
            </a:r>
          </a:p>
        </p:txBody>
      </p:sp>
      <p:sp>
        <p:nvSpPr>
          <p:cNvPr id="3" name="Tijdelijke aanduiding voor tekst 2"/>
          <p:cNvSpPr>
            <a:spLocks noGrp="1"/>
          </p:cNvSpPr>
          <p:nvPr>
            <p:ph type="body" sz="quarter" idx="13"/>
          </p:nvPr>
        </p:nvSpPr>
        <p:spPr/>
        <p:txBody>
          <a:bodyPr/>
          <a:lstStyle/>
          <a:p>
            <a:r>
              <a:rPr lang="nl-NL" sz="3000" b="1" dirty="0"/>
              <a:t>II. </a:t>
            </a:r>
            <a:r>
              <a:rPr lang="nl-NL" sz="3000" b="1" dirty="0" err="1"/>
              <a:t>Key</a:t>
            </a:r>
            <a:r>
              <a:rPr lang="nl-NL" sz="3000" b="1" dirty="0"/>
              <a:t> </a:t>
            </a:r>
            <a:r>
              <a:rPr lang="nl-NL" sz="3000" b="1" dirty="0" err="1"/>
              <a:t>eligibility</a:t>
            </a:r>
            <a:r>
              <a:rPr lang="nl-NL" sz="3000" b="1" dirty="0"/>
              <a:t> criteria: </a:t>
            </a:r>
            <a:r>
              <a:rPr lang="nl-NL" sz="3000" b="1" dirty="0" err="1"/>
              <a:t>Euthanasia</a:t>
            </a:r>
            <a:r>
              <a:rPr lang="nl-NL" sz="3000" b="1" dirty="0"/>
              <a:t> </a:t>
            </a:r>
            <a:r>
              <a:rPr lang="nl-NL" sz="3000" b="1" dirty="0" err="1"/>
              <a:t>law</a:t>
            </a:r>
            <a:r>
              <a:rPr lang="nl-NL" sz="3000" b="1" dirty="0"/>
              <a:t> (2002)</a:t>
            </a:r>
            <a:endParaRPr lang="nl-BE" sz="3000"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8</a:t>
            </a:fld>
            <a:endParaRPr lang="en-US" dirty="0"/>
          </a:p>
        </p:txBody>
      </p:sp>
    </p:spTree>
    <p:extLst>
      <p:ext uri="{BB962C8B-B14F-4D97-AF65-F5344CB8AC3E}">
        <p14:creationId xmlns:p14="http://schemas.microsoft.com/office/powerpoint/2010/main" val="1910619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058450"/>
            <a:ext cx="8568000" cy="5004000"/>
          </a:xfrm>
        </p:spPr>
        <p:txBody>
          <a:bodyPr/>
          <a:lstStyle/>
          <a:p>
            <a:pPr marL="0" indent="0">
              <a:lnSpc>
                <a:spcPct val="150000"/>
              </a:lnSpc>
              <a:spcBef>
                <a:spcPts val="0"/>
              </a:spcBef>
              <a:buNone/>
            </a:pPr>
            <a:r>
              <a:rPr lang="en-GB" sz="2300" b="1" u="sng" dirty="0"/>
              <a:t>Review before</a:t>
            </a:r>
            <a:r>
              <a:rPr lang="en-GB" sz="2300" b="1" dirty="0"/>
              <a:t> the euthanasia</a:t>
            </a:r>
            <a:r>
              <a:rPr lang="en-GB" sz="2300" dirty="0"/>
              <a:t>:</a:t>
            </a:r>
          </a:p>
          <a:p>
            <a:pPr>
              <a:lnSpc>
                <a:spcPct val="150000"/>
              </a:lnSpc>
              <a:spcBef>
                <a:spcPts val="0"/>
              </a:spcBef>
            </a:pPr>
            <a:r>
              <a:rPr lang="en-GB" sz="2300" dirty="0"/>
              <a:t>The attending physician, who has received a euthanasia request, must </a:t>
            </a:r>
            <a:r>
              <a:rPr lang="en-GB" sz="2300" u="sng" dirty="0"/>
              <a:t>consult</a:t>
            </a:r>
            <a:r>
              <a:rPr lang="en-GB" sz="2300" dirty="0"/>
              <a:t> </a:t>
            </a:r>
            <a:r>
              <a:rPr lang="en-GB" sz="2300" u="sng" dirty="0"/>
              <a:t>independent physicians</a:t>
            </a:r>
            <a:r>
              <a:rPr lang="en-GB" sz="2300" dirty="0"/>
              <a:t>: one (if the condition is terminal) or two (if the condition is not terminal) </a:t>
            </a:r>
          </a:p>
          <a:p>
            <a:pPr>
              <a:lnSpc>
                <a:spcPct val="150000"/>
              </a:lnSpc>
              <a:spcBef>
                <a:spcPts val="0"/>
              </a:spcBef>
            </a:pPr>
            <a:r>
              <a:rPr lang="en-GB" sz="2300" dirty="0"/>
              <a:t>Their advice is not binding, though</a:t>
            </a:r>
          </a:p>
          <a:p>
            <a:pPr marL="0" indent="0">
              <a:lnSpc>
                <a:spcPct val="150000"/>
              </a:lnSpc>
              <a:spcBef>
                <a:spcPts val="0"/>
              </a:spcBef>
              <a:buNone/>
            </a:pPr>
            <a:r>
              <a:rPr lang="en-GB" sz="2300" b="1" u="sng" dirty="0"/>
              <a:t>Review after</a:t>
            </a:r>
            <a:r>
              <a:rPr lang="en-GB" sz="2300" b="1" dirty="0"/>
              <a:t> the euthanasia</a:t>
            </a:r>
            <a:r>
              <a:rPr lang="en-GB" sz="2300" dirty="0"/>
              <a:t>:</a:t>
            </a:r>
          </a:p>
          <a:p>
            <a:pPr>
              <a:lnSpc>
                <a:spcPct val="150000"/>
              </a:lnSpc>
              <a:spcBef>
                <a:spcPts val="0"/>
              </a:spcBef>
            </a:pPr>
            <a:r>
              <a:rPr lang="en-GB" sz="2300" dirty="0"/>
              <a:t>Performed euthanasia cases must be reported to the </a:t>
            </a:r>
            <a:r>
              <a:rPr lang="en-GB" sz="2300" u="sng" dirty="0"/>
              <a:t>Federal Control and Evaluation Commission</a:t>
            </a:r>
            <a:r>
              <a:rPr lang="en-GB" sz="2300" dirty="0"/>
              <a:t>, which is supposed to check conformity with the law</a:t>
            </a:r>
          </a:p>
          <a:p>
            <a:pPr>
              <a:lnSpc>
                <a:spcPct val="150000"/>
              </a:lnSpc>
              <a:spcBef>
                <a:spcPts val="0"/>
              </a:spcBef>
            </a:pPr>
            <a:endParaRPr lang="en-GB" sz="2300" dirty="0"/>
          </a:p>
        </p:txBody>
      </p:sp>
      <p:sp>
        <p:nvSpPr>
          <p:cNvPr id="3" name="Tijdelijke aanduiding voor tekst 2"/>
          <p:cNvSpPr>
            <a:spLocks noGrp="1"/>
          </p:cNvSpPr>
          <p:nvPr>
            <p:ph type="body" sz="quarter" idx="13"/>
          </p:nvPr>
        </p:nvSpPr>
        <p:spPr>
          <a:xfrm>
            <a:off x="723900" y="448850"/>
            <a:ext cx="7696200" cy="609600"/>
          </a:xfrm>
        </p:spPr>
        <p:txBody>
          <a:bodyPr/>
          <a:lstStyle/>
          <a:p>
            <a:r>
              <a:rPr lang="nl-NL" sz="3000" b="1" dirty="0"/>
              <a:t>III. </a:t>
            </a:r>
            <a:r>
              <a:rPr lang="nl-NL" sz="3000" b="1" dirty="0" err="1"/>
              <a:t>Key</a:t>
            </a:r>
            <a:r>
              <a:rPr lang="nl-NL" sz="3000" b="1" dirty="0"/>
              <a:t> </a:t>
            </a:r>
            <a:r>
              <a:rPr lang="nl-NL" sz="3000" b="1" dirty="0" err="1"/>
              <a:t>safeguards</a:t>
            </a:r>
            <a:r>
              <a:rPr lang="nl-NL" sz="3000" b="1" dirty="0"/>
              <a:t> </a:t>
            </a:r>
            <a:r>
              <a:rPr lang="nl-NL" sz="3000" b="1" dirty="0" err="1"/>
              <a:t>and</a:t>
            </a:r>
            <a:r>
              <a:rPr lang="nl-NL" sz="3000" b="1" dirty="0"/>
              <a:t> </a:t>
            </a:r>
            <a:r>
              <a:rPr lang="nl-NL" sz="3000" b="1" dirty="0" err="1"/>
              <a:t>processes</a:t>
            </a:r>
            <a:r>
              <a:rPr lang="nl-NL" sz="3000" b="1" dirty="0"/>
              <a:t> </a:t>
            </a:r>
            <a:endParaRPr lang="nl-BE" sz="3000"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9</a:t>
            </a:fld>
            <a:endParaRPr lang="en-US" dirty="0"/>
          </a:p>
        </p:txBody>
      </p:sp>
    </p:spTree>
    <p:extLst>
      <p:ext uri="{BB962C8B-B14F-4D97-AF65-F5344CB8AC3E}">
        <p14:creationId xmlns:p14="http://schemas.microsoft.com/office/powerpoint/2010/main" val="29781884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SOJ Document" ma:contentTypeID="0x0101008BA73D3394C66B42AFDD494ADBC50D74004E480268BE61764C950B62616F270E0A" ma:contentTypeVersion="18" ma:contentTypeDescription="" ma:contentTypeScope="" ma:versionID="aca7a7d1a2e36451cd1926f0ea65372c">
  <xsd:schema xmlns:xsd="http://www.w3.org/2001/XMLSchema" xmlns:xs="http://www.w3.org/2001/XMLSchema" xmlns:p="http://schemas.microsoft.com/office/2006/metadata/properties" xmlns:ns2="f906fbab-2f75-4c55-9947-54e5e7fb542c" targetNamespace="http://schemas.microsoft.com/office/2006/metadata/properties" ma:root="true" ma:fieldsID="b194a0c6b20796394434e5a6a05ce10d" ns2:_="">
    <xsd:import namespace="f906fbab-2f75-4c55-9947-54e5e7fb542c"/>
    <xsd:element name="properties">
      <xsd:complexType>
        <xsd:sequence>
          <xsd:element name="documentManagement">
            <xsd:complexType>
              <xsd:all>
                <xsd:element ref="ns2:Form_x0020__x002d__x0020_no_x0020_of_x0020_pages"/>
                <xsd:element ref="ns2:Is_x0020_document_x0020_on_x0020_another_x0020_website_x003f__x0020_eg_x0020_States_x0020_Assembly" minOccurs="0"/>
                <xsd:element ref="ns2:Review_x0020_date_x0020__x002d__x0020_for_x0020_updating_x0020_or_x0020_deleteing_x0020_from_x0020_site" minOccurs="0"/>
                <xsd:element ref="ns2:Document_x0020_type"/>
                <xsd:element ref="ns2:Could_x0020_this_x0020_be_x0020_a_x0020_web_x0020_page_x003f_"/>
                <xsd:element ref="ns2:P_x0020__x0026__x0020_E_x0020_subcategories" minOccurs="0"/>
                <xsd:element ref="ns2:PDF_x0020_tagged_x0020_for_x0020_accessibilty"/>
                <xsd:element ref="ns2:Scanned_x0020_PDF"/>
                <xsd:element ref="ns2:Summary_x0020_text_x0020_for_x0020_PDFs" minOccurs="0"/>
                <xsd:element ref="ns2:Form_x0020_can_x0020_be_x0020_submitted_x0020_by" minOccurs="0"/>
                <xsd:element ref="ns2:Additional_x0020_attachments_x0020_submitted_x0020_with_x0020_form_x003f_" minOccurs="0"/>
                <xsd:element ref="ns2:Copyright"/>
                <xsd:element ref="ns2:Department_x0020__x0028_new_x0029_"/>
                <xsd:element ref="ns2:Is_x0020_this_x0020_an_x0020_infographic_x003f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06fbab-2f75-4c55-9947-54e5e7fb542c" elementFormDefault="qualified">
    <xsd:import namespace="http://schemas.microsoft.com/office/2006/documentManagement/types"/>
    <xsd:import namespace="http://schemas.microsoft.com/office/infopath/2007/PartnerControls"/>
    <xsd:element name="Form_x0020__x002d__x0020_no_x0020_of_x0020_pages" ma:index="2" ma:displayName="No of pages" ma:description="Ensure number of pages is accurate" ma:internalName="Form_x0020__x002d__x0020_no_x0020_of_x0020_pages" ma:percentage="FALSE">
      <xsd:simpleType>
        <xsd:restriction base="dms:Number"/>
      </xsd:simpleType>
    </xsd:element>
    <xsd:element name="Is_x0020_document_x0020_on_x0020_another_x0020_website_x003f__x0020_eg_x0020_States_x0020_Assembly" ma:index="3" nillable="true" ma:displayName="Is document on another website? eg States Assembly" ma:default="0" ma:description="If document is on another website link to it instead of uploading duplicate document" ma:internalName="Is_x0020_document_x0020_on_x0020_another_x0020_website_x003f__x0020_eg_x0020_States_x0020_Assembly">
      <xsd:simpleType>
        <xsd:restriction base="dms:Boolean"/>
      </xsd:simpleType>
    </xsd:element>
    <xsd:element name="Review_x0020_date_x0020__x002d__x0020_for_x0020_updating_x0020_or_x0020_deleteing_x0020_from_x0020_site" ma:index="4" nillable="true" ma:displayName="Delete from site" ma:description="Fill this in as a reminder to update or delete PDF. You will not be sent a reminder but this will allow us to follow this up." ma:format="DateOnly" ma:internalName="Review_x0020_date_x0020__x002d__x0020_for_x0020_updating_x0020_or_x0020_deleteing_x0020_from_x0020_site">
      <xsd:simpleType>
        <xsd:restriction base="dms:DateTime"/>
      </xsd:simpleType>
    </xsd:element>
    <xsd:element name="Document_x0020_type" ma:index="5" ma:displayName="Document type" ma:description="document type" ma:format="Dropdown" ma:indexed="true" ma:internalName="Document_x0020_type">
      <xsd:simpleType>
        <xsd:restriction base="dms:Choice">
          <xsd:enumeration value="Agenda"/>
          <xsd:enumeration value="Business or delivery plan"/>
          <xsd:enumeration value="Children's Right Impact Assessment (CRIA)"/>
          <xsd:enumeration value="Consultation document"/>
          <xsd:enumeration value="Consultation response document"/>
          <xsd:enumeration value="Diagram / illustration / map"/>
          <xsd:enumeration value="Easy read"/>
          <xsd:enumeration value="Financial sanctions"/>
          <xsd:enumeration value="Financial document"/>
          <xsd:enumeration value="Form"/>
          <xsd:enumeration value="Guidance"/>
          <xsd:enumeration value="Legal document"/>
          <xsd:enumeration value="Letter"/>
          <xsd:enumeration value="Marketing material"/>
          <xsd:enumeration value="Minutes and board packs"/>
          <xsd:enumeration value="Pay scales"/>
          <xsd:enumeration value="Planning Obligation Agreement (POA)"/>
          <xsd:enumeration value="Policy"/>
          <xsd:enumeration value="Presentation"/>
          <xsd:enumeration value="Privacy policy"/>
          <xsd:enumeration value="Report"/>
          <xsd:enumeration value="Retention schedule"/>
          <xsd:enumeration value="Strategy document"/>
          <xsd:enumeration value="Tax document"/>
        </xsd:restriction>
      </xsd:simpleType>
    </xsd:element>
    <xsd:element name="Could_x0020_this_x0020_be_x0020_a_x0020_web_x0020_page_x003f_" ma:index="6" ma:displayName="Could this be a web page?" ma:format="Dropdown" ma:internalName="Could_x0020_this_x0020_be_x0020_a_x0020_web_x0020_page_x003f_">
      <xsd:simpleType>
        <xsd:restriction base="dms:Choice">
          <xsd:enumeration value="Yes, but I don't have the time"/>
          <xsd:enumeration value="No"/>
        </xsd:restriction>
      </xsd:simpleType>
    </xsd:element>
    <xsd:element name="P_x0020__x0026__x0020_E_x0020_subcategories" ma:index="7" nillable="true" ma:displayName="P &amp; E subcategories" ma:format="Dropdown" ma:internalName="P_x0020__x0026__x0020_E_x0020_subcategories">
      <xsd:simpleType>
        <xsd:restriction base="dms:Choice">
          <xsd:enumeration value="Environment"/>
          <xsd:enumeration value="Building control documents"/>
          <xsd:enumeration value="Consultation documents and responses"/>
          <xsd:enumeration value="Development control docs"/>
          <xsd:enumeration value="High hedges"/>
          <xsd:enumeration value="Historic buildings"/>
          <xsd:enumeration value="Island plan documents"/>
          <xsd:enumeration value="Miscellaneous documents"/>
          <xsd:enumeration value="PAP MM minutes and agendas"/>
          <xsd:enumeration value="Planning obligation agreements"/>
          <xsd:enumeration value="POSH street life"/>
          <xsd:enumeration value="Public enquiry documents"/>
          <xsd:enumeration value="Reports and publications"/>
          <xsd:enumeration value="Supplementary planning guidance"/>
          <xsd:enumeration value="Enviroment Protection"/>
          <xsd:enumeration value="Eco-Active"/>
          <xsd:enumeration value="Fish and marine"/>
          <xsd:enumeration value="Vet"/>
          <xsd:enumeration value="Policy &amp; Awareness"/>
          <xsd:enumeration value="Waste, Oil &amp; Water"/>
          <xsd:enumeration value="Countryside"/>
        </xsd:restriction>
      </xsd:simpleType>
    </xsd:element>
    <xsd:element name="PDF_x0020_tagged_x0020_for_x0020_accessibilty" ma:index="8" ma:displayName="PDF tagged for accessibilty (people with disabilities)" ma:default="No" ma:description="To allow screen readers to read and navigate around PDFs easily PDFs should be tagged. This can be done automatically with Adobe Acrobat (not Reader) but does require manual tagging where there are images, logos and graphs. If you do not know what tagging is, you probably aren't doing it." ma:format="RadioButtons" ma:internalName="PDF_x0020_tagged_x0020_for_x0020_accessibilty">
      <xsd:simpleType>
        <xsd:restriction base="dms:Choice">
          <xsd:enumeration value="No"/>
          <xsd:enumeration value="Auto tagged"/>
          <xsd:enumeration value="Auto and manually tagged"/>
        </xsd:restriction>
      </xsd:simpleType>
    </xsd:element>
    <xsd:element name="Scanned_x0020_PDF" ma:index="9" ma:displayName="Scanned PDF" ma:description="Scanned documents should not be uploaded onto the site as they cannot be indexed by search engines or read by accessbility software." ma:format="RadioButtons" ma:internalName="Scanned_x0020_PDF">
      <xsd:simpleType>
        <xsd:restriction base="dms:Choice">
          <xsd:enumeration value="Yes"/>
          <xsd:enumeration value="No"/>
        </xsd:restriction>
      </xsd:simpleType>
    </xsd:element>
    <xsd:element name="Summary_x0020_text_x0020_for_x0020_PDFs" ma:index="10" nillable="true" ma:displayName="Summary text for PDFs" ma:description="This field should be filled in if uploading a legally required scanned document. Please enter a summary description of the document. This will be used by our internal search engine as the teaser text when displayed in search results.&#10;Summary should be between 20-30 words." ma:internalName="Summary_x0020_text_x0020_for_x0020_PDFs">
      <xsd:simpleType>
        <xsd:restriction base="dms:Note">
          <xsd:maxLength value="255"/>
        </xsd:restriction>
      </xsd:simpleType>
    </xsd:element>
    <xsd:element name="Form_x0020_can_x0020_be_x0020_submitted_x0020_by" ma:index="11" nillable="true" ma:displayName="Form can be submitted by" ma:internalName="Form_x0020_can_x0020_be_x0020_submitted_x0020_by">
      <xsd:complexType>
        <xsd:complexContent>
          <xsd:extension base="dms:MultiChoice">
            <xsd:sequence>
              <xsd:element name="Value" maxOccurs="unbounded" minOccurs="0" nillable="true">
                <xsd:simpleType>
                  <xsd:restriction base="dms:Choice">
                    <xsd:enumeration value="Email"/>
                    <xsd:enumeration value="Fax"/>
                    <xsd:enumeration value="Post"/>
                    <xsd:enumeration value="Online"/>
                  </xsd:restriction>
                </xsd:simpleType>
              </xsd:element>
            </xsd:sequence>
          </xsd:extension>
        </xsd:complexContent>
      </xsd:complexType>
    </xsd:element>
    <xsd:element name="Additional_x0020_attachments_x0020_submitted_x0020_with_x0020_form_x003f_" ma:index="12" nillable="true" ma:displayName="Additional attachments submitted with form?" ma:description="eg. Map, plan, proof identity etc?" ma:internalName="Additional_x0020_attachments_x0020_submitted_x0020_with_x0020_form_x003f_">
      <xsd:simpleType>
        <xsd:restriction base="dms:Note">
          <xsd:maxLength value="255"/>
        </xsd:restriction>
      </xsd:simpleType>
    </xsd:element>
    <xsd:element name="Copyright" ma:index="13" ma:displayName="Copyright" ma:default="Owned by States of Jersey" ma:description="If we do not hold the copyright of the document then select 'Exclude' so that is not backed up to British Library archive." ma:format="Dropdown" ma:internalName="Copyright">
      <xsd:simpleType>
        <xsd:restriction base="dms:Choice">
          <xsd:enumeration value="Owned by States of Jersey"/>
          <xsd:enumeration value="Not required"/>
          <xsd:enumeration value="Exclude"/>
        </xsd:restriction>
      </xsd:simpleType>
    </xsd:element>
    <xsd:element name="Department_x0020__x0028_new_x0029_" ma:index="20" ma:displayName="Department" ma:indexed="true" ma:list="{2f5bc5fb-88d0-4fac-840f-f89fcd501457}" ma:internalName="Department_x0020__x0028_new_x0029_" ma:showField="Title" ma:web="f8e0d1a5-2ada-400f-bddd-efa5689e750a">
      <xsd:simpleType>
        <xsd:restriction base="dms:Lookup"/>
      </xsd:simpleType>
    </xsd:element>
    <xsd:element name="Is_x0020_this_x0020_an_x0020_infographic_x003f_" ma:index="21" nillable="true" ma:displayName="Is this an infographic?" ma:default="0" ma:internalName="Is_x0020_this_x0020_an_x0020_infographic_x003f_">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orm_x0020_can_x0020_be_x0020_submitted_x0020_by xmlns="f906fbab-2f75-4c55-9947-54e5e7fb542c"/>
    <P_x0020__x0026__x0020_E_x0020_subcategories xmlns="f906fbab-2f75-4c55-9947-54e5e7fb542c" xsi:nil="true"/>
    <Could_x0020_this_x0020_be_x0020_a_x0020_web_x0020_page_x003f_ xmlns="f906fbab-2f75-4c55-9947-54e5e7fb542c">No</Could_x0020_this_x0020_be_x0020_a_x0020_web_x0020_page_x003f_>
    <Form_x0020__x002d__x0020_no_x0020_of_x0020_pages xmlns="f906fbab-2f75-4c55-9947-54e5e7fb542c">4</Form_x0020__x002d__x0020_no_x0020_of_x0020_pages>
    <Document_x0020_type xmlns="f906fbab-2f75-4c55-9947-54e5e7fb542c">Presentation</Document_x0020_type>
    <Is_x0020_this_x0020_an_x0020_infographic_x003f_ xmlns="f906fbab-2f75-4c55-9947-54e5e7fb542c">false</Is_x0020_this_x0020_an_x0020_infographic_x003f_>
    <Review_x0020_date_x0020__x002d__x0020_for_x0020_updating_x0020_or_x0020_deleteing_x0020_from_x0020_site xmlns="f906fbab-2f75-4c55-9947-54e5e7fb542c" xsi:nil="true"/>
    <Department_x0020__x0028_new_x0029_ xmlns="f906fbab-2f75-4c55-9947-54e5e7fb542c">9</Department_x0020__x0028_new_x0029_>
    <Is_x0020_document_x0020_on_x0020_another_x0020_website_x003f__x0020_eg_x0020_States_x0020_Assembly xmlns="f906fbab-2f75-4c55-9947-54e5e7fb542c">false</Is_x0020_document_x0020_on_x0020_another_x0020_website_x003f__x0020_eg_x0020_States_x0020_Assembly>
    <Summary_x0020_text_x0020_for_x0020_PDFs xmlns="f906fbab-2f75-4c55-9947-54e5e7fb542c" xsi:nil="true"/>
    <PDF_x0020_tagged_x0020_for_x0020_accessibilty xmlns="f906fbab-2f75-4c55-9947-54e5e7fb542c">Auto tagged</PDF_x0020_tagged_x0020_for_x0020_accessibilty>
    <Scanned_x0020_PDF xmlns="f906fbab-2f75-4c55-9947-54e5e7fb542c">No</Scanned_x0020_PDF>
    <Additional_x0020_attachments_x0020_submitted_x0020_with_x0020_form_x003f_ xmlns="f906fbab-2f75-4c55-9947-54e5e7fb542c" xsi:nil="true"/>
    <Copyright xmlns="f906fbab-2f75-4c55-9947-54e5e7fb542c">Owned by States of Jersey</Copyright>
  </documentManagement>
</p:properties>
</file>

<file path=customXml/itemProps1.xml><?xml version="1.0" encoding="utf-8"?>
<ds:datastoreItem xmlns:ds="http://schemas.openxmlformats.org/officeDocument/2006/customXml" ds:itemID="{5D0A9E36-0D76-4843-87A2-9564C483708A}"/>
</file>

<file path=customXml/itemProps2.xml><?xml version="1.0" encoding="utf-8"?>
<ds:datastoreItem xmlns:ds="http://schemas.openxmlformats.org/officeDocument/2006/customXml" ds:itemID="{7546596C-1AEA-4F14-AAA2-041542B85747}">
  <ds:schemaRefs>
    <ds:schemaRef ds:uri="http://schemas.microsoft.com/sharepoint/v3/contenttype/forms"/>
  </ds:schemaRefs>
</ds:datastoreItem>
</file>

<file path=customXml/itemProps3.xml><?xml version="1.0" encoding="utf-8"?>
<ds:datastoreItem xmlns:ds="http://schemas.openxmlformats.org/officeDocument/2006/customXml" ds:itemID="{D7924AE5-793C-4C44-B103-B61E44D9E1DB}">
  <ds:schemaRefs>
    <ds:schemaRef ds:uri="accf210d-3568-470d-bc24-8f84c293f95d"/>
    <ds:schemaRef ds:uri="http://www.w3.org/XML/1998/namespace"/>
    <ds:schemaRef ds:uri="http://schemas.microsoft.com/office/2006/documentManagement/types"/>
    <ds:schemaRef ds:uri="http://purl.org/dc/elements/1.1/"/>
    <ds:schemaRef ds:uri="http://purl.org/dc/dcmitype/"/>
    <ds:schemaRef ds:uri="http://schemas.microsoft.com/office/2006/metadata/properties"/>
    <ds:schemaRef ds:uri="e9eefd5e-eb8a-4690-b8a3-e9c1d5bacbad"/>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0</TotalTime>
  <Words>2927</Words>
  <Application>Microsoft Office PowerPoint</Application>
  <PresentationFormat>On-screen Show (4:3)</PresentationFormat>
  <Paragraphs>335</Paragraphs>
  <Slides>28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Courier New</vt:lpstr>
      <vt:lpstr>Office Theme</vt:lpstr>
      <vt:lpstr>An overview of assisted dying in Belgium for the Jersey Assisted Dying Citizens’ Jury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for your attention  www.bioethics.ugent.be www.endoflifecare.be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1 Professor Sigrid Sterckx, Ghent University, Belgium</dc:title>
  <dc:creator/>
  <cp:lastModifiedBy/>
  <cp:revision>1</cp:revision>
  <dcterms:created xsi:type="dcterms:W3CDTF">2015-06-18T07:26:06Z</dcterms:created>
  <dcterms:modified xsi:type="dcterms:W3CDTF">2021-04-06T12:02:22Z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0x0101008BA73D3394C66B42AFDD494ADBC50D74004E480268BE61764C950B62616F270E0A</vt:lpwstr>
  </property>
</Properties>
</file>