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81" r:id="rId5"/>
    <p:sldMasterId id="2147483794" r:id="rId6"/>
  </p:sldMasterIdLst>
  <p:notesMasterIdLst>
    <p:notesMasterId r:id="rId30"/>
  </p:notesMasterIdLst>
  <p:sldIdLst>
    <p:sldId id="420" r:id="rId7"/>
    <p:sldId id="406" r:id="rId8"/>
    <p:sldId id="427" r:id="rId9"/>
    <p:sldId id="436" r:id="rId10"/>
    <p:sldId id="432" r:id="rId11"/>
    <p:sldId id="429" r:id="rId12"/>
    <p:sldId id="433" r:id="rId13"/>
    <p:sldId id="428" r:id="rId14"/>
    <p:sldId id="430" r:id="rId15"/>
    <p:sldId id="259" r:id="rId16"/>
    <p:sldId id="256" r:id="rId17"/>
    <p:sldId id="257" r:id="rId18"/>
    <p:sldId id="264" r:id="rId19"/>
    <p:sldId id="258" r:id="rId20"/>
    <p:sldId id="261" r:id="rId21"/>
    <p:sldId id="441" r:id="rId22"/>
    <p:sldId id="442" r:id="rId23"/>
    <p:sldId id="435" r:id="rId24"/>
    <p:sldId id="437" r:id="rId25"/>
    <p:sldId id="439" r:id="rId26"/>
    <p:sldId id="440" r:id="rId27"/>
    <p:sldId id="438" r:id="rId28"/>
    <p:sldId id="421" r:id="rId29"/>
  </p:sldIdLst>
  <p:sldSz cx="9144000" cy="5143500" type="screen16x9"/>
  <p:notesSz cx="6858000" cy="9144000"/>
  <p:defaultText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3"/>
    <p:restoredTop sz="71761" autoAdjust="0"/>
  </p:normalViewPr>
  <p:slideViewPr>
    <p:cSldViewPr snapToGrid="0" snapToObjects="1">
      <p:cViewPr varScale="1">
        <p:scale>
          <a:sx n="63" d="100"/>
          <a:sy n="63" d="100"/>
        </p:scale>
        <p:origin x="1320"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8D018-856B-6445-A9C5-053D54818AC1}" type="datetimeFigureOut">
              <a:rPr lang="en-US" smtClean="0"/>
              <a:t>4/7/2021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F99E2-675F-2C42-9469-6B8B96FF0711}" type="slidenum">
              <a:rPr lang="en-US" smtClean="0"/>
              <a:t>‹#›</a:t>
            </a:fld>
            <a:endParaRPr lang="en-US"/>
          </a:p>
        </p:txBody>
      </p:sp>
    </p:spTree>
    <p:extLst>
      <p:ext uri="{BB962C8B-B14F-4D97-AF65-F5344CB8AC3E}">
        <p14:creationId xmlns:p14="http://schemas.microsoft.com/office/powerpoint/2010/main" val="541506989"/>
      </p:ext>
    </p:extLst>
  </p:cSld>
  <p:clrMap bg1="lt1" tx1="dk1" bg2="lt2" tx2="dk2" accent1="accent1" accent2="accent2" accent3="accent3" accent4="accent4" accent5="accent5" accent6="accent6" hlink="hlink" folHlink="folHlink"/>
  <p:notesStyle>
    <a:lvl1pPr marL="0" algn="l" defTabSz="457130" rtl="0" eaLnBrk="1" latinLnBrk="0" hangingPunct="1">
      <a:defRPr sz="1200" kern="1200">
        <a:solidFill>
          <a:schemeClr val="tx1"/>
        </a:solidFill>
        <a:latin typeface="+mn-lt"/>
        <a:ea typeface="+mn-ea"/>
        <a:cs typeface="+mn-cs"/>
      </a:defRPr>
    </a:lvl1pPr>
    <a:lvl2pPr marL="457130" algn="l" defTabSz="457130" rtl="0" eaLnBrk="1" latinLnBrk="0" hangingPunct="1">
      <a:defRPr sz="1200" kern="1200">
        <a:solidFill>
          <a:schemeClr val="tx1"/>
        </a:solidFill>
        <a:latin typeface="+mn-lt"/>
        <a:ea typeface="+mn-ea"/>
        <a:cs typeface="+mn-cs"/>
      </a:defRPr>
    </a:lvl2pPr>
    <a:lvl3pPr marL="914265" algn="l" defTabSz="457130" rtl="0" eaLnBrk="1" latinLnBrk="0" hangingPunct="1">
      <a:defRPr sz="1200" kern="1200">
        <a:solidFill>
          <a:schemeClr val="tx1"/>
        </a:solidFill>
        <a:latin typeface="+mn-lt"/>
        <a:ea typeface="+mn-ea"/>
        <a:cs typeface="+mn-cs"/>
      </a:defRPr>
    </a:lvl3pPr>
    <a:lvl4pPr marL="1371396" algn="l" defTabSz="457130" rtl="0" eaLnBrk="1" latinLnBrk="0" hangingPunct="1">
      <a:defRPr sz="1200" kern="1200">
        <a:solidFill>
          <a:schemeClr val="tx1"/>
        </a:solidFill>
        <a:latin typeface="+mn-lt"/>
        <a:ea typeface="+mn-ea"/>
        <a:cs typeface="+mn-cs"/>
      </a:defRPr>
    </a:lvl4pPr>
    <a:lvl5pPr marL="1828529" algn="l" defTabSz="457130" rtl="0" eaLnBrk="1" latinLnBrk="0" hangingPunct="1">
      <a:defRPr sz="1200" kern="1200">
        <a:solidFill>
          <a:schemeClr val="tx1"/>
        </a:solidFill>
        <a:latin typeface="+mn-lt"/>
        <a:ea typeface="+mn-ea"/>
        <a:cs typeface="+mn-cs"/>
      </a:defRPr>
    </a:lvl5pPr>
    <a:lvl6pPr marL="2285658" algn="l" defTabSz="457130" rtl="0" eaLnBrk="1" latinLnBrk="0" hangingPunct="1">
      <a:defRPr sz="1200" kern="1200">
        <a:solidFill>
          <a:schemeClr val="tx1"/>
        </a:solidFill>
        <a:latin typeface="+mn-lt"/>
        <a:ea typeface="+mn-ea"/>
        <a:cs typeface="+mn-cs"/>
      </a:defRPr>
    </a:lvl6pPr>
    <a:lvl7pPr marL="2742788" algn="l" defTabSz="457130" rtl="0" eaLnBrk="1" latinLnBrk="0" hangingPunct="1">
      <a:defRPr sz="1200" kern="1200">
        <a:solidFill>
          <a:schemeClr val="tx1"/>
        </a:solidFill>
        <a:latin typeface="+mn-lt"/>
        <a:ea typeface="+mn-ea"/>
        <a:cs typeface="+mn-cs"/>
      </a:defRPr>
    </a:lvl7pPr>
    <a:lvl8pPr marL="3199920" algn="l" defTabSz="457130" rtl="0" eaLnBrk="1" latinLnBrk="0" hangingPunct="1">
      <a:defRPr sz="1200" kern="1200">
        <a:solidFill>
          <a:schemeClr val="tx1"/>
        </a:solidFill>
        <a:latin typeface="+mn-lt"/>
        <a:ea typeface="+mn-ea"/>
        <a:cs typeface="+mn-cs"/>
      </a:defRPr>
    </a:lvl8pPr>
    <a:lvl9pPr marL="3657052" algn="l" defTabSz="457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EF99E2-675F-2C42-9469-6B8B96FF0711}" type="slidenum">
              <a:rPr lang="en-US" smtClean="0"/>
              <a:t>1</a:t>
            </a:fld>
            <a:endParaRPr lang="en-US"/>
          </a:p>
        </p:txBody>
      </p:sp>
    </p:spTree>
    <p:extLst>
      <p:ext uri="{BB962C8B-B14F-4D97-AF65-F5344CB8AC3E}">
        <p14:creationId xmlns:p14="http://schemas.microsoft.com/office/powerpoint/2010/main" val="386420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99E2-675F-2C42-9469-6B8B96FF0711}" type="slidenum">
              <a:rPr lang="en-US" smtClean="0"/>
              <a:t>2</a:t>
            </a:fld>
            <a:endParaRPr lang="en-US"/>
          </a:p>
        </p:txBody>
      </p:sp>
    </p:spTree>
    <p:extLst>
      <p:ext uri="{BB962C8B-B14F-4D97-AF65-F5344CB8AC3E}">
        <p14:creationId xmlns:p14="http://schemas.microsoft.com/office/powerpoint/2010/main" val="178622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99E2-675F-2C42-9469-6B8B96FF0711}" type="slidenum">
              <a:rPr lang="en-US" smtClean="0"/>
              <a:t>22</a:t>
            </a:fld>
            <a:endParaRPr lang="en-US"/>
          </a:p>
        </p:txBody>
      </p:sp>
    </p:spTree>
    <p:extLst>
      <p:ext uri="{BB962C8B-B14F-4D97-AF65-F5344CB8AC3E}">
        <p14:creationId xmlns:p14="http://schemas.microsoft.com/office/powerpoint/2010/main" val="168222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about:blank" TargetMode="External"/><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65"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368654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95832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2299352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srgbClr val="FFFFFF"/>
              </a:solidFill>
              <a:latin typeface="Jacobs Chronos"/>
            </a:endParaRP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0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lvl1pPr marL="0" indent="-269993">
              <a:buFont typeface="+mj-lt"/>
              <a:buAutoNum type="arabicPeriod"/>
              <a:defRPr/>
            </a:lvl1pPr>
            <a:lvl2pPr marL="539987" indent="-269993">
              <a:buFont typeface="+mj-lt"/>
              <a:buAutoNum type="arabicPeriod"/>
              <a:defRPr/>
            </a:lvl2pPr>
            <a:lvl3pPr marL="809980" indent="-269993">
              <a:buFont typeface="+mj-lt"/>
              <a:buAutoNum type="arabicPeriod"/>
              <a:defRPr/>
            </a:lvl3pPr>
            <a:lvl4pPr marL="1079973" indent="-269993">
              <a:buFont typeface="+mj-lt"/>
              <a:buAutoNum type="arabicPeriod"/>
              <a:defRPr/>
            </a:lvl4pPr>
            <a:lvl5pPr marL="1349966" indent="-269993">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srgbClr val="FFFFFF"/>
              </a:solidFill>
              <a:latin typeface="Jacobs Chronos"/>
            </a:endParaRPr>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7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37160" cy="51435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02834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240030" y="4663440"/>
            <a:ext cx="864108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37160" cy="51435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473208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240030" y="4663440"/>
            <a:ext cx="864108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37160" cy="51435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765856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240030" y="4663440"/>
            <a:ext cx="864108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37160" cy="5144124"/>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350213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240030" y="4663440"/>
            <a:ext cx="864108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37160" cy="51435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25202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806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110134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1" y="5006340"/>
            <a:ext cx="9152097" cy="13716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537158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551968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1" y="5006340"/>
            <a:ext cx="9152097" cy="13716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3110087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solidFill>
                  <a:srgbClr val="000000"/>
                </a:solidFill>
                <a:latin typeface="Jacobs Chronos"/>
              </a:rPr>
              <a:t>©Jacobs 2019</a:t>
            </a:r>
            <a:endParaRPr lang="en-AU" dirty="0">
              <a:solidFill>
                <a:srgbClr val="000000"/>
              </a:solidFill>
              <a:latin typeface="Jacobs Chronos"/>
            </a:endParaRP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590584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7D40AD0-5D9B-4347-8016-757E80747E76}"/>
              </a:ext>
            </a:extLst>
          </p:cNvPr>
          <p:cNvGrpSpPr/>
          <p:nvPr userDrawn="1"/>
        </p:nvGrpSpPr>
        <p:grpSpPr>
          <a:xfrm>
            <a:off x="1179010" y="0"/>
            <a:ext cx="7964990" cy="4058602"/>
            <a:chOff x="1572014" y="0"/>
            <a:chExt cx="10619986" cy="5411469"/>
          </a:xfrm>
        </p:grpSpPr>
        <p:pic>
          <p:nvPicPr>
            <p:cNvPr id="60" name="Picture 59">
              <a:extLst>
                <a:ext uri="{FF2B5EF4-FFF2-40B4-BE49-F238E27FC236}">
                  <a16:creationId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800492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341" y="830275"/>
            <a:ext cx="7964519" cy="3228329"/>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1186339" y="0"/>
            <a:ext cx="7955280" cy="844684"/>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376018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1177647" y="0"/>
            <a:ext cx="7966355" cy="4058602"/>
            <a:chOff x="1570193" y="0"/>
            <a:chExt cx="10621807"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21807"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2916789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177647" y="0"/>
            <a:ext cx="7966355" cy="4058602"/>
            <a:chOff x="1570192" y="0"/>
            <a:chExt cx="10621807"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tx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tx1"/>
                </a:solidFill>
              </a:defRPr>
            </a:lvl1pPr>
          </a:lstStyle>
          <a:p>
            <a:r>
              <a:rPr lang="en-US" dirty="0"/>
              <a:t>Thank You</a:t>
            </a:r>
          </a:p>
        </p:txBody>
      </p:sp>
    </p:spTree>
    <p:extLst>
      <p:ext uri="{BB962C8B-B14F-4D97-AF65-F5344CB8AC3E}">
        <p14:creationId xmlns:p14="http://schemas.microsoft.com/office/powerpoint/2010/main" val="3561562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1177647" y="0"/>
            <a:ext cx="7966355" cy="4058602"/>
            <a:chOff x="1570192" y="0"/>
            <a:chExt cx="10621807"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Tree>
    <p:extLst>
      <p:ext uri="{BB962C8B-B14F-4D97-AF65-F5344CB8AC3E}">
        <p14:creationId xmlns:p14="http://schemas.microsoft.com/office/powerpoint/2010/main" val="2784398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A640D0-5A86-41DF-87EE-1C11B56E8945}"/>
              </a:ext>
            </a:extLst>
          </p:cNvPr>
          <p:cNvGrpSpPr/>
          <p:nvPr userDrawn="1"/>
        </p:nvGrpSpPr>
        <p:grpSpPr>
          <a:xfrm>
            <a:off x="672086" y="-13785"/>
            <a:ext cx="8471917" cy="4455773"/>
            <a:chOff x="922993" y="0"/>
            <a:chExt cx="11277580"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dirty="0">
                <a:solidFill>
                  <a:srgbClr val="FFFFFF"/>
                </a:solidFill>
                <a:latin typeface="Jacobs Chronos"/>
              </a:endParaRPr>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a:solidFill>
                  <a:srgbClr val="FFFFFF"/>
                </a:solidFill>
                <a:latin typeface="Jacobs Chronos"/>
              </a:endParaRPr>
            </a:p>
          </p:txBody>
        </p:sp>
      </p:grpSp>
      <p:pic>
        <p:nvPicPr>
          <p:cNvPr id="6" name="Picture 5">
            <a:extLst>
              <a:ext uri="{FF2B5EF4-FFF2-40B4-BE49-F238E27FC236}">
                <a16:creationId xmlns:a16="http://schemas.microsoft.com/office/drawing/2014/main"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3036" y="4649779"/>
            <a:ext cx="2518880" cy="281106"/>
          </a:xfrm>
          <a:prstGeom prst="rect">
            <a:avLst/>
          </a:prstGeom>
        </p:spPr>
      </p:pic>
      <p:sp>
        <p:nvSpPr>
          <p:cNvPr id="7" name="L-Shape 6">
            <a:extLst>
              <a:ext uri="{FF2B5EF4-FFF2-40B4-BE49-F238E27FC236}">
                <a16:creationId xmlns:a16="http://schemas.microsoft.com/office/drawing/2014/main" id="{F4818BB2-38C0-4C1E-9429-8D2D2595EE27}"/>
              </a:ext>
            </a:extLst>
          </p:cNvPr>
          <p:cNvSpPr/>
          <p:nvPr userDrawn="1"/>
        </p:nvSpPr>
        <p:spPr>
          <a:xfrm rot="10800000">
            <a:off x="6445"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9" name="Subtitle 2">
            <a:extLst>
              <a:ext uri="{FF2B5EF4-FFF2-40B4-BE49-F238E27FC236}">
                <a16:creationId xmlns:a16="http://schemas.microsoft.com/office/drawing/2014/main" id="{5969D603-828E-4E32-839B-1733F21141CE}"/>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0" name="Freeform: Shape 9">
            <a:extLst>
              <a:ext uri="{FF2B5EF4-FFF2-40B4-BE49-F238E27FC236}">
                <a16:creationId xmlns:a16="http://schemas.microsoft.com/office/drawing/2014/main" id="{991913DD-454B-4F48-A6C1-484C008FA7DF}"/>
              </a:ext>
            </a:extLst>
          </p:cNvPr>
          <p:cNvSpPr/>
          <p:nvPr userDrawn="1"/>
        </p:nvSpPr>
        <p:spPr>
          <a:xfrm>
            <a:off x="0" y="-13317"/>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sp>
        <p:nvSpPr>
          <p:cNvPr id="11" name="L-Shape 10">
            <a:extLst>
              <a:ext uri="{FF2B5EF4-FFF2-40B4-BE49-F238E27FC236}">
                <a16:creationId xmlns:a16="http://schemas.microsoft.com/office/drawing/2014/main" id="{29F42CFE-30EE-4D81-9451-65225B0CEC50}"/>
              </a:ext>
            </a:extLst>
          </p:cNvPr>
          <p:cNvSpPr/>
          <p:nvPr userDrawn="1"/>
        </p:nvSpPr>
        <p:spPr>
          <a:xfrm rot="10800000">
            <a:off x="-1" y="4443516"/>
            <a:ext cx="685800" cy="699984"/>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grpSp>
        <p:nvGrpSpPr>
          <p:cNvPr id="2" name="Group 1">
            <a:extLst>
              <a:ext uri="{FF2B5EF4-FFF2-40B4-BE49-F238E27FC236}">
                <a16:creationId xmlns:a16="http://schemas.microsoft.com/office/drawing/2014/main" id="{EC1BDF4D-D449-4B3A-A181-D7EBF1520D39}"/>
              </a:ext>
            </a:extLst>
          </p:cNvPr>
          <p:cNvGrpSpPr/>
          <p:nvPr userDrawn="1"/>
        </p:nvGrpSpPr>
        <p:grpSpPr>
          <a:xfrm>
            <a:off x="1203933" y="4603022"/>
            <a:ext cx="2340154" cy="307523"/>
            <a:chOff x="1605241" y="6137360"/>
            <a:chExt cx="3120205" cy="410030"/>
          </a:xfrm>
        </p:grpSpPr>
        <p:pic>
          <p:nvPicPr>
            <p:cNvPr id="13" name="Picture 12">
              <a:hlinkClick r:id="rId3"/>
              <a:extLst>
                <a:ext uri="{FF2B5EF4-FFF2-40B4-BE49-F238E27FC236}">
                  <a16:creationId xmlns:a16="http://schemas.microsoft.com/office/drawing/2014/main"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984" y="4626253"/>
            <a:ext cx="2518875" cy="281106"/>
          </a:xfrm>
          <a:prstGeom prst="rect">
            <a:avLst/>
          </a:prstGeom>
        </p:spPr>
      </p:pic>
      <p:sp>
        <p:nvSpPr>
          <p:cNvPr id="23" name="Text Placeholder 22">
            <a:extLst>
              <a:ext uri="{FF2B5EF4-FFF2-40B4-BE49-F238E27FC236}">
                <a16:creationId xmlns:a16="http://schemas.microsoft.com/office/drawing/2014/main" id="{79055058-5432-4171-9ED6-8C9D048DB0FD}"/>
              </a:ext>
            </a:extLst>
          </p:cNvPr>
          <p:cNvSpPr>
            <a:spLocks noGrp="1"/>
          </p:cNvSpPr>
          <p:nvPr userDrawn="1">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spTree>
    <p:extLst>
      <p:ext uri="{BB962C8B-B14F-4D97-AF65-F5344CB8AC3E}">
        <p14:creationId xmlns:p14="http://schemas.microsoft.com/office/powerpoint/2010/main" val="262543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5"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4BD6453-1A85-1A4D-B004-9839DC75E01A}"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621640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13690EB-DB6B-4A4C-BBFC-F96B509DF4D8}"/>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497DFB3E-CCDD-42C2-8947-D4DB09500896}"/>
              </a:ext>
            </a:extLst>
          </p:cNvPr>
          <p:cNvGrpSpPr/>
          <p:nvPr userDrawn="1"/>
        </p:nvGrpSpPr>
        <p:grpSpPr>
          <a:xfrm>
            <a:off x="685803" y="3"/>
            <a:ext cx="8458199" cy="4457699"/>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145770B2-1A04-48B5-B7E8-57E319F76EC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7441B77A-1A48-4BA2-8129-F0A8914DA2B9}"/>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id="{9E40AFA9-2B4F-4A46-80F0-6C9EA73C6D6E}"/>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9C96F09B-1F32-4067-B80B-4684EDE36A9E}"/>
              </a:ext>
            </a:extLst>
          </p:cNvPr>
          <p:cNvGrpSpPr/>
          <p:nvPr userDrawn="1"/>
        </p:nvGrpSpPr>
        <p:grpSpPr>
          <a:xfrm>
            <a:off x="1203933" y="4603022"/>
            <a:ext cx="2340154" cy="307523"/>
            <a:chOff x="1605241" y="6137360"/>
            <a:chExt cx="3120205" cy="410030"/>
          </a:xfrm>
        </p:grpSpPr>
        <p:pic>
          <p:nvPicPr>
            <p:cNvPr id="18" name="Picture 17">
              <a:hlinkClick r:id="rId3"/>
              <a:extLst>
                <a:ext uri="{FF2B5EF4-FFF2-40B4-BE49-F238E27FC236}">
                  <a16:creationId xmlns:a16="http://schemas.microsoft.com/office/drawing/2014/main"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784702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4D582E-9525-4F01-8272-ED2271BD208D}"/>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7673513D-D459-4A26-A468-AB830834F0DA}"/>
              </a:ext>
            </a:extLst>
          </p:cNvPr>
          <p:cNvGrpSpPr/>
          <p:nvPr userDrawn="1"/>
        </p:nvGrpSpPr>
        <p:grpSpPr>
          <a:xfrm>
            <a:off x="685803" y="0"/>
            <a:ext cx="8458199" cy="445770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70F32F28-55D2-4C6E-8196-5F4902F936A1}"/>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322109E5-31C3-4DF7-B7D3-A9D2750477B9}"/>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id="{B7664C22-1578-41A1-AE8B-54B8E10D5AC6}"/>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B26140CF-DC17-4C8C-9613-F6EA622E2EE1}"/>
              </a:ext>
            </a:extLst>
          </p:cNvPr>
          <p:cNvGrpSpPr/>
          <p:nvPr userDrawn="1"/>
        </p:nvGrpSpPr>
        <p:grpSpPr>
          <a:xfrm>
            <a:off x="1203933" y="4603022"/>
            <a:ext cx="2340154" cy="307523"/>
            <a:chOff x="1605241" y="6137360"/>
            <a:chExt cx="3120205" cy="410030"/>
          </a:xfrm>
        </p:grpSpPr>
        <p:pic>
          <p:nvPicPr>
            <p:cNvPr id="18" name="Picture 17">
              <a:hlinkClick r:id="rId3"/>
              <a:extLst>
                <a:ext uri="{FF2B5EF4-FFF2-40B4-BE49-F238E27FC236}">
                  <a16:creationId xmlns:a16="http://schemas.microsoft.com/office/drawing/2014/main"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004835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685803" y="0"/>
            <a:ext cx="8458199" cy="4457700"/>
            <a:chOff x="922993" y="0"/>
            <a:chExt cx="11277599"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85A3F116-CE8A-4091-B050-6E29E36E1903}"/>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tx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id="{12C11AF5-FE73-497F-836F-C894AEFF5F39}"/>
              </a:ext>
            </a:extLst>
          </p:cNvPr>
          <p:cNvGrpSpPr/>
          <p:nvPr userDrawn="1"/>
        </p:nvGrpSpPr>
        <p:grpSpPr>
          <a:xfrm>
            <a:off x="1203933" y="4603022"/>
            <a:ext cx="2340154" cy="307523"/>
            <a:chOff x="1605241" y="6137360"/>
            <a:chExt cx="3120205" cy="410030"/>
          </a:xfrm>
        </p:grpSpPr>
        <p:pic>
          <p:nvPicPr>
            <p:cNvPr id="19" name="Picture 18">
              <a:hlinkClick r:id="rId3"/>
              <a:extLst>
                <a:ext uri="{FF2B5EF4-FFF2-40B4-BE49-F238E27FC236}">
                  <a16:creationId xmlns:a16="http://schemas.microsoft.com/office/drawing/2014/main"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153941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3F75BC-4A92-41D5-A8DA-D3E84975C934}"/>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4FA705DD-56ED-4F54-AA91-35E616D4BC13}"/>
              </a:ext>
            </a:extLst>
          </p:cNvPr>
          <p:cNvGrpSpPr/>
          <p:nvPr userDrawn="1"/>
        </p:nvGrpSpPr>
        <p:grpSpPr>
          <a:xfrm>
            <a:off x="685803" y="0"/>
            <a:ext cx="8458199" cy="4457700"/>
            <a:chOff x="922993" y="0"/>
            <a:chExt cx="11265832"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2A89CD49-FA2A-4E24-964A-A7AC94506A4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DA80CB3F-B139-4AA5-868D-E62A3A2A8230}"/>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id="{19715368-2B09-42B3-B040-029DBA29CDAE}"/>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id="{01EDC421-108E-4B62-8C43-E5D1190D267C}"/>
              </a:ext>
            </a:extLst>
          </p:cNvPr>
          <p:cNvGrpSpPr/>
          <p:nvPr userDrawn="1"/>
        </p:nvGrpSpPr>
        <p:grpSpPr>
          <a:xfrm>
            <a:off x="1203933" y="4603022"/>
            <a:ext cx="2340154" cy="307523"/>
            <a:chOff x="1605241" y="6137360"/>
            <a:chExt cx="3120205" cy="410030"/>
          </a:xfrm>
        </p:grpSpPr>
        <p:pic>
          <p:nvPicPr>
            <p:cNvPr id="19" name="Picture 18">
              <a:hlinkClick r:id="rId3"/>
              <a:extLst>
                <a:ext uri="{FF2B5EF4-FFF2-40B4-BE49-F238E27FC236}">
                  <a16:creationId xmlns:a16="http://schemas.microsoft.com/office/drawing/2014/main"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3"/>
              <a:extLst>
                <a:ext uri="{FF2B5EF4-FFF2-40B4-BE49-F238E27FC236}">
                  <a16:creationId xmlns:a16="http://schemas.microsoft.com/office/drawing/2014/main" id="{A79C7CD1-7957-4418-8E75-AAEDC511C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3"/>
              <a:extLst>
                <a:ext uri="{FF2B5EF4-FFF2-40B4-BE49-F238E27FC236}">
                  <a16:creationId xmlns:a16="http://schemas.microsoft.com/office/drawing/2014/main" id="{E3765027-D74F-42AC-9D81-44A69DB1AE1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3"/>
              <a:extLst>
                <a:ext uri="{FF2B5EF4-FFF2-40B4-BE49-F238E27FC236}">
                  <a16:creationId xmlns:a16="http://schemas.microsoft.com/office/drawing/2014/main" id="{14567F00-7898-4CF9-B03A-7F65CA6617B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3"/>
              <a:extLst>
                <a:ext uri="{FF2B5EF4-FFF2-40B4-BE49-F238E27FC236}">
                  <a16:creationId xmlns:a16="http://schemas.microsoft.com/office/drawing/2014/main" id="{957700C5-8F61-4A9E-8B20-7F028703176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1238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4BD6453-1A85-1A4D-B004-9839DC75E01A}"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32684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4BD6453-1A85-1A4D-B004-9839DC75E01A}"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291332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4BD6453-1A85-1A4D-B004-9839DC75E01A}"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55594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D6453-1A85-1A4D-B004-9839DC75E01A}"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349414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4BD6453-1A85-1A4D-B004-9839DC75E01A}"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361605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4BD6453-1A85-1A4D-B004-9839DC75E01A}"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61286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54BD6453-1A85-1A4D-B004-9839DC75E01A}" type="datetimeFigureOut">
              <a:rPr lang="en-US" smtClean="0"/>
              <a:t>4/7/2021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B52017E4-CAA1-6342-8DB7-B4706FE90AFC}" type="slidenum">
              <a:rPr lang="en-US" smtClean="0"/>
              <a:t>‹#›</a:t>
            </a:fld>
            <a:endParaRPr lang="en-US"/>
          </a:p>
        </p:txBody>
      </p:sp>
    </p:spTree>
    <p:extLst>
      <p:ext uri="{BB962C8B-B14F-4D97-AF65-F5344CB8AC3E}">
        <p14:creationId xmlns:p14="http://schemas.microsoft.com/office/powerpoint/2010/main" val="101135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30"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457130" rtl="0" eaLnBrk="1" latinLnBrk="0" hangingPunct="1">
        <a:spcBef>
          <a:spcPct val="20000"/>
        </a:spcBef>
        <a:buFont typeface="Arial"/>
        <a:buChar char="•"/>
        <a:defRPr sz="3200" kern="1200">
          <a:solidFill>
            <a:schemeClr val="tx1"/>
          </a:solidFill>
          <a:latin typeface="+mn-lt"/>
          <a:ea typeface="+mn-ea"/>
          <a:cs typeface="+mn-cs"/>
        </a:defRPr>
      </a:lvl1pPr>
      <a:lvl2pPr marL="742841" indent="-285708"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30"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60"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93"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22"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56"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87"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18" indent="-228564" algn="l" defTabSz="45713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365096"/>
            <a:ext cx="8641080" cy="48006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038688"/>
            <a:ext cx="8641080" cy="3556172"/>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4732020"/>
            <a:ext cx="1920240" cy="205740"/>
          </a:xfrm>
          <a:prstGeom prst="rect">
            <a:avLst/>
          </a:prstGeom>
        </p:spPr>
        <p:txBody>
          <a:bodyPr vert="horz" lIns="0" tIns="0" rIns="0" bIns="0" rtlCol="0" anchor="b" anchorCtr="0"/>
          <a:lstStyle>
            <a:lvl1pPr algn="r">
              <a:defRPr sz="600">
                <a:solidFill>
                  <a:schemeClr val="tx1"/>
                </a:solidFill>
              </a:defRPr>
            </a:lvl1pPr>
          </a:lstStyle>
          <a:p>
            <a:pPr defTabSz="685783"/>
            <a:r>
              <a:rPr lang="en-AU" dirty="0">
                <a:solidFill>
                  <a:srgbClr val="000000"/>
                </a:solidFill>
                <a:latin typeface="Jacobs Chronos"/>
              </a:rPr>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1" y="4732020"/>
            <a:ext cx="586256" cy="205740"/>
          </a:xfrm>
          <a:prstGeom prst="rect">
            <a:avLst/>
          </a:prstGeom>
        </p:spPr>
        <p:txBody>
          <a:bodyPr vert="horz" lIns="0" tIns="0" rIns="0" bIns="0" rtlCol="0" anchor="b"/>
          <a:lstStyle>
            <a:lvl1pPr algn="l">
              <a:defRPr sz="800" b="1">
                <a:solidFill>
                  <a:schemeClr val="tx1"/>
                </a:solidFill>
                <a:latin typeface="+mj-lt"/>
                <a:cs typeface="JacobsChronos" pitchFamily="34" charset="0"/>
              </a:defRPr>
            </a:lvl1pPr>
          </a:lstStyle>
          <a:p>
            <a:pPr defTabSz="685783"/>
            <a:fld id="{9B3E39EC-4BE2-4DEA-81C0-4ABC0AAB4AC0}" type="slidenum">
              <a:rPr lang="en-AU" smtClean="0">
                <a:solidFill>
                  <a:srgbClr val="000000"/>
                </a:solidFill>
                <a:latin typeface="Jacobs Chronos"/>
              </a:rPr>
              <a:pPr defTabSz="685783"/>
              <a:t>‹#›</a:t>
            </a:fld>
            <a:endParaRPr lang="en-AU" dirty="0">
              <a:solidFill>
                <a:srgbClr val="000000"/>
              </a:solidFill>
              <a:latin typeface="Jacobs Chronos"/>
            </a:endParaRPr>
          </a:p>
        </p:txBody>
      </p:sp>
    </p:spTree>
    <p:extLst>
      <p:ext uri="{BB962C8B-B14F-4D97-AF65-F5344CB8AC3E}">
        <p14:creationId xmlns:p14="http://schemas.microsoft.com/office/powerpoint/2010/main" val="40589389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dt="0"/>
  <p:txStyles>
    <p:titleStyle>
      <a:lvl1pPr algn="l" defTabSz="685783"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495" indent="-202495" algn="l" defTabSz="685783"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4990" indent="-202495" algn="l" defTabSz="685783"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07485" indent="-202495" algn="l" defTabSz="685783"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09980" indent="-202495" algn="l" defTabSz="685783"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12475" indent="-202495" algn="l" defTabSz="685783"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795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hf hdr="0" dt="0"/>
  <p:txStyles>
    <p:titleStyle>
      <a:lvl1pPr algn="l" defTabSz="685766"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42" indent="-202490" algn="l" defTabSz="685766"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1979" indent="-202490" algn="l" defTabSz="685766"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47968" indent="-202490" algn="l" defTabSz="685766"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63957" indent="-202490" algn="l" defTabSz="685766"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79946" indent="-202490" algn="l" defTabSz="685766"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434" y="867078"/>
            <a:ext cx="8083435" cy="1102519"/>
          </a:xfrm>
        </p:spPr>
        <p:txBody>
          <a:bodyPr>
            <a:noAutofit/>
          </a:bodyPr>
          <a:lstStyle/>
          <a:p>
            <a:pPr algn="l"/>
            <a:r>
              <a:rPr lang="en-CA" sz="4000" dirty="0">
                <a:latin typeface="Calibri (Headings)"/>
                <a:cs typeface="Calibri (Headings)"/>
              </a:rPr>
              <a:t>An Overview of Assisted Dying in Canada</a:t>
            </a:r>
            <a:r>
              <a:rPr lang="en-GB" sz="4000" dirty="0">
                <a:latin typeface="Calibri (Headings)"/>
                <a:cs typeface="Calibri (Headings)"/>
              </a:rPr>
              <a:t> </a:t>
            </a:r>
            <a:br>
              <a:rPr lang="en-GB" sz="4000" dirty="0">
                <a:latin typeface="Calibri (Headings)"/>
                <a:cs typeface="Calibri (Headings)"/>
              </a:rPr>
            </a:br>
            <a:endParaRPr lang="en-US" sz="4000" dirty="0">
              <a:latin typeface="Calibri (Headings)"/>
              <a:cs typeface="Calibri (Headings)"/>
            </a:endParaRPr>
          </a:p>
        </p:txBody>
      </p:sp>
      <p:sp>
        <p:nvSpPr>
          <p:cNvPr id="4" name="Title 1"/>
          <p:cNvSpPr txBox="1">
            <a:spLocks/>
          </p:cNvSpPr>
          <p:nvPr/>
        </p:nvSpPr>
        <p:spPr>
          <a:xfrm>
            <a:off x="736834" y="1979949"/>
            <a:ext cx="8083435" cy="1102519"/>
          </a:xfrm>
          <a:prstGeom prst="rect">
            <a:avLst/>
          </a:prstGeom>
        </p:spPr>
        <p:txBody>
          <a:bodyPr vert="horz" lIns="91428" tIns="45714" rIns="91428" bIns="45714" rtlCol="0" anchor="ctr">
            <a:noAutofit/>
          </a:bodyPr>
          <a:lstStyle>
            <a:lvl1pPr algn="ctr" defTabSz="457130" rtl="0" eaLnBrk="1" latinLnBrk="0" hangingPunct="1">
              <a:spcBef>
                <a:spcPct val="0"/>
              </a:spcBef>
              <a:buNone/>
              <a:defRPr sz="4400" kern="1200">
                <a:solidFill>
                  <a:schemeClr val="tx1"/>
                </a:solidFill>
                <a:latin typeface="+mj-lt"/>
                <a:ea typeface="+mj-ea"/>
                <a:cs typeface="+mj-cs"/>
              </a:defRPr>
            </a:lvl1pPr>
          </a:lstStyle>
          <a:p>
            <a:pPr algn="l"/>
            <a:r>
              <a:rPr lang="en-CA" sz="2400" dirty="0">
                <a:latin typeface="Calibri (Headings)"/>
                <a:cs typeface="Calibri (Headings)"/>
              </a:rPr>
              <a:t>Jocelyn Downie, CM, FRSC, FCAHS, SJD</a:t>
            </a:r>
          </a:p>
          <a:p>
            <a:pPr algn="l"/>
            <a:r>
              <a:rPr lang="en-CA" sz="2200" dirty="0">
                <a:latin typeface="Calibri (Headings)"/>
                <a:cs typeface="Calibri (Headings)"/>
              </a:rPr>
              <a:t>James S Palmer Chair in Public Policy and Law, </a:t>
            </a:r>
            <a:r>
              <a:rPr lang="en-CA" sz="2200" dirty="0" err="1">
                <a:latin typeface="Calibri (Headings)"/>
                <a:cs typeface="Calibri (Headings)"/>
              </a:rPr>
              <a:t>Schulich</a:t>
            </a:r>
            <a:r>
              <a:rPr lang="en-CA" sz="2200" dirty="0">
                <a:latin typeface="Calibri (Headings)"/>
                <a:cs typeface="Calibri (Headings)"/>
              </a:rPr>
              <a:t> School of Law, University Research Professor, Dalhousie University</a:t>
            </a:r>
            <a:endParaRPr lang="en-US" sz="2200" dirty="0">
              <a:latin typeface="Calibri (Headings)"/>
              <a:cs typeface="Calibri (Headings)"/>
            </a:endParaRPr>
          </a:p>
        </p:txBody>
      </p:sp>
      <p:grpSp>
        <p:nvGrpSpPr>
          <p:cNvPr id="8" name="Group 7"/>
          <p:cNvGrpSpPr/>
          <p:nvPr/>
        </p:nvGrpSpPr>
        <p:grpSpPr>
          <a:xfrm>
            <a:off x="6800194" y="4277710"/>
            <a:ext cx="2427890" cy="746160"/>
            <a:chOff x="736834" y="3361839"/>
            <a:chExt cx="2659117" cy="1384995"/>
          </a:xfrm>
        </p:grpSpPr>
        <p:sp>
          <p:nvSpPr>
            <p:cNvPr id="6" name="Rounded Rectangle 5"/>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736834" y="3361839"/>
              <a:ext cx="2659117" cy="1236603"/>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380161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897DE4D9-09F5-2E4C-96CA-2C7B5380C5A5}"/>
              </a:ext>
            </a:extLst>
          </p:cNvPr>
          <p:cNvPicPr>
            <a:picLocks noChangeAspect="1"/>
          </p:cNvPicPr>
          <p:nvPr/>
        </p:nvPicPr>
        <p:blipFill>
          <a:blip r:embed="rId2"/>
          <a:stretch>
            <a:fillRect/>
          </a:stretch>
        </p:blipFill>
        <p:spPr>
          <a:xfrm>
            <a:off x="1263012" y="995819"/>
            <a:ext cx="5924217" cy="3569918"/>
          </a:xfrm>
          <a:prstGeom prst="rect">
            <a:avLst/>
          </a:prstGeom>
        </p:spPr>
      </p:pic>
      <p:sp>
        <p:nvSpPr>
          <p:cNvPr id="4" name="Rectangle 3">
            <a:extLst>
              <a:ext uri="{FF2B5EF4-FFF2-40B4-BE49-F238E27FC236}">
                <a16:creationId xmlns:a16="http://schemas.microsoft.com/office/drawing/2014/main" id="{586267F0-CEF5-1942-AF7D-D31FD264F77A}"/>
              </a:ext>
            </a:extLst>
          </p:cNvPr>
          <p:cNvSpPr/>
          <p:nvPr/>
        </p:nvSpPr>
        <p:spPr>
          <a:xfrm>
            <a:off x="1833562" y="365387"/>
            <a:ext cx="5447191" cy="507831"/>
          </a:xfrm>
          <a:prstGeom prst="rect">
            <a:avLst/>
          </a:prstGeom>
        </p:spPr>
        <p:txBody>
          <a:bodyPr wrap="square">
            <a:spAutoFit/>
          </a:bodyPr>
          <a:lstStyle/>
          <a:p>
            <a:r>
              <a:rPr lang="en-CA" sz="1350" b="1" dirty="0"/>
              <a:t>Chart 3.1: Total Reported MAID Deaths in Canada, 2016 to 2019</a:t>
            </a:r>
            <a:br>
              <a:rPr lang="en-CA" sz="1350" dirty="0"/>
            </a:br>
            <a:endParaRPr lang="en-US" sz="1350" dirty="0"/>
          </a:p>
        </p:txBody>
      </p:sp>
    </p:spTree>
    <p:extLst>
      <p:ext uri="{BB962C8B-B14F-4D97-AF65-F5344CB8AC3E}">
        <p14:creationId xmlns:p14="http://schemas.microsoft.com/office/powerpoint/2010/main" val="117903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rt 3.2. Text version below.">
            <a:extLst>
              <a:ext uri="{FF2B5EF4-FFF2-40B4-BE49-F238E27FC236}">
                <a16:creationId xmlns:a16="http://schemas.microsoft.com/office/drawing/2014/main" id="{0322BC08-E5AE-EF40-94AF-0C86359A7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17" y="766654"/>
            <a:ext cx="7206634" cy="42378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F722151-BA22-8A4B-9E6A-C0E25B88D04E}"/>
              </a:ext>
            </a:extLst>
          </p:cNvPr>
          <p:cNvSpPr/>
          <p:nvPr/>
        </p:nvSpPr>
        <p:spPr>
          <a:xfrm>
            <a:off x="1170718" y="244327"/>
            <a:ext cx="6012032" cy="507831"/>
          </a:xfrm>
          <a:prstGeom prst="rect">
            <a:avLst/>
          </a:prstGeom>
        </p:spPr>
        <p:txBody>
          <a:bodyPr wrap="square">
            <a:spAutoFit/>
          </a:bodyPr>
          <a:lstStyle/>
          <a:p>
            <a:r>
              <a:rPr lang="en-CA" sz="1350" b="1" dirty="0"/>
              <a:t>Chart 3.2: Percentage of Total Deaths Attributed to MAID by Jurisdiction, 2019</a:t>
            </a:r>
            <a:br>
              <a:rPr lang="en-CA" sz="1350" dirty="0"/>
            </a:br>
            <a:endParaRPr lang="en-US" sz="1350" dirty="0"/>
          </a:p>
        </p:txBody>
      </p:sp>
    </p:spTree>
    <p:extLst>
      <p:ext uri="{BB962C8B-B14F-4D97-AF65-F5344CB8AC3E}">
        <p14:creationId xmlns:p14="http://schemas.microsoft.com/office/powerpoint/2010/main" val="338256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7E9955-EAB5-6244-AE28-5FA0FAB25C25}"/>
              </a:ext>
            </a:extLst>
          </p:cNvPr>
          <p:cNvPicPr>
            <a:picLocks noChangeAspect="1"/>
          </p:cNvPicPr>
          <p:nvPr/>
        </p:nvPicPr>
        <p:blipFill>
          <a:blip r:embed="rId2"/>
          <a:stretch>
            <a:fillRect/>
          </a:stretch>
        </p:blipFill>
        <p:spPr>
          <a:xfrm>
            <a:off x="880739" y="718681"/>
            <a:ext cx="7374698" cy="4424819"/>
          </a:xfrm>
          <a:prstGeom prst="rect">
            <a:avLst/>
          </a:prstGeom>
        </p:spPr>
      </p:pic>
      <p:sp>
        <p:nvSpPr>
          <p:cNvPr id="3" name="Rectangle 2">
            <a:extLst>
              <a:ext uri="{FF2B5EF4-FFF2-40B4-BE49-F238E27FC236}">
                <a16:creationId xmlns:a16="http://schemas.microsoft.com/office/drawing/2014/main" id="{1EC6970C-C0C5-B143-A180-D49D6A648EC3}"/>
              </a:ext>
            </a:extLst>
          </p:cNvPr>
          <p:cNvSpPr/>
          <p:nvPr/>
        </p:nvSpPr>
        <p:spPr>
          <a:xfrm>
            <a:off x="880739" y="233933"/>
            <a:ext cx="4572000" cy="507831"/>
          </a:xfrm>
          <a:prstGeom prst="rect">
            <a:avLst/>
          </a:prstGeom>
        </p:spPr>
        <p:txBody>
          <a:bodyPr>
            <a:spAutoFit/>
          </a:bodyPr>
          <a:lstStyle/>
          <a:p>
            <a:r>
              <a:rPr lang="en-CA" sz="1350" b="1" dirty="0"/>
              <a:t>Chart 4.1: MAID by Main Condition, 2019</a:t>
            </a:r>
            <a:br>
              <a:rPr lang="en-CA" sz="1350" dirty="0"/>
            </a:br>
            <a:endParaRPr lang="en-US" sz="1350" dirty="0"/>
          </a:p>
        </p:txBody>
      </p:sp>
    </p:spTree>
    <p:extLst>
      <p:ext uri="{BB962C8B-B14F-4D97-AF65-F5344CB8AC3E}">
        <p14:creationId xmlns:p14="http://schemas.microsoft.com/office/powerpoint/2010/main" val="161453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F2C92-9E15-EC4B-95EA-575969E4F421}"/>
              </a:ext>
            </a:extLst>
          </p:cNvPr>
          <p:cNvSpPr>
            <a:spLocks noGrp="1"/>
          </p:cNvSpPr>
          <p:nvPr>
            <p:ph type="title"/>
          </p:nvPr>
        </p:nvSpPr>
        <p:spPr/>
        <p:txBody>
          <a:bodyPr/>
          <a:lstStyle/>
          <a:p>
            <a:r>
              <a:rPr lang="en-US" dirty="0"/>
              <a:t>Demographics</a:t>
            </a:r>
          </a:p>
        </p:txBody>
      </p:sp>
      <p:sp>
        <p:nvSpPr>
          <p:cNvPr id="3" name="Content Placeholder 2">
            <a:extLst>
              <a:ext uri="{FF2B5EF4-FFF2-40B4-BE49-F238E27FC236}">
                <a16:creationId xmlns:a16="http://schemas.microsoft.com/office/drawing/2014/main" id="{E66A66A3-6B53-F04F-86E3-125BF993520A}"/>
              </a:ext>
            </a:extLst>
          </p:cNvPr>
          <p:cNvSpPr>
            <a:spLocks noGrp="1"/>
          </p:cNvSpPr>
          <p:nvPr>
            <p:ph idx="1"/>
          </p:nvPr>
        </p:nvSpPr>
        <p:spPr/>
        <p:txBody>
          <a:bodyPr/>
          <a:lstStyle/>
          <a:p>
            <a:r>
              <a:rPr lang="en-US" dirty="0"/>
              <a:t>50.1% men 49.9 % women</a:t>
            </a:r>
          </a:p>
          <a:p>
            <a:r>
              <a:rPr lang="en-US" dirty="0"/>
              <a:t>Average age 75.2</a:t>
            </a:r>
          </a:p>
        </p:txBody>
      </p:sp>
    </p:spTree>
    <p:extLst>
      <p:ext uri="{BB962C8B-B14F-4D97-AF65-F5344CB8AC3E}">
        <p14:creationId xmlns:p14="http://schemas.microsoft.com/office/powerpoint/2010/main" val="214964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21122D-A24D-CB49-867A-1750F5AE8C26}"/>
              </a:ext>
            </a:extLst>
          </p:cNvPr>
          <p:cNvPicPr>
            <a:picLocks noChangeAspect="1"/>
          </p:cNvPicPr>
          <p:nvPr/>
        </p:nvPicPr>
        <p:blipFill>
          <a:blip r:embed="rId2"/>
          <a:stretch>
            <a:fillRect/>
          </a:stretch>
        </p:blipFill>
        <p:spPr>
          <a:xfrm>
            <a:off x="148058" y="161995"/>
            <a:ext cx="8569221" cy="4981505"/>
          </a:xfrm>
          <a:prstGeom prst="rect">
            <a:avLst/>
          </a:prstGeom>
        </p:spPr>
      </p:pic>
      <p:sp>
        <p:nvSpPr>
          <p:cNvPr id="3" name="Rectangle 2">
            <a:extLst>
              <a:ext uri="{FF2B5EF4-FFF2-40B4-BE49-F238E27FC236}">
                <a16:creationId xmlns:a16="http://schemas.microsoft.com/office/drawing/2014/main" id="{E107555B-0E61-BC48-85DA-C533AA3F89D9}"/>
              </a:ext>
            </a:extLst>
          </p:cNvPr>
          <p:cNvSpPr/>
          <p:nvPr/>
        </p:nvSpPr>
        <p:spPr>
          <a:xfrm>
            <a:off x="205740" y="202957"/>
            <a:ext cx="4572000" cy="507831"/>
          </a:xfrm>
          <a:prstGeom prst="rect">
            <a:avLst/>
          </a:prstGeom>
        </p:spPr>
        <p:txBody>
          <a:bodyPr>
            <a:spAutoFit/>
          </a:bodyPr>
          <a:lstStyle/>
          <a:p>
            <a:r>
              <a:rPr lang="en-CA" sz="1350" b="1" dirty="0"/>
              <a:t>Chart 4.2: MAID by Age Category, 2019</a:t>
            </a:r>
            <a:br>
              <a:rPr lang="en-CA" sz="1350" dirty="0"/>
            </a:br>
            <a:endParaRPr lang="en-US" sz="1350" dirty="0"/>
          </a:p>
        </p:txBody>
      </p:sp>
    </p:spTree>
    <p:extLst>
      <p:ext uri="{BB962C8B-B14F-4D97-AF65-F5344CB8AC3E}">
        <p14:creationId xmlns:p14="http://schemas.microsoft.com/office/powerpoint/2010/main" val="510147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ED789DF-330A-CC41-B71B-0E6C91F4D2C0}"/>
              </a:ext>
            </a:extLst>
          </p:cNvPr>
          <p:cNvSpPr>
            <a:spLocks noChangeArrowheads="1"/>
          </p:cNvSpPr>
          <p:nvPr/>
        </p:nvSpPr>
        <p:spPr bwMode="auto">
          <a:xfrm>
            <a:off x="1" y="-242373"/>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a:latin typeface="Arial" panose="020B0604020202020204" pitchFamily="34" charset="0"/>
              </a:rPr>
            </a:br>
            <a:endParaRPr lang="en-US" altLang="en-US" sz="1350">
              <a:latin typeface="Arial" panose="020B0604020202020204" pitchFamily="34" charset="0"/>
            </a:endParaRPr>
          </a:p>
        </p:txBody>
      </p:sp>
      <p:pic>
        <p:nvPicPr>
          <p:cNvPr id="7" name="Picture 6">
            <a:extLst>
              <a:ext uri="{FF2B5EF4-FFF2-40B4-BE49-F238E27FC236}">
                <a16:creationId xmlns:a16="http://schemas.microsoft.com/office/drawing/2014/main" id="{293156C9-3A7B-9442-AB93-20240FFA69D8}"/>
              </a:ext>
            </a:extLst>
          </p:cNvPr>
          <p:cNvPicPr>
            <a:picLocks noChangeAspect="1"/>
          </p:cNvPicPr>
          <p:nvPr/>
        </p:nvPicPr>
        <p:blipFill>
          <a:blip r:embed="rId2"/>
          <a:stretch>
            <a:fillRect/>
          </a:stretch>
        </p:blipFill>
        <p:spPr>
          <a:xfrm>
            <a:off x="191299" y="1339828"/>
            <a:ext cx="8363522" cy="3066190"/>
          </a:xfrm>
          <a:prstGeom prst="rect">
            <a:avLst/>
          </a:prstGeom>
        </p:spPr>
      </p:pic>
      <p:sp>
        <p:nvSpPr>
          <p:cNvPr id="8" name="Rectangle 7">
            <a:extLst>
              <a:ext uri="{FF2B5EF4-FFF2-40B4-BE49-F238E27FC236}">
                <a16:creationId xmlns:a16="http://schemas.microsoft.com/office/drawing/2014/main" id="{3D87C52A-3C41-6A40-B171-D463343478C7}"/>
              </a:ext>
            </a:extLst>
          </p:cNvPr>
          <p:cNvSpPr/>
          <p:nvPr/>
        </p:nvSpPr>
        <p:spPr>
          <a:xfrm>
            <a:off x="1519237" y="552150"/>
            <a:ext cx="5094505" cy="507831"/>
          </a:xfrm>
          <a:prstGeom prst="rect">
            <a:avLst/>
          </a:prstGeom>
        </p:spPr>
        <p:txBody>
          <a:bodyPr wrap="square">
            <a:spAutoFit/>
          </a:bodyPr>
          <a:lstStyle/>
          <a:p>
            <a:r>
              <a:rPr lang="en-CA" sz="1350" b="1" dirty="0"/>
              <a:t>Chart 6.1: Nature of Suffering of Those Who Received MAID, 2019</a:t>
            </a:r>
            <a:br>
              <a:rPr lang="en-CA" sz="1350" dirty="0"/>
            </a:br>
            <a:endParaRPr lang="en-US" sz="1350" dirty="0"/>
          </a:p>
        </p:txBody>
      </p:sp>
    </p:spTree>
    <p:extLst>
      <p:ext uri="{BB962C8B-B14F-4D97-AF65-F5344CB8AC3E}">
        <p14:creationId xmlns:p14="http://schemas.microsoft.com/office/powerpoint/2010/main" val="183539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18AE-A098-9449-82E0-B7FB8DA4A64C}"/>
              </a:ext>
            </a:extLst>
          </p:cNvPr>
          <p:cNvSpPr>
            <a:spLocks noGrp="1"/>
          </p:cNvSpPr>
          <p:nvPr>
            <p:ph type="title"/>
          </p:nvPr>
        </p:nvSpPr>
        <p:spPr>
          <a:xfrm>
            <a:off x="138748" y="120253"/>
            <a:ext cx="8717280" cy="857250"/>
          </a:xfrm>
        </p:spPr>
        <p:txBody>
          <a:bodyPr>
            <a:noAutofit/>
          </a:bodyPr>
          <a:lstStyle/>
          <a:p>
            <a:r>
              <a:rPr lang="en-US" sz="3600" dirty="0"/>
              <a:t>Palliative care and disability support services</a:t>
            </a:r>
          </a:p>
        </p:txBody>
      </p:sp>
      <p:sp>
        <p:nvSpPr>
          <p:cNvPr id="3" name="Text Placeholder 2">
            <a:extLst>
              <a:ext uri="{FF2B5EF4-FFF2-40B4-BE49-F238E27FC236}">
                <a16:creationId xmlns:a16="http://schemas.microsoft.com/office/drawing/2014/main" id="{653F6BA5-3508-FB4E-A54C-C7FB7B13C858}"/>
              </a:ext>
            </a:extLst>
          </p:cNvPr>
          <p:cNvSpPr>
            <a:spLocks noGrp="1"/>
          </p:cNvSpPr>
          <p:nvPr>
            <p:ph type="body" idx="1"/>
          </p:nvPr>
        </p:nvSpPr>
        <p:spPr/>
        <p:txBody>
          <a:bodyPr/>
          <a:lstStyle/>
          <a:p>
            <a:r>
              <a:rPr lang="en-US" dirty="0"/>
              <a:t>Palliative care services</a:t>
            </a:r>
          </a:p>
        </p:txBody>
      </p:sp>
      <p:sp>
        <p:nvSpPr>
          <p:cNvPr id="4" name="Content Placeholder 3">
            <a:extLst>
              <a:ext uri="{FF2B5EF4-FFF2-40B4-BE49-F238E27FC236}">
                <a16:creationId xmlns:a16="http://schemas.microsoft.com/office/drawing/2014/main" id="{6F138CB2-0039-B94C-BEF0-C6EA7AB6473A}"/>
              </a:ext>
            </a:extLst>
          </p:cNvPr>
          <p:cNvSpPr>
            <a:spLocks noGrp="1"/>
          </p:cNvSpPr>
          <p:nvPr>
            <p:ph sz="half" idx="2"/>
          </p:nvPr>
        </p:nvSpPr>
        <p:spPr/>
        <p:txBody>
          <a:bodyPr/>
          <a:lstStyle/>
          <a:p>
            <a:r>
              <a:rPr lang="en-US" dirty="0"/>
              <a:t>Received 82.1%</a:t>
            </a:r>
          </a:p>
          <a:p>
            <a:r>
              <a:rPr lang="en-US" dirty="0"/>
              <a:t>Didn’t receive 16.2%</a:t>
            </a:r>
          </a:p>
          <a:p>
            <a:r>
              <a:rPr lang="en-US" dirty="0"/>
              <a:t>Accessible if needed 89.6%</a:t>
            </a:r>
          </a:p>
          <a:p>
            <a:endParaRPr lang="en-US" dirty="0"/>
          </a:p>
        </p:txBody>
      </p:sp>
      <p:sp>
        <p:nvSpPr>
          <p:cNvPr id="5" name="Text Placeholder 4">
            <a:extLst>
              <a:ext uri="{FF2B5EF4-FFF2-40B4-BE49-F238E27FC236}">
                <a16:creationId xmlns:a16="http://schemas.microsoft.com/office/drawing/2014/main" id="{6EEDD307-4645-4A4A-BDC5-3C8C3ABBE3A3}"/>
              </a:ext>
            </a:extLst>
          </p:cNvPr>
          <p:cNvSpPr>
            <a:spLocks noGrp="1"/>
          </p:cNvSpPr>
          <p:nvPr>
            <p:ph type="body" sz="quarter" idx="3"/>
          </p:nvPr>
        </p:nvSpPr>
        <p:spPr/>
        <p:txBody>
          <a:bodyPr/>
          <a:lstStyle/>
          <a:p>
            <a:r>
              <a:rPr lang="en-US" dirty="0"/>
              <a:t>Disability supports</a:t>
            </a:r>
          </a:p>
        </p:txBody>
      </p:sp>
      <p:sp>
        <p:nvSpPr>
          <p:cNvPr id="6" name="Content Placeholder 5">
            <a:extLst>
              <a:ext uri="{FF2B5EF4-FFF2-40B4-BE49-F238E27FC236}">
                <a16:creationId xmlns:a16="http://schemas.microsoft.com/office/drawing/2014/main" id="{44B10C72-1049-0F48-BAFD-60AD9D45D5BB}"/>
              </a:ext>
            </a:extLst>
          </p:cNvPr>
          <p:cNvSpPr>
            <a:spLocks noGrp="1"/>
          </p:cNvSpPr>
          <p:nvPr>
            <p:ph sz="quarter" idx="4"/>
          </p:nvPr>
        </p:nvSpPr>
        <p:spPr/>
        <p:txBody>
          <a:bodyPr/>
          <a:lstStyle/>
          <a:p>
            <a:r>
              <a:rPr lang="en-US" dirty="0"/>
              <a:t>Required 41.2%</a:t>
            </a:r>
          </a:p>
          <a:p>
            <a:r>
              <a:rPr lang="en-US" dirty="0"/>
              <a:t>Didn’t require 42%</a:t>
            </a:r>
          </a:p>
          <a:p>
            <a:r>
              <a:rPr lang="en-US" dirty="0"/>
              <a:t>Received 89.8%</a:t>
            </a:r>
          </a:p>
          <a:p>
            <a:r>
              <a:rPr lang="en-US" dirty="0"/>
              <a:t>Required but didn’t receive 3.9%</a:t>
            </a:r>
          </a:p>
          <a:p>
            <a:endParaRPr lang="en-US" dirty="0"/>
          </a:p>
        </p:txBody>
      </p:sp>
    </p:spTree>
    <p:extLst>
      <p:ext uri="{BB962C8B-B14F-4D97-AF65-F5344CB8AC3E}">
        <p14:creationId xmlns:p14="http://schemas.microsoft.com/office/powerpoint/2010/main" val="448340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DC525D-F995-6645-A480-F83BE3BE1EA7}"/>
              </a:ext>
            </a:extLst>
          </p:cNvPr>
          <p:cNvSpPr>
            <a:spLocks noGrp="1"/>
          </p:cNvSpPr>
          <p:nvPr>
            <p:ph type="title"/>
          </p:nvPr>
        </p:nvSpPr>
        <p:spPr>
          <a:xfrm>
            <a:off x="457200" y="126467"/>
            <a:ext cx="8229600" cy="857250"/>
          </a:xfrm>
        </p:spPr>
        <p:txBody>
          <a:bodyPr/>
          <a:lstStyle/>
          <a:p>
            <a:r>
              <a:rPr lang="en-US" dirty="0"/>
              <a:t>Reasons for ineligibility for </a:t>
            </a:r>
            <a:r>
              <a:rPr lang="en-US" dirty="0" err="1"/>
              <a:t>MAiD</a:t>
            </a:r>
            <a:r>
              <a:rPr lang="en-US" dirty="0"/>
              <a:t> </a:t>
            </a:r>
          </a:p>
        </p:txBody>
      </p:sp>
      <p:sp>
        <p:nvSpPr>
          <p:cNvPr id="8" name="Content Placeholder 7">
            <a:extLst>
              <a:ext uri="{FF2B5EF4-FFF2-40B4-BE49-F238E27FC236}">
                <a16:creationId xmlns:a16="http://schemas.microsoft.com/office/drawing/2014/main" id="{482DA783-E220-7945-9BAA-2E5B0C4DF8F1}"/>
              </a:ext>
            </a:extLst>
          </p:cNvPr>
          <p:cNvSpPr>
            <a:spLocks noGrp="1"/>
          </p:cNvSpPr>
          <p:nvPr>
            <p:ph idx="1"/>
          </p:nvPr>
        </p:nvSpPr>
        <p:spPr>
          <a:xfrm>
            <a:off x="457200" y="974866"/>
            <a:ext cx="8229600" cy="3901933"/>
          </a:xfrm>
        </p:spPr>
        <p:txBody>
          <a:bodyPr>
            <a:noAutofit/>
          </a:bodyPr>
          <a:lstStyle/>
          <a:p>
            <a:r>
              <a:rPr lang="en-US" sz="2400" dirty="0"/>
              <a:t>Not capable of making decisions with respect to health 32.2%</a:t>
            </a:r>
          </a:p>
          <a:p>
            <a:r>
              <a:rPr lang="en-US" sz="2400" dirty="0"/>
              <a:t>Natural death not reasonably foreseeable 27.8%</a:t>
            </a:r>
          </a:p>
          <a:p>
            <a:r>
              <a:rPr lang="en-US" sz="2400" dirty="0"/>
              <a:t>Not in an advanced state of irreversible decline in capability 23.5%</a:t>
            </a:r>
          </a:p>
          <a:p>
            <a:r>
              <a:rPr lang="en-US" sz="2400" dirty="0"/>
              <a:t>Not experiencing suffering that is intolerable to them 17.7%</a:t>
            </a:r>
          </a:p>
          <a:p>
            <a:r>
              <a:rPr lang="en-US" sz="2400" dirty="0"/>
              <a:t>Could not provide informed consent 17.0%</a:t>
            </a:r>
          </a:p>
          <a:p>
            <a:r>
              <a:rPr lang="en-US" sz="2400" dirty="0"/>
              <a:t>Did not have a serious and incurable illness, disease or disability 13.3%</a:t>
            </a:r>
          </a:p>
          <a:p>
            <a:r>
              <a:rPr lang="en-US" sz="2400" dirty="0"/>
              <a:t>Request was not voluntary 1.6%</a:t>
            </a:r>
          </a:p>
        </p:txBody>
      </p:sp>
    </p:spTree>
    <p:extLst>
      <p:ext uri="{BB962C8B-B14F-4D97-AF65-F5344CB8AC3E}">
        <p14:creationId xmlns:p14="http://schemas.microsoft.com/office/powerpoint/2010/main" val="124971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52A4-AFEC-6141-8B78-78D929C6794F}"/>
              </a:ext>
            </a:extLst>
          </p:cNvPr>
          <p:cNvSpPr>
            <a:spLocks noGrp="1"/>
          </p:cNvSpPr>
          <p:nvPr>
            <p:ph type="title"/>
          </p:nvPr>
        </p:nvSpPr>
        <p:spPr/>
        <p:txBody>
          <a:bodyPr/>
          <a:lstStyle/>
          <a:p>
            <a:r>
              <a:rPr lang="en-US" dirty="0"/>
              <a:t>Learnings </a:t>
            </a:r>
            <a:r>
              <a:rPr lang="en-US" sz="4000" dirty="0"/>
              <a:t>(mistakes 1)</a:t>
            </a:r>
          </a:p>
        </p:txBody>
      </p:sp>
      <p:sp>
        <p:nvSpPr>
          <p:cNvPr id="3" name="Content Placeholder 2">
            <a:extLst>
              <a:ext uri="{FF2B5EF4-FFF2-40B4-BE49-F238E27FC236}">
                <a16:creationId xmlns:a16="http://schemas.microsoft.com/office/drawing/2014/main" id="{E40A9D31-EA97-2244-BBE7-2B2A72456E1A}"/>
              </a:ext>
            </a:extLst>
          </p:cNvPr>
          <p:cNvSpPr>
            <a:spLocks noGrp="1"/>
          </p:cNvSpPr>
          <p:nvPr>
            <p:ph idx="1"/>
          </p:nvPr>
        </p:nvSpPr>
        <p:spPr/>
        <p:txBody>
          <a:bodyPr>
            <a:normAutofit/>
          </a:bodyPr>
          <a:lstStyle/>
          <a:p>
            <a:r>
              <a:rPr lang="en-US" dirty="0"/>
              <a:t>Define your terms (e.g., “reasonably foreseeable”)</a:t>
            </a:r>
          </a:p>
          <a:p>
            <a:r>
              <a:rPr lang="en-US" dirty="0"/>
              <a:t>Be clear on rules re: conscientious objection (individual provider and institutions)</a:t>
            </a:r>
          </a:p>
          <a:p>
            <a:r>
              <a:rPr lang="en-US" dirty="0"/>
              <a:t>Ensure required drugs are approved and available</a:t>
            </a:r>
          </a:p>
          <a:p>
            <a:endParaRPr lang="en-US" dirty="0"/>
          </a:p>
        </p:txBody>
      </p:sp>
    </p:spTree>
    <p:extLst>
      <p:ext uri="{BB962C8B-B14F-4D97-AF65-F5344CB8AC3E}">
        <p14:creationId xmlns:p14="http://schemas.microsoft.com/office/powerpoint/2010/main" val="377256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83636-075F-F545-B52F-4B55D5BDA87B}"/>
              </a:ext>
            </a:extLst>
          </p:cNvPr>
          <p:cNvSpPr>
            <a:spLocks noGrp="1"/>
          </p:cNvSpPr>
          <p:nvPr>
            <p:ph type="title"/>
          </p:nvPr>
        </p:nvSpPr>
        <p:spPr/>
        <p:txBody>
          <a:bodyPr/>
          <a:lstStyle/>
          <a:p>
            <a:r>
              <a:rPr lang="en-US" dirty="0"/>
              <a:t>Learnings </a:t>
            </a:r>
            <a:r>
              <a:rPr lang="en-US" sz="4000" dirty="0"/>
              <a:t>(mistakes 2)</a:t>
            </a:r>
          </a:p>
        </p:txBody>
      </p:sp>
      <p:sp>
        <p:nvSpPr>
          <p:cNvPr id="3" name="Content Placeholder 2">
            <a:extLst>
              <a:ext uri="{FF2B5EF4-FFF2-40B4-BE49-F238E27FC236}">
                <a16:creationId xmlns:a16="http://schemas.microsoft.com/office/drawing/2014/main" id="{A5819CC8-2626-EE49-9641-B0A78913A28E}"/>
              </a:ext>
            </a:extLst>
          </p:cNvPr>
          <p:cNvSpPr>
            <a:spLocks noGrp="1"/>
          </p:cNvSpPr>
          <p:nvPr>
            <p:ph idx="1"/>
          </p:nvPr>
        </p:nvSpPr>
        <p:spPr/>
        <p:txBody>
          <a:bodyPr/>
          <a:lstStyle/>
          <a:p>
            <a:r>
              <a:rPr lang="en-US" dirty="0"/>
              <a:t>Be clear on whether clinicians can inform patients re: </a:t>
            </a:r>
            <a:r>
              <a:rPr lang="en-US" dirty="0" err="1"/>
              <a:t>MAiD</a:t>
            </a:r>
            <a:r>
              <a:rPr lang="en-US" dirty="0"/>
              <a:t> without being asked</a:t>
            </a:r>
          </a:p>
          <a:p>
            <a:r>
              <a:rPr lang="en-US" dirty="0"/>
              <a:t>Requirement of express consent immediately prior to provision leads to people accessing </a:t>
            </a:r>
            <a:r>
              <a:rPr lang="en-US" dirty="0" err="1"/>
              <a:t>MAiD</a:t>
            </a:r>
            <a:r>
              <a:rPr lang="en-US" dirty="0"/>
              <a:t> earlier than they otherwise would</a:t>
            </a:r>
          </a:p>
        </p:txBody>
      </p:sp>
    </p:spTree>
    <p:extLst>
      <p:ext uri="{BB962C8B-B14F-4D97-AF65-F5344CB8AC3E}">
        <p14:creationId xmlns:p14="http://schemas.microsoft.com/office/powerpoint/2010/main" val="195684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E12DF8-F676-423C-8151-159028F0FC5B}"/>
              </a:ext>
            </a:extLst>
          </p:cNvPr>
          <p:cNvSpPr txBox="1">
            <a:spLocks/>
          </p:cNvSpPr>
          <p:nvPr/>
        </p:nvSpPr>
        <p:spPr>
          <a:xfrm>
            <a:off x="457200" y="189046"/>
            <a:ext cx="8229600" cy="857250"/>
          </a:xfrm>
          <a:prstGeom prst="rect">
            <a:avLst/>
          </a:prstGeom>
        </p:spPr>
        <p:txBody>
          <a:bodyPr vert="horz" lIns="91428" tIns="45714" rIns="91428" bIns="45714" rtlCol="0" anchor="ctr">
            <a:normAutofit fontScale="97500"/>
          </a:bodyPr>
          <a:lstStyle>
            <a:lvl1pPr algn="ctr" defTabSz="457130" rtl="0" eaLnBrk="1" latinLnBrk="0" hangingPunct="1">
              <a:spcBef>
                <a:spcPct val="0"/>
              </a:spcBef>
              <a:buNone/>
              <a:defRPr sz="4400" kern="1200">
                <a:solidFill>
                  <a:schemeClr val="tx1"/>
                </a:solidFill>
                <a:latin typeface="+mj-lt"/>
                <a:ea typeface="+mj-ea"/>
                <a:cs typeface="+mj-cs"/>
              </a:defRPr>
            </a:lvl1pPr>
          </a:lstStyle>
          <a:p>
            <a:r>
              <a:rPr lang="en-CA" dirty="0"/>
              <a:t>Key Points</a:t>
            </a:r>
            <a:endParaRPr lang="en-GB" dirty="0"/>
          </a:p>
        </p:txBody>
      </p:sp>
      <p:sp>
        <p:nvSpPr>
          <p:cNvPr id="10" name="Content Placeholder 2">
            <a:extLst>
              <a:ext uri="{FF2B5EF4-FFF2-40B4-BE49-F238E27FC236}">
                <a16:creationId xmlns:a16="http://schemas.microsoft.com/office/drawing/2014/main" id="{C3AD1072-5EAA-4DA0-8134-E9ECC071804A}"/>
              </a:ext>
            </a:extLst>
          </p:cNvPr>
          <p:cNvSpPr>
            <a:spLocks noGrp="1"/>
          </p:cNvSpPr>
          <p:nvPr>
            <p:ph idx="1"/>
          </p:nvPr>
        </p:nvSpPr>
        <p:spPr>
          <a:xfrm>
            <a:off x="457200" y="1289878"/>
            <a:ext cx="8229600" cy="2816222"/>
          </a:xfrm>
        </p:spPr>
        <p:txBody>
          <a:bodyPr>
            <a:noAutofit/>
          </a:bodyPr>
          <a:lstStyle/>
          <a:p>
            <a:pPr lvl="0"/>
            <a:r>
              <a:rPr lang="en-CA" dirty="0"/>
              <a:t>The journey to legislation</a:t>
            </a:r>
          </a:p>
          <a:p>
            <a:r>
              <a:rPr lang="en-CA" dirty="0"/>
              <a:t>Country-specific language/terminology</a:t>
            </a:r>
          </a:p>
          <a:p>
            <a:pPr lvl="0"/>
            <a:r>
              <a:rPr lang="en-CA" dirty="0"/>
              <a:t>Eligibility criteria </a:t>
            </a:r>
            <a:r>
              <a:rPr lang="en-CA" sz="2800" i="1" dirty="0"/>
              <a:t>(up to March 17, 2021)</a:t>
            </a:r>
          </a:p>
          <a:p>
            <a:pPr lvl="0"/>
            <a:r>
              <a:rPr lang="en-CA" dirty="0"/>
              <a:t>Data </a:t>
            </a:r>
          </a:p>
          <a:p>
            <a:pPr lvl="0"/>
            <a:r>
              <a:rPr lang="en-CA" dirty="0"/>
              <a:t>Learnings</a:t>
            </a:r>
            <a:endParaRPr lang="en-GB" sz="2400" dirty="0"/>
          </a:p>
        </p:txBody>
      </p:sp>
      <p:grpSp>
        <p:nvGrpSpPr>
          <p:cNvPr id="9" name="Group 8"/>
          <p:cNvGrpSpPr/>
          <p:nvPr/>
        </p:nvGrpSpPr>
        <p:grpSpPr>
          <a:xfrm>
            <a:off x="6800194" y="4277710"/>
            <a:ext cx="2427890" cy="746160"/>
            <a:chOff x="736834" y="3361839"/>
            <a:chExt cx="2659117" cy="1384995"/>
          </a:xfrm>
        </p:grpSpPr>
        <p:sp>
          <p:nvSpPr>
            <p:cNvPr id="11" name="Rounded Rectangle 10"/>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736834" y="3361839"/>
              <a:ext cx="2659117" cy="1236603"/>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3904159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F4BA-5577-4A4D-A794-1A1756FD5705}"/>
              </a:ext>
            </a:extLst>
          </p:cNvPr>
          <p:cNvSpPr>
            <a:spLocks noGrp="1"/>
          </p:cNvSpPr>
          <p:nvPr>
            <p:ph type="title"/>
          </p:nvPr>
        </p:nvSpPr>
        <p:spPr/>
        <p:txBody>
          <a:bodyPr/>
          <a:lstStyle/>
          <a:p>
            <a:r>
              <a:rPr lang="en-US" dirty="0"/>
              <a:t>Learnings </a:t>
            </a:r>
            <a:r>
              <a:rPr lang="en-US" sz="4000" dirty="0"/>
              <a:t>(went well 1)</a:t>
            </a:r>
          </a:p>
        </p:txBody>
      </p:sp>
      <p:sp>
        <p:nvSpPr>
          <p:cNvPr id="3" name="Content Placeholder 2">
            <a:extLst>
              <a:ext uri="{FF2B5EF4-FFF2-40B4-BE49-F238E27FC236}">
                <a16:creationId xmlns:a16="http://schemas.microsoft.com/office/drawing/2014/main" id="{892EE553-851C-324F-8B17-685E806E559E}"/>
              </a:ext>
            </a:extLst>
          </p:cNvPr>
          <p:cNvSpPr>
            <a:spLocks noGrp="1"/>
          </p:cNvSpPr>
          <p:nvPr>
            <p:ph idx="1"/>
          </p:nvPr>
        </p:nvSpPr>
        <p:spPr/>
        <p:txBody>
          <a:bodyPr>
            <a:normAutofit fontScale="92500" lnSpcReduction="20000"/>
          </a:bodyPr>
          <a:lstStyle/>
          <a:p>
            <a:r>
              <a:rPr lang="en-US" dirty="0"/>
              <a:t>Clinicians will step up and build community to share best practices and support each other</a:t>
            </a:r>
          </a:p>
          <a:p>
            <a:r>
              <a:rPr lang="en-US" dirty="0"/>
              <a:t>Good to have physicians and nurse practitioners</a:t>
            </a:r>
          </a:p>
          <a:p>
            <a:r>
              <a:rPr lang="en-US" dirty="0"/>
              <a:t>Our eligibility criteria (except “reasonably foreseeable”) work to protect autonomy and prevent suffering without allowing for access to </a:t>
            </a:r>
            <a:r>
              <a:rPr lang="en-US" dirty="0" err="1"/>
              <a:t>MAiD</a:t>
            </a:r>
            <a:r>
              <a:rPr lang="en-US" dirty="0"/>
              <a:t> where not free and informed and made by a competent individual</a:t>
            </a:r>
          </a:p>
        </p:txBody>
      </p:sp>
    </p:spTree>
    <p:extLst>
      <p:ext uri="{BB962C8B-B14F-4D97-AF65-F5344CB8AC3E}">
        <p14:creationId xmlns:p14="http://schemas.microsoft.com/office/powerpoint/2010/main" val="1233039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8D05-878F-8145-B977-909CF8484B60}"/>
              </a:ext>
            </a:extLst>
          </p:cNvPr>
          <p:cNvSpPr>
            <a:spLocks noGrp="1"/>
          </p:cNvSpPr>
          <p:nvPr>
            <p:ph type="title"/>
          </p:nvPr>
        </p:nvSpPr>
        <p:spPr/>
        <p:txBody>
          <a:bodyPr/>
          <a:lstStyle/>
          <a:p>
            <a:r>
              <a:rPr lang="en-US" dirty="0"/>
              <a:t>Learnings </a:t>
            </a:r>
            <a:r>
              <a:rPr lang="en-US" sz="4000" dirty="0"/>
              <a:t>(went well 2)</a:t>
            </a:r>
          </a:p>
        </p:txBody>
      </p:sp>
      <p:sp>
        <p:nvSpPr>
          <p:cNvPr id="3" name="Content Placeholder 2">
            <a:extLst>
              <a:ext uri="{FF2B5EF4-FFF2-40B4-BE49-F238E27FC236}">
                <a16:creationId xmlns:a16="http://schemas.microsoft.com/office/drawing/2014/main" id="{E3AA4CAC-2F30-5640-B6BA-3E000572D558}"/>
              </a:ext>
            </a:extLst>
          </p:cNvPr>
          <p:cNvSpPr>
            <a:spLocks noGrp="1"/>
          </p:cNvSpPr>
          <p:nvPr>
            <p:ph idx="1"/>
          </p:nvPr>
        </p:nvSpPr>
        <p:spPr/>
        <p:txBody>
          <a:bodyPr/>
          <a:lstStyle/>
          <a:p>
            <a:r>
              <a:rPr lang="en-US" dirty="0"/>
              <a:t>No slippery slope</a:t>
            </a:r>
          </a:p>
          <a:p>
            <a:r>
              <a:rPr lang="en-US" dirty="0"/>
              <a:t>Patients (and their families) benefitted</a:t>
            </a:r>
          </a:p>
          <a:p>
            <a:pPr lvl="1"/>
            <a:r>
              <a:rPr lang="en-US" dirty="0"/>
              <a:t>Knowing it’s there</a:t>
            </a:r>
          </a:p>
          <a:p>
            <a:pPr lvl="1"/>
            <a:r>
              <a:rPr lang="en-US" dirty="0"/>
              <a:t>Accessing it</a:t>
            </a:r>
          </a:p>
          <a:p>
            <a:endParaRPr lang="en-US" dirty="0"/>
          </a:p>
        </p:txBody>
      </p:sp>
    </p:spTree>
    <p:extLst>
      <p:ext uri="{BB962C8B-B14F-4D97-AF65-F5344CB8AC3E}">
        <p14:creationId xmlns:p14="http://schemas.microsoft.com/office/powerpoint/2010/main" val="1971590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E12DF8-F676-423C-8151-159028F0FC5B}"/>
              </a:ext>
            </a:extLst>
          </p:cNvPr>
          <p:cNvSpPr txBox="1">
            <a:spLocks/>
          </p:cNvSpPr>
          <p:nvPr/>
        </p:nvSpPr>
        <p:spPr>
          <a:xfrm>
            <a:off x="457200" y="189046"/>
            <a:ext cx="8229600" cy="857250"/>
          </a:xfrm>
          <a:prstGeom prst="rect">
            <a:avLst/>
          </a:prstGeom>
        </p:spPr>
        <p:txBody>
          <a:bodyPr vert="horz" lIns="91428" tIns="45714" rIns="91428" bIns="45714" rtlCol="0" anchor="ctr">
            <a:normAutofit fontScale="97500"/>
          </a:bodyPr>
          <a:lstStyle>
            <a:lvl1pPr algn="ctr" defTabSz="457130" rtl="0" eaLnBrk="1" latinLnBrk="0" hangingPunct="1">
              <a:spcBef>
                <a:spcPct val="0"/>
              </a:spcBef>
              <a:buNone/>
              <a:defRPr sz="4400" kern="1200">
                <a:solidFill>
                  <a:schemeClr val="tx1"/>
                </a:solidFill>
                <a:latin typeface="+mj-lt"/>
                <a:ea typeface="+mj-ea"/>
                <a:cs typeface="+mj-cs"/>
              </a:defRPr>
            </a:lvl1pPr>
          </a:lstStyle>
          <a:p>
            <a:r>
              <a:rPr lang="en-CA" dirty="0"/>
              <a:t>Key Points Redux</a:t>
            </a:r>
            <a:endParaRPr lang="en-GB" dirty="0"/>
          </a:p>
        </p:txBody>
      </p:sp>
      <p:sp>
        <p:nvSpPr>
          <p:cNvPr id="10" name="Content Placeholder 2">
            <a:extLst>
              <a:ext uri="{FF2B5EF4-FFF2-40B4-BE49-F238E27FC236}">
                <a16:creationId xmlns:a16="http://schemas.microsoft.com/office/drawing/2014/main" id="{C3AD1072-5EAA-4DA0-8134-E9ECC071804A}"/>
              </a:ext>
            </a:extLst>
          </p:cNvPr>
          <p:cNvSpPr>
            <a:spLocks noGrp="1"/>
          </p:cNvSpPr>
          <p:nvPr>
            <p:ph idx="1"/>
          </p:nvPr>
        </p:nvSpPr>
        <p:spPr>
          <a:xfrm>
            <a:off x="457200" y="1289878"/>
            <a:ext cx="8229600" cy="2816222"/>
          </a:xfrm>
        </p:spPr>
        <p:txBody>
          <a:bodyPr>
            <a:noAutofit/>
          </a:bodyPr>
          <a:lstStyle/>
          <a:p>
            <a:pPr lvl="0"/>
            <a:r>
              <a:rPr lang="en-CA" dirty="0"/>
              <a:t>The journey to legislation</a:t>
            </a:r>
          </a:p>
          <a:p>
            <a:r>
              <a:rPr lang="en-CA" dirty="0"/>
              <a:t>Country-specific language/terminology</a:t>
            </a:r>
          </a:p>
          <a:p>
            <a:pPr lvl="0"/>
            <a:r>
              <a:rPr lang="en-CA" dirty="0"/>
              <a:t>Eligibility criteria </a:t>
            </a:r>
            <a:r>
              <a:rPr lang="en-CA" sz="2800" i="1" dirty="0"/>
              <a:t>(up to March 17, 2021)</a:t>
            </a:r>
          </a:p>
          <a:p>
            <a:pPr lvl="0"/>
            <a:r>
              <a:rPr lang="en-CA" dirty="0"/>
              <a:t>Data </a:t>
            </a:r>
          </a:p>
          <a:p>
            <a:pPr lvl="0"/>
            <a:r>
              <a:rPr lang="en-CA" dirty="0"/>
              <a:t>Learnings</a:t>
            </a:r>
            <a:endParaRPr lang="en-GB" sz="2400" dirty="0"/>
          </a:p>
        </p:txBody>
      </p:sp>
      <p:grpSp>
        <p:nvGrpSpPr>
          <p:cNvPr id="9" name="Group 8"/>
          <p:cNvGrpSpPr/>
          <p:nvPr/>
        </p:nvGrpSpPr>
        <p:grpSpPr>
          <a:xfrm>
            <a:off x="6800194" y="4277710"/>
            <a:ext cx="2427890" cy="746160"/>
            <a:chOff x="736834" y="3361839"/>
            <a:chExt cx="2659117" cy="1384995"/>
          </a:xfrm>
        </p:grpSpPr>
        <p:sp>
          <p:nvSpPr>
            <p:cNvPr id="11" name="Rounded Rectangle 10"/>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736834" y="3361839"/>
              <a:ext cx="2659117" cy="1236603"/>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2255889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28496" y="1219198"/>
            <a:ext cx="4740166" cy="2511973"/>
            <a:chOff x="736834" y="3361839"/>
            <a:chExt cx="2659117" cy="1384995"/>
          </a:xfrm>
        </p:grpSpPr>
        <p:sp>
          <p:nvSpPr>
            <p:cNvPr id="5" name="Rounded Rectangle 4"/>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36834" y="3361839"/>
              <a:ext cx="2659117" cy="1374529"/>
            </a:xfrm>
            <a:prstGeom prst="rect">
              <a:avLst/>
            </a:prstGeom>
          </p:spPr>
          <p:txBody>
            <a:bodyPr wrap="square">
              <a:spAutoFit/>
            </a:bodyPr>
            <a:lstStyle/>
            <a:p>
              <a:pPr algn="ctr"/>
              <a:r>
                <a:rPr lang="en-GB" sz="3600" i="1" dirty="0">
                  <a:solidFill>
                    <a:srgbClr val="C00000"/>
                  </a:solidFill>
                  <a:latin typeface="Segoe UI" panose="020B0502040204020203" pitchFamily="34" charset="0"/>
                  <a:cs typeface="Segoe UI" panose="020B0502040204020203" pitchFamily="34" charset="0"/>
                </a:rPr>
                <a:t>Jersey </a:t>
              </a:r>
            </a:p>
            <a:p>
              <a:pPr algn="ctr"/>
              <a:r>
                <a:rPr lang="en-GB" sz="3600" i="1" dirty="0">
                  <a:solidFill>
                    <a:srgbClr val="C00000"/>
                  </a:solidFill>
                  <a:latin typeface="Segoe UI" panose="020B0502040204020203" pitchFamily="34" charset="0"/>
                  <a:cs typeface="Segoe UI" panose="020B0502040204020203" pitchFamily="34" charset="0"/>
                </a:rPr>
                <a:t>assisted dying </a:t>
              </a:r>
            </a:p>
            <a:p>
              <a:pPr algn="ctr"/>
              <a:r>
                <a:rPr lang="en-GB" sz="3600" i="1" dirty="0">
                  <a:solidFill>
                    <a:srgbClr val="C00000"/>
                  </a:solidFill>
                  <a:latin typeface="Segoe UI" panose="020B0502040204020203" pitchFamily="34" charset="0"/>
                  <a:cs typeface="Segoe UI" panose="020B0502040204020203" pitchFamily="34" charset="0"/>
                </a:rPr>
                <a:t>citizens’ jury</a:t>
              </a:r>
            </a:p>
            <a:p>
              <a:pPr algn="ctr"/>
              <a:endParaRPr lang="en-GB" sz="1400" i="1" dirty="0">
                <a:solidFill>
                  <a:srgbClr val="C00000"/>
                </a:solidFill>
                <a:latin typeface="Segoe UI" panose="020B0502040204020203" pitchFamily="34" charset="0"/>
                <a:cs typeface="Segoe UI" panose="020B0502040204020203" pitchFamily="34" charset="0"/>
              </a:endParaRPr>
            </a:p>
            <a:p>
              <a:pPr algn="ctr"/>
              <a:r>
                <a:rPr lang="en-GB" sz="28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81483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8238-0398-8E45-8A17-65F6091EF5D6}"/>
              </a:ext>
            </a:extLst>
          </p:cNvPr>
          <p:cNvSpPr>
            <a:spLocks noGrp="1"/>
          </p:cNvSpPr>
          <p:nvPr>
            <p:ph type="title"/>
          </p:nvPr>
        </p:nvSpPr>
        <p:spPr/>
        <p:txBody>
          <a:bodyPr/>
          <a:lstStyle/>
          <a:p>
            <a:r>
              <a:rPr lang="en-CA" dirty="0"/>
              <a:t>The journey</a:t>
            </a:r>
            <a:endParaRPr lang="en-US" dirty="0"/>
          </a:p>
        </p:txBody>
      </p:sp>
      <p:sp>
        <p:nvSpPr>
          <p:cNvPr id="3" name="Content Placeholder 2">
            <a:extLst>
              <a:ext uri="{FF2B5EF4-FFF2-40B4-BE49-F238E27FC236}">
                <a16:creationId xmlns:a16="http://schemas.microsoft.com/office/drawing/2014/main" id="{925D3F1A-9C88-AF41-B1D6-2147D5E49A40}"/>
              </a:ext>
            </a:extLst>
          </p:cNvPr>
          <p:cNvSpPr>
            <a:spLocks noGrp="1"/>
          </p:cNvSpPr>
          <p:nvPr>
            <p:ph idx="1"/>
          </p:nvPr>
        </p:nvSpPr>
        <p:spPr/>
        <p:txBody>
          <a:bodyPr>
            <a:normAutofit fontScale="85000" lnSpcReduction="20000"/>
          </a:bodyPr>
          <a:lstStyle/>
          <a:p>
            <a:r>
              <a:rPr lang="en-CA" i="1" dirty="0"/>
              <a:t>Carter v. Canada </a:t>
            </a:r>
            <a:r>
              <a:rPr lang="en-CA" dirty="0"/>
              <a:t>(SCC 2016)</a:t>
            </a:r>
          </a:p>
          <a:p>
            <a:pPr lvl="1"/>
            <a:r>
              <a:rPr lang="en-CA" dirty="0"/>
              <a:t>prohibition on </a:t>
            </a:r>
            <a:r>
              <a:rPr lang="en-CA" dirty="0" err="1"/>
              <a:t>MAiD</a:t>
            </a:r>
            <a:r>
              <a:rPr lang="en-CA" dirty="0"/>
              <a:t> struck down for persons with grievous and irremediable medical condition causing enduring suffering that is intolerable to the person (where irremediable does not require that the person undertake treatments that are unacceptable to them)</a:t>
            </a:r>
          </a:p>
          <a:p>
            <a:r>
              <a:rPr lang="en-CA" i="1" dirty="0"/>
              <a:t>Canada (Attorney General) v. EF</a:t>
            </a:r>
            <a:r>
              <a:rPr lang="en-CA" dirty="0"/>
              <a:t> (Alta CA 2016) </a:t>
            </a:r>
          </a:p>
          <a:p>
            <a:pPr lvl="1"/>
            <a:r>
              <a:rPr lang="en-CA" dirty="0"/>
              <a:t>Persons with a psychiatric illness are not explicitly or inferentially excluded from </a:t>
            </a:r>
            <a:r>
              <a:rPr lang="en-CA" i="1" dirty="0"/>
              <a:t>Carter</a:t>
            </a:r>
            <a:r>
              <a:rPr lang="en-CA" dirty="0"/>
              <a:t> declaration if they meet the criteria</a:t>
            </a:r>
          </a:p>
          <a:p>
            <a:endParaRPr lang="en-CA" i="1" dirty="0"/>
          </a:p>
          <a:p>
            <a:endParaRPr lang="en-CA" dirty="0"/>
          </a:p>
        </p:txBody>
      </p:sp>
    </p:spTree>
    <p:extLst>
      <p:ext uri="{BB962C8B-B14F-4D97-AF65-F5344CB8AC3E}">
        <p14:creationId xmlns:p14="http://schemas.microsoft.com/office/powerpoint/2010/main" val="236828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7ED8-47AF-824E-BCA3-24E7C87037E1}"/>
              </a:ext>
            </a:extLst>
          </p:cNvPr>
          <p:cNvSpPr>
            <a:spLocks noGrp="1"/>
          </p:cNvSpPr>
          <p:nvPr>
            <p:ph type="title"/>
          </p:nvPr>
        </p:nvSpPr>
        <p:spPr/>
        <p:txBody>
          <a:bodyPr/>
          <a:lstStyle/>
          <a:p>
            <a:r>
              <a:rPr lang="en-US" dirty="0"/>
              <a:t>The destination</a:t>
            </a:r>
          </a:p>
        </p:txBody>
      </p:sp>
      <p:sp>
        <p:nvSpPr>
          <p:cNvPr id="3" name="Content Placeholder 2">
            <a:extLst>
              <a:ext uri="{FF2B5EF4-FFF2-40B4-BE49-F238E27FC236}">
                <a16:creationId xmlns:a16="http://schemas.microsoft.com/office/drawing/2014/main" id="{1409E71B-22B9-B145-82CE-09149CC39037}"/>
              </a:ext>
            </a:extLst>
          </p:cNvPr>
          <p:cNvSpPr>
            <a:spLocks noGrp="1"/>
          </p:cNvSpPr>
          <p:nvPr>
            <p:ph idx="1"/>
          </p:nvPr>
        </p:nvSpPr>
        <p:spPr/>
        <p:txBody>
          <a:bodyPr/>
          <a:lstStyle/>
          <a:p>
            <a:r>
              <a:rPr lang="en-CA" dirty="0"/>
              <a:t>Bill C-14 (2016)</a:t>
            </a:r>
          </a:p>
          <a:p>
            <a:pPr lvl="1"/>
            <a:r>
              <a:rPr lang="en-CA" dirty="0"/>
              <a:t>Blanket prohibition on </a:t>
            </a:r>
            <a:r>
              <a:rPr lang="en-CA" dirty="0" err="1"/>
              <a:t>MAiD</a:t>
            </a:r>
            <a:r>
              <a:rPr lang="en-CA" dirty="0"/>
              <a:t> removed from </a:t>
            </a:r>
            <a:r>
              <a:rPr lang="en-CA" i="1" dirty="0"/>
              <a:t>Criminal Code </a:t>
            </a:r>
            <a:r>
              <a:rPr lang="en-CA" dirty="0"/>
              <a:t>but narrower eligibility criteria than </a:t>
            </a:r>
            <a:r>
              <a:rPr lang="en-CA" i="1" dirty="0"/>
              <a:t>Carter</a:t>
            </a:r>
          </a:p>
          <a:p>
            <a:endParaRPr lang="en-US" dirty="0"/>
          </a:p>
        </p:txBody>
      </p:sp>
    </p:spTree>
    <p:extLst>
      <p:ext uri="{BB962C8B-B14F-4D97-AF65-F5344CB8AC3E}">
        <p14:creationId xmlns:p14="http://schemas.microsoft.com/office/powerpoint/2010/main" val="141067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AD263-506F-AD4B-9445-15AC40153CF2}"/>
              </a:ext>
            </a:extLst>
          </p:cNvPr>
          <p:cNvSpPr>
            <a:spLocks noGrp="1"/>
          </p:cNvSpPr>
          <p:nvPr>
            <p:ph type="title"/>
          </p:nvPr>
        </p:nvSpPr>
        <p:spPr/>
        <p:txBody>
          <a:bodyPr/>
          <a:lstStyle/>
          <a:p>
            <a:r>
              <a:rPr lang="en-CA" dirty="0"/>
              <a:t>Eligibility criteria (1-5/6)</a:t>
            </a:r>
            <a:endParaRPr lang="en-US" dirty="0"/>
          </a:p>
        </p:txBody>
      </p:sp>
      <p:sp>
        <p:nvSpPr>
          <p:cNvPr id="3" name="Content Placeholder 2">
            <a:extLst>
              <a:ext uri="{FF2B5EF4-FFF2-40B4-BE49-F238E27FC236}">
                <a16:creationId xmlns:a16="http://schemas.microsoft.com/office/drawing/2014/main" id="{45677517-A5CC-7A4D-B1C8-8E6331FA8304}"/>
              </a:ext>
            </a:extLst>
          </p:cNvPr>
          <p:cNvSpPr>
            <a:spLocks noGrp="1"/>
          </p:cNvSpPr>
          <p:nvPr>
            <p:ph idx="1"/>
          </p:nvPr>
        </p:nvSpPr>
        <p:spPr>
          <a:xfrm>
            <a:off x="449262" y="1200151"/>
            <a:ext cx="8229600" cy="3394472"/>
          </a:xfrm>
        </p:spPr>
        <p:txBody>
          <a:bodyPr>
            <a:normAutofit fontScale="85000" lnSpcReduction="10000"/>
          </a:bodyPr>
          <a:lstStyle/>
          <a:p>
            <a:pPr marL="514350" indent="-514350">
              <a:buFont typeface="+mj-lt"/>
              <a:buAutoNum type="arabicPeriod"/>
            </a:pPr>
            <a:r>
              <a:rPr lang="en-CA" dirty="0"/>
              <a:t>Eligibility for government-funded health services</a:t>
            </a:r>
          </a:p>
          <a:p>
            <a:pPr marL="514350" indent="-514350">
              <a:buFont typeface="+mj-lt"/>
              <a:buAutoNum type="arabicPeriod"/>
            </a:pPr>
            <a:r>
              <a:rPr lang="en-CA" dirty="0"/>
              <a:t>At least 18 years of age</a:t>
            </a:r>
          </a:p>
          <a:p>
            <a:pPr marL="514350" indent="-514350">
              <a:buFont typeface="+mj-lt"/>
              <a:buAutoNum type="arabicPeriod"/>
            </a:pPr>
            <a:r>
              <a:rPr lang="en-CA" dirty="0"/>
              <a:t>Capable of making decisions with respect to health</a:t>
            </a:r>
          </a:p>
          <a:p>
            <a:pPr marL="514350" indent="-514350">
              <a:buFont typeface="+mj-lt"/>
              <a:buAutoNum type="arabicPeriod"/>
            </a:pPr>
            <a:r>
              <a:rPr lang="en-CA" dirty="0"/>
              <a:t>Voluntary request for MAiD not made as a result of external pressure</a:t>
            </a:r>
          </a:p>
          <a:p>
            <a:pPr marL="514350" indent="-514350">
              <a:buFont typeface="+mj-lt"/>
              <a:buAutoNum type="arabicPeriod"/>
            </a:pPr>
            <a:r>
              <a:rPr lang="en-CA" dirty="0"/>
              <a:t>Give informed consent to receive MAiD after having been informed of means available to relieve their suffering, including palliative care</a:t>
            </a:r>
          </a:p>
          <a:p>
            <a:endParaRPr lang="en-US" dirty="0"/>
          </a:p>
        </p:txBody>
      </p:sp>
    </p:spTree>
    <p:extLst>
      <p:ext uri="{BB962C8B-B14F-4D97-AF65-F5344CB8AC3E}">
        <p14:creationId xmlns:p14="http://schemas.microsoft.com/office/powerpoint/2010/main" val="397935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15F3-CD47-A743-AE38-51FCD6D773E1}"/>
              </a:ext>
            </a:extLst>
          </p:cNvPr>
          <p:cNvSpPr>
            <a:spLocks noGrp="1"/>
          </p:cNvSpPr>
          <p:nvPr>
            <p:ph type="title"/>
          </p:nvPr>
        </p:nvSpPr>
        <p:spPr/>
        <p:txBody>
          <a:bodyPr/>
          <a:lstStyle/>
          <a:p>
            <a:r>
              <a:rPr lang="en-CA" dirty="0"/>
              <a:t>Eligibility criteria (6/6)</a:t>
            </a:r>
            <a:endParaRPr lang="en-US" dirty="0"/>
          </a:p>
        </p:txBody>
      </p:sp>
      <p:sp>
        <p:nvSpPr>
          <p:cNvPr id="3" name="Content Placeholder 2">
            <a:extLst>
              <a:ext uri="{FF2B5EF4-FFF2-40B4-BE49-F238E27FC236}">
                <a16:creationId xmlns:a16="http://schemas.microsoft.com/office/drawing/2014/main" id="{0699947C-FE6E-5C48-AA99-80F6FE9DAFB6}"/>
              </a:ext>
            </a:extLst>
          </p:cNvPr>
          <p:cNvSpPr>
            <a:spLocks noGrp="1"/>
          </p:cNvSpPr>
          <p:nvPr>
            <p:ph idx="1"/>
          </p:nvPr>
        </p:nvSpPr>
        <p:spPr/>
        <p:txBody>
          <a:bodyPr>
            <a:normAutofit fontScale="92500"/>
          </a:bodyPr>
          <a:lstStyle/>
          <a:p>
            <a:pPr marL="0" indent="0">
              <a:buNone/>
            </a:pPr>
            <a:r>
              <a:rPr lang="en-CA" dirty="0"/>
              <a:t>6. Grievous and irremediable medical condition</a:t>
            </a:r>
          </a:p>
          <a:p>
            <a:pPr marL="971483" lvl="1" indent="-514350">
              <a:buFont typeface="+mj-lt"/>
              <a:buAutoNum type="alphaLcPeriod"/>
            </a:pPr>
            <a:r>
              <a:rPr lang="en-CA" dirty="0"/>
              <a:t>Serious and incurable illness, disease or disability</a:t>
            </a:r>
          </a:p>
          <a:p>
            <a:pPr marL="971483" lvl="1" indent="-514350">
              <a:buFont typeface="+mj-lt"/>
              <a:buAutoNum type="alphaLcPeriod"/>
            </a:pPr>
            <a:r>
              <a:rPr lang="en-CA" dirty="0"/>
              <a:t>Advanced state of irreversible decline in capability </a:t>
            </a:r>
          </a:p>
          <a:p>
            <a:pPr marL="971483" lvl="1" indent="-514350">
              <a:buFont typeface="+mj-lt"/>
              <a:buAutoNum type="alphaLcPeriod"/>
            </a:pPr>
            <a:r>
              <a:rPr lang="en-CA" dirty="0"/>
              <a:t>Illness, disease or disability or state of decline causes enduring physical or psychological suffering that is intolerable to them and that cannot be relieved under conditions that they consider acceptable</a:t>
            </a:r>
          </a:p>
          <a:p>
            <a:pPr lvl="1"/>
            <a:endParaRPr lang="en-CA" dirty="0"/>
          </a:p>
        </p:txBody>
      </p:sp>
    </p:spTree>
    <p:extLst>
      <p:ext uri="{BB962C8B-B14F-4D97-AF65-F5344CB8AC3E}">
        <p14:creationId xmlns:p14="http://schemas.microsoft.com/office/powerpoint/2010/main" val="3168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6931-1544-9743-8350-070FA33C1995}"/>
              </a:ext>
            </a:extLst>
          </p:cNvPr>
          <p:cNvSpPr>
            <a:spLocks noGrp="1"/>
          </p:cNvSpPr>
          <p:nvPr>
            <p:ph type="title"/>
          </p:nvPr>
        </p:nvSpPr>
        <p:spPr/>
        <p:txBody>
          <a:bodyPr/>
          <a:lstStyle/>
          <a:p>
            <a:r>
              <a:rPr lang="en-CA" dirty="0"/>
              <a:t>Eligibility criteria (continued)</a:t>
            </a:r>
            <a:endParaRPr lang="en-US" dirty="0"/>
          </a:p>
        </p:txBody>
      </p:sp>
      <p:sp>
        <p:nvSpPr>
          <p:cNvPr id="3" name="Content Placeholder 2">
            <a:extLst>
              <a:ext uri="{FF2B5EF4-FFF2-40B4-BE49-F238E27FC236}">
                <a16:creationId xmlns:a16="http://schemas.microsoft.com/office/drawing/2014/main" id="{FD911914-2F91-4F47-B0C0-461688275126}"/>
              </a:ext>
            </a:extLst>
          </p:cNvPr>
          <p:cNvSpPr>
            <a:spLocks noGrp="1"/>
          </p:cNvSpPr>
          <p:nvPr>
            <p:ph idx="1"/>
          </p:nvPr>
        </p:nvSpPr>
        <p:spPr/>
        <p:txBody>
          <a:bodyPr/>
          <a:lstStyle/>
          <a:p>
            <a:pPr marL="399993" lvl="1" indent="0">
              <a:buNone/>
            </a:pPr>
            <a:r>
              <a:rPr lang="en-CA" dirty="0"/>
              <a:t>d. Natural death has become reasonably foreseeable, taking into account all of their medical circumstances, without a prognosis necessarily having been made as to the specific length of time that they have remaining</a:t>
            </a:r>
            <a:endParaRPr lang="en-US" dirty="0"/>
          </a:p>
        </p:txBody>
      </p:sp>
    </p:spTree>
    <p:extLst>
      <p:ext uri="{BB962C8B-B14F-4D97-AF65-F5344CB8AC3E}">
        <p14:creationId xmlns:p14="http://schemas.microsoft.com/office/powerpoint/2010/main" val="340593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2DD9-A951-184B-90AC-31103E295621}"/>
              </a:ext>
            </a:extLst>
          </p:cNvPr>
          <p:cNvSpPr>
            <a:spLocks noGrp="1"/>
          </p:cNvSpPr>
          <p:nvPr>
            <p:ph type="title"/>
          </p:nvPr>
        </p:nvSpPr>
        <p:spPr/>
        <p:txBody>
          <a:bodyPr/>
          <a:lstStyle/>
          <a:p>
            <a:r>
              <a:rPr lang="en-CA" dirty="0"/>
              <a:t>Canada-specific terminology</a:t>
            </a:r>
            <a:endParaRPr lang="en-US" dirty="0"/>
          </a:p>
        </p:txBody>
      </p:sp>
      <p:sp>
        <p:nvSpPr>
          <p:cNvPr id="3" name="Content Placeholder 2">
            <a:extLst>
              <a:ext uri="{FF2B5EF4-FFF2-40B4-BE49-F238E27FC236}">
                <a16:creationId xmlns:a16="http://schemas.microsoft.com/office/drawing/2014/main" id="{52A03013-FC77-3F42-9885-F5D9058140B8}"/>
              </a:ext>
            </a:extLst>
          </p:cNvPr>
          <p:cNvSpPr>
            <a:spLocks noGrp="1"/>
          </p:cNvSpPr>
          <p:nvPr>
            <p:ph idx="1"/>
          </p:nvPr>
        </p:nvSpPr>
        <p:spPr/>
        <p:txBody>
          <a:bodyPr>
            <a:normAutofit fontScale="85000" lnSpcReduction="10000"/>
          </a:bodyPr>
          <a:lstStyle/>
          <a:p>
            <a:r>
              <a:rPr lang="en-CA" dirty="0"/>
              <a:t>“Medical assistance in dying” (“MAiD”)</a:t>
            </a:r>
          </a:p>
          <a:p>
            <a:pPr lvl="1"/>
            <a:r>
              <a:rPr lang="en-CA" dirty="0"/>
              <a:t>Provider-administered assisted dying</a:t>
            </a:r>
          </a:p>
          <a:p>
            <a:pPr lvl="1"/>
            <a:r>
              <a:rPr lang="en-CA" dirty="0"/>
              <a:t>Self-administered assisted dying</a:t>
            </a:r>
          </a:p>
          <a:p>
            <a:r>
              <a:rPr lang="en-CA" dirty="0"/>
              <a:t>“Natural death has become reasonably foreseeable”</a:t>
            </a:r>
          </a:p>
          <a:p>
            <a:pPr lvl="1"/>
            <a:r>
              <a:rPr lang="en-CA" dirty="0"/>
              <a:t>Sufficient temporal proximity (multiple years) OR</a:t>
            </a:r>
          </a:p>
          <a:p>
            <a:pPr lvl="1"/>
            <a:r>
              <a:rPr lang="en-CA" dirty="0"/>
              <a:t>Predictable trajectory (e.g., ALS diagnosis) OR</a:t>
            </a:r>
          </a:p>
          <a:p>
            <a:pPr lvl="1"/>
            <a:r>
              <a:rPr lang="en-CA" dirty="0"/>
              <a:t>Certain intent to stop preventive care and refuse treatment (e.g., </a:t>
            </a:r>
            <a:r>
              <a:rPr lang="en-CA" dirty="0" err="1"/>
              <a:t>BiPap</a:t>
            </a:r>
            <a:r>
              <a:rPr lang="en-CA" dirty="0"/>
              <a:t> machine and antibiotics)</a:t>
            </a:r>
          </a:p>
        </p:txBody>
      </p:sp>
    </p:spTree>
    <p:extLst>
      <p:ext uri="{BB962C8B-B14F-4D97-AF65-F5344CB8AC3E}">
        <p14:creationId xmlns:p14="http://schemas.microsoft.com/office/powerpoint/2010/main" val="66977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D81C-ACD3-3F45-8FD3-A119FA8DCBC5}"/>
              </a:ext>
            </a:extLst>
          </p:cNvPr>
          <p:cNvSpPr>
            <a:spLocks noGrp="1"/>
          </p:cNvSpPr>
          <p:nvPr>
            <p:ph type="ctrTitle"/>
          </p:nvPr>
        </p:nvSpPr>
        <p:spPr/>
        <p:txBody>
          <a:bodyPr/>
          <a:lstStyle/>
          <a:p>
            <a:r>
              <a:rPr lang="en-CA" dirty="0"/>
              <a:t>Key data</a:t>
            </a:r>
            <a:endParaRPr lang="en-US" dirty="0"/>
          </a:p>
        </p:txBody>
      </p:sp>
      <p:sp>
        <p:nvSpPr>
          <p:cNvPr id="3" name="Content Placeholder 2">
            <a:extLst>
              <a:ext uri="{FF2B5EF4-FFF2-40B4-BE49-F238E27FC236}">
                <a16:creationId xmlns:a16="http://schemas.microsoft.com/office/drawing/2014/main" id="{1728993F-7856-1543-AE2F-00D69525FF2D}"/>
              </a:ext>
            </a:extLst>
          </p:cNvPr>
          <p:cNvSpPr>
            <a:spLocks noGrp="1"/>
          </p:cNvSpPr>
          <p:nvPr>
            <p:ph type="subTitle" idx="1"/>
          </p:nvPr>
        </p:nvSpPr>
        <p:spPr/>
        <p:txBody>
          <a:bodyPr/>
          <a:lstStyle/>
          <a:p>
            <a:r>
              <a:rPr lang="en-US" dirty="0"/>
              <a:t>Situation in Canada</a:t>
            </a:r>
          </a:p>
        </p:txBody>
      </p:sp>
    </p:spTree>
    <p:extLst>
      <p:ext uri="{BB962C8B-B14F-4D97-AF65-F5344CB8AC3E}">
        <p14:creationId xmlns:p14="http://schemas.microsoft.com/office/powerpoint/2010/main" val="2818174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6EBEA7BE-A311-4E9D-8854-0352DB49545F}"/>
    </a:ext>
  </a:extLst>
</a:theme>
</file>

<file path=ppt/theme/theme3.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21EB0679-41EA-40E9-903F-A23B95DDC2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OJ Document" ma:contentTypeID="0x0101008BA73D3394C66B42AFDD494ADBC50D74004E480268BE61764C950B62616F270E0A" ma:contentTypeVersion="18" ma:contentTypeDescription="" ma:contentTypeScope="" ma:versionID="aca7a7d1a2e36451cd1926f0ea65372c">
  <xsd:schema xmlns:xsd="http://www.w3.org/2001/XMLSchema" xmlns:xs="http://www.w3.org/2001/XMLSchema" xmlns:p="http://schemas.microsoft.com/office/2006/metadata/properties" xmlns:ns2="f906fbab-2f75-4c55-9947-54e5e7fb542c" targetNamespace="http://schemas.microsoft.com/office/2006/metadata/properties" ma:root="true" ma:fieldsID="b194a0c6b20796394434e5a6a05ce10d" ns2:_="">
    <xsd:import namespace="f906fbab-2f75-4c55-9947-54e5e7fb542c"/>
    <xsd:element name="properties">
      <xsd:complexType>
        <xsd:sequence>
          <xsd:element name="documentManagement">
            <xsd:complexType>
              <xsd:all>
                <xsd:element ref="ns2:Form_x0020__x002d__x0020_no_x0020_of_x0020_pages"/>
                <xsd:element ref="ns2:Is_x0020_document_x0020_on_x0020_another_x0020_website_x003f__x0020_eg_x0020_States_x0020_Assembly" minOccurs="0"/>
                <xsd:element ref="ns2:Review_x0020_date_x0020__x002d__x0020_for_x0020_updating_x0020_or_x0020_deleteing_x0020_from_x0020_site" minOccurs="0"/>
                <xsd:element ref="ns2:Document_x0020_type"/>
                <xsd:element ref="ns2:Could_x0020_this_x0020_be_x0020_a_x0020_web_x0020_page_x003f_"/>
                <xsd:element ref="ns2:P_x0020__x0026__x0020_E_x0020_subcategories" minOccurs="0"/>
                <xsd:element ref="ns2:PDF_x0020_tagged_x0020_for_x0020_accessibilty"/>
                <xsd:element ref="ns2:Scanned_x0020_PDF"/>
                <xsd:element ref="ns2:Summary_x0020_text_x0020_for_x0020_PDFs" minOccurs="0"/>
                <xsd:element ref="ns2:Form_x0020_can_x0020_be_x0020_submitted_x0020_by" minOccurs="0"/>
                <xsd:element ref="ns2:Additional_x0020_attachments_x0020_submitted_x0020_with_x0020_form_x003f_" minOccurs="0"/>
                <xsd:element ref="ns2:Copyright"/>
                <xsd:element ref="ns2:Department_x0020__x0028_new_x0029_"/>
                <xsd:element ref="ns2:Is_x0020_this_x0020_an_x0020_infographic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6fbab-2f75-4c55-9947-54e5e7fb542c" elementFormDefault="qualified">
    <xsd:import namespace="http://schemas.microsoft.com/office/2006/documentManagement/types"/>
    <xsd:import namespace="http://schemas.microsoft.com/office/infopath/2007/PartnerControls"/>
    <xsd:element name="Form_x0020__x002d__x0020_no_x0020_of_x0020_pages" ma:index="2" ma:displayName="No of pages" ma:description="Ensure number of pages is accurate" ma:internalName="Form_x0020__x002d__x0020_no_x0020_of_x0020_pages" ma:percentage="FALSE">
      <xsd:simpleType>
        <xsd:restriction base="dms:Number"/>
      </xsd:simpleType>
    </xsd:element>
    <xsd:element name="Is_x0020_document_x0020_on_x0020_another_x0020_website_x003f__x0020_eg_x0020_States_x0020_Assembly" ma:index="3" nillable="true" ma:displayName="Is document on another website? eg States Assembly" ma:default="0" ma:description="If document is on another website link to it instead of uploading duplicate document" ma:internalName="Is_x0020_document_x0020_on_x0020_another_x0020_website_x003f__x0020_eg_x0020_States_x0020_Assembly">
      <xsd:simpleType>
        <xsd:restriction base="dms:Boolean"/>
      </xsd:simpleType>
    </xsd:element>
    <xsd:element name="Review_x0020_date_x0020__x002d__x0020_for_x0020_updating_x0020_or_x0020_deleteing_x0020_from_x0020_site" ma:index="4" nillable="true" ma:displayName="Delete from site" ma:description="Fill this in as a reminder to update or delete PDF. You will not be sent a reminder but this will allow us to follow this up." ma:format="DateOnly" ma:internalName="Review_x0020_date_x0020__x002d__x0020_for_x0020_updating_x0020_or_x0020_deleteing_x0020_from_x0020_site">
      <xsd:simpleType>
        <xsd:restriction base="dms:DateTime"/>
      </xsd:simpleType>
    </xsd:element>
    <xsd:element name="Document_x0020_type" ma:index="5" ma:displayName="Document type" ma:description="document type" ma:format="Dropdown" ma:indexed="true" ma:internalName="Document_x0020_type">
      <xsd:simpleType>
        <xsd:restriction base="dms:Choice">
          <xsd:enumeration value="Agenda"/>
          <xsd:enumeration value="Business or delivery plan"/>
          <xsd:enumeration value="Children's Right Impact Assessment (CRIA)"/>
          <xsd:enumeration value="Consultation document"/>
          <xsd:enumeration value="Consultation response document"/>
          <xsd:enumeration value="Diagram / illustration / map"/>
          <xsd:enumeration value="Easy read"/>
          <xsd:enumeration value="Financial sanctions"/>
          <xsd:enumeration value="Financial document"/>
          <xsd:enumeration value="Form"/>
          <xsd:enumeration value="Guidance"/>
          <xsd:enumeration value="Legal document"/>
          <xsd:enumeration value="Letter"/>
          <xsd:enumeration value="Marketing material"/>
          <xsd:enumeration value="Minutes and board packs"/>
          <xsd:enumeration value="Pay scales"/>
          <xsd:enumeration value="Planning Obligation Agreement (POA)"/>
          <xsd:enumeration value="Policy"/>
          <xsd:enumeration value="Presentation"/>
          <xsd:enumeration value="Privacy policy"/>
          <xsd:enumeration value="Report"/>
          <xsd:enumeration value="Retention schedule"/>
          <xsd:enumeration value="Strategy document"/>
          <xsd:enumeration value="Tax document"/>
        </xsd:restriction>
      </xsd:simpleType>
    </xsd:element>
    <xsd:element name="Could_x0020_this_x0020_be_x0020_a_x0020_web_x0020_page_x003f_" ma:index="6" ma:displayName="Could this be a web page?" ma:format="Dropdown" ma:internalName="Could_x0020_this_x0020_be_x0020_a_x0020_web_x0020_page_x003f_">
      <xsd:simpleType>
        <xsd:restriction base="dms:Choice">
          <xsd:enumeration value="Yes, but I don't have the time"/>
          <xsd:enumeration value="No"/>
        </xsd:restriction>
      </xsd:simpleType>
    </xsd:element>
    <xsd:element name="P_x0020__x0026__x0020_E_x0020_subcategories" ma:index="7" nillable="true" ma:displayName="P &amp; E subcategories" ma:format="Dropdown" ma:internalName="P_x0020__x0026__x0020_E_x0020_subcategories">
      <xsd:simpleType>
        <xsd:restriction base="dms:Choice">
          <xsd:enumeration value="Environment"/>
          <xsd:enumeration value="Building control documents"/>
          <xsd:enumeration value="Consultation documents and responses"/>
          <xsd:enumeration value="Development control docs"/>
          <xsd:enumeration value="High hedges"/>
          <xsd:enumeration value="Historic buildings"/>
          <xsd:enumeration value="Island plan documents"/>
          <xsd:enumeration value="Miscellaneous documents"/>
          <xsd:enumeration value="PAP MM minutes and agendas"/>
          <xsd:enumeration value="Planning obligation agreements"/>
          <xsd:enumeration value="POSH street life"/>
          <xsd:enumeration value="Public enquiry documents"/>
          <xsd:enumeration value="Reports and publications"/>
          <xsd:enumeration value="Supplementary planning guidance"/>
          <xsd:enumeration value="Enviroment Protection"/>
          <xsd:enumeration value="Eco-Active"/>
          <xsd:enumeration value="Fish and marine"/>
          <xsd:enumeration value="Vet"/>
          <xsd:enumeration value="Policy &amp; Awareness"/>
          <xsd:enumeration value="Waste, Oil &amp; Water"/>
          <xsd:enumeration value="Countryside"/>
        </xsd:restriction>
      </xsd:simpleType>
    </xsd:element>
    <xsd:element name="PDF_x0020_tagged_x0020_for_x0020_accessibilty" ma:index="8" ma:displayName="PDF tagged for accessibilty (people with disabilities)" ma:default="No" ma:description="To allow screen readers to read and navigate around PDFs easily PDFs should be tagged. This can be done automatically with Adobe Acrobat (not Reader) but does require manual tagging where there are images, logos and graphs. If you do not know what tagging is, you probably aren't doing it." ma:format="RadioButtons" ma:internalName="PDF_x0020_tagged_x0020_for_x0020_accessibilty">
      <xsd:simpleType>
        <xsd:restriction base="dms:Choice">
          <xsd:enumeration value="No"/>
          <xsd:enumeration value="Auto tagged"/>
          <xsd:enumeration value="Auto and manually tagged"/>
        </xsd:restriction>
      </xsd:simpleType>
    </xsd:element>
    <xsd:element name="Scanned_x0020_PDF" ma:index="9" ma:displayName="Scanned PDF" ma:description="Scanned documents should not be uploaded onto the site as they cannot be indexed by search engines or read by accessbility software." ma:format="RadioButtons" ma:internalName="Scanned_x0020_PDF">
      <xsd:simpleType>
        <xsd:restriction base="dms:Choice">
          <xsd:enumeration value="Yes"/>
          <xsd:enumeration value="No"/>
        </xsd:restriction>
      </xsd:simpleType>
    </xsd:element>
    <xsd:element name="Summary_x0020_text_x0020_for_x0020_PDFs" ma:index="10" nillable="true" ma:displayName="Summary text for PDFs" ma:description="This field should be filled in if uploading a legally required scanned document. Please enter a summary description of the document. This will be used by our internal search engine as the teaser text when displayed in search results.&#10;Summary should be between 20-30 words." ma:internalName="Summary_x0020_text_x0020_for_x0020_PDFs">
      <xsd:simpleType>
        <xsd:restriction base="dms:Note">
          <xsd:maxLength value="255"/>
        </xsd:restriction>
      </xsd:simpleType>
    </xsd:element>
    <xsd:element name="Form_x0020_can_x0020_be_x0020_submitted_x0020_by" ma:index="11" nillable="true" ma:displayName="Form can be submitted by" ma:internalName="Form_x0020_can_x0020_be_x0020_submitted_x0020_by">
      <xsd:complexType>
        <xsd:complexContent>
          <xsd:extension base="dms:MultiChoice">
            <xsd:sequence>
              <xsd:element name="Value" maxOccurs="unbounded" minOccurs="0" nillable="true">
                <xsd:simpleType>
                  <xsd:restriction base="dms:Choice">
                    <xsd:enumeration value="Email"/>
                    <xsd:enumeration value="Fax"/>
                    <xsd:enumeration value="Post"/>
                    <xsd:enumeration value="Online"/>
                  </xsd:restriction>
                </xsd:simpleType>
              </xsd:element>
            </xsd:sequence>
          </xsd:extension>
        </xsd:complexContent>
      </xsd:complexType>
    </xsd:element>
    <xsd:element name="Additional_x0020_attachments_x0020_submitted_x0020_with_x0020_form_x003f_" ma:index="12" nillable="true" ma:displayName="Additional attachments submitted with form?" ma:description="eg. Map, plan, proof identity etc?" ma:internalName="Additional_x0020_attachments_x0020_submitted_x0020_with_x0020_form_x003f_">
      <xsd:simpleType>
        <xsd:restriction base="dms:Note">
          <xsd:maxLength value="255"/>
        </xsd:restriction>
      </xsd:simpleType>
    </xsd:element>
    <xsd:element name="Copyright" ma:index="13" ma:displayName="Copyright" ma:default="Owned by States of Jersey" ma:description="If we do not hold the copyright of the document then select 'Exclude' so that is not backed up to British Library archive." ma:format="Dropdown" ma:internalName="Copyright">
      <xsd:simpleType>
        <xsd:restriction base="dms:Choice">
          <xsd:enumeration value="Owned by States of Jersey"/>
          <xsd:enumeration value="Not required"/>
          <xsd:enumeration value="Exclude"/>
        </xsd:restriction>
      </xsd:simpleType>
    </xsd:element>
    <xsd:element name="Department_x0020__x0028_new_x0029_" ma:index="20" ma:displayName="Department" ma:indexed="true" ma:list="{2f5bc5fb-88d0-4fac-840f-f89fcd501457}" ma:internalName="Department_x0020__x0028_new_x0029_" ma:showField="Title" ma:web="f8e0d1a5-2ada-400f-bddd-efa5689e750a">
      <xsd:simpleType>
        <xsd:restriction base="dms:Lookup"/>
      </xsd:simpleType>
    </xsd:element>
    <xsd:element name="Is_x0020_this_x0020_an_x0020_infographic_x003f_" ma:index="21" nillable="true" ma:displayName="Is this an infographic?" ma:default="0" ma:internalName="Is_x0020_this_x0020_an_x0020_infographi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_x0020_can_x0020_be_x0020_submitted_x0020_by xmlns="f906fbab-2f75-4c55-9947-54e5e7fb542c"/>
    <P_x0020__x0026__x0020_E_x0020_subcategories xmlns="f906fbab-2f75-4c55-9947-54e5e7fb542c" xsi:nil="true"/>
    <Could_x0020_this_x0020_be_x0020_a_x0020_web_x0020_page_x003f_ xmlns="f906fbab-2f75-4c55-9947-54e5e7fb542c">No</Could_x0020_this_x0020_be_x0020_a_x0020_web_x0020_page_x003f_>
    <Form_x0020__x002d__x0020_no_x0020_of_x0020_pages xmlns="f906fbab-2f75-4c55-9947-54e5e7fb542c">23</Form_x0020__x002d__x0020_no_x0020_of_x0020_pages>
    <Document_x0020_type xmlns="f906fbab-2f75-4c55-9947-54e5e7fb542c">Marketing material</Document_x0020_type>
    <Is_x0020_this_x0020_an_x0020_infographic_x003f_ xmlns="f906fbab-2f75-4c55-9947-54e5e7fb542c">false</Is_x0020_this_x0020_an_x0020_infographic_x003f_>
    <Review_x0020_date_x0020__x002d__x0020_for_x0020_updating_x0020_or_x0020_deleteing_x0020_from_x0020_site xmlns="f906fbab-2f75-4c55-9947-54e5e7fb542c" xsi:nil="true"/>
    <Department_x0020__x0028_new_x0029_ xmlns="f906fbab-2f75-4c55-9947-54e5e7fb542c">4</Department_x0020__x0028_new_x0029_>
    <Is_x0020_document_x0020_on_x0020_another_x0020_website_x003f__x0020_eg_x0020_States_x0020_Assembly xmlns="f906fbab-2f75-4c55-9947-54e5e7fb542c">false</Is_x0020_document_x0020_on_x0020_another_x0020_website_x003f__x0020_eg_x0020_States_x0020_Assembly>
    <Summary_x0020_text_x0020_for_x0020_PDFs xmlns="f906fbab-2f75-4c55-9947-54e5e7fb542c" xsi:nil="true"/>
    <PDF_x0020_tagged_x0020_for_x0020_accessibilty xmlns="f906fbab-2f75-4c55-9947-54e5e7fb542c">Auto tagged</PDF_x0020_tagged_x0020_for_x0020_accessibilty>
    <Scanned_x0020_PDF xmlns="f906fbab-2f75-4c55-9947-54e5e7fb542c">No</Scanned_x0020_PDF>
    <Additional_x0020_attachments_x0020_submitted_x0020_with_x0020_form_x003f_ xmlns="f906fbab-2f75-4c55-9947-54e5e7fb542c" xsi:nil="true"/>
    <Copyright xmlns="f906fbab-2f75-4c55-9947-54e5e7fb542c">Owned by States of Jersey</Copyright>
  </documentManagement>
</p:properties>
</file>

<file path=customXml/itemProps1.xml><?xml version="1.0" encoding="utf-8"?>
<ds:datastoreItem xmlns:ds="http://schemas.openxmlformats.org/officeDocument/2006/customXml" ds:itemID="{3A0B5118-C17B-467C-8942-2806C03D0884}"/>
</file>

<file path=customXml/itemProps2.xml><?xml version="1.0" encoding="utf-8"?>
<ds:datastoreItem xmlns:ds="http://schemas.openxmlformats.org/officeDocument/2006/customXml" ds:itemID="{703C3E36-0DE2-4E5B-8E4A-51693CAD4793}">
  <ds:schemaRefs>
    <ds:schemaRef ds:uri="http://schemas.microsoft.com/sharepoint/v3/contenttype/forms"/>
  </ds:schemaRefs>
</ds:datastoreItem>
</file>

<file path=customXml/itemProps3.xml><?xml version="1.0" encoding="utf-8"?>
<ds:datastoreItem xmlns:ds="http://schemas.openxmlformats.org/officeDocument/2006/customXml" ds:itemID="{3BCA62AB-3087-46AE-A2F3-597EA60F881C}">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2182</TotalTime>
  <Words>787</Words>
  <Application>Microsoft Office PowerPoint</Application>
  <PresentationFormat>On-screen Show (16:9)</PresentationFormat>
  <Paragraphs>106</Paragraphs>
  <Slides>23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(Headings)</vt:lpstr>
      <vt:lpstr>Jacobs Chronos</vt:lpstr>
      <vt:lpstr>Segoe UI</vt:lpstr>
      <vt:lpstr>Wingdings</vt:lpstr>
      <vt:lpstr>Office Theme</vt:lpstr>
      <vt:lpstr>Custom Design</vt:lpstr>
      <vt:lpstr>3_Map</vt:lpstr>
      <vt:lpstr>An Overview of Assisted Dying in Canada  </vt:lpstr>
      <vt:lpstr>PowerPoint Presentation</vt:lpstr>
      <vt:lpstr>The journey</vt:lpstr>
      <vt:lpstr>The destination</vt:lpstr>
      <vt:lpstr>Eligibility criteria (1-5/6)</vt:lpstr>
      <vt:lpstr>Eligibility criteria (6/6)</vt:lpstr>
      <vt:lpstr>Eligibility criteria (continued)</vt:lpstr>
      <vt:lpstr>Canada-specific terminology</vt:lpstr>
      <vt:lpstr>Key data</vt:lpstr>
      <vt:lpstr>PowerPoint Presentation</vt:lpstr>
      <vt:lpstr>PowerPoint Presentation</vt:lpstr>
      <vt:lpstr>PowerPoint Presentation</vt:lpstr>
      <vt:lpstr>Demographics</vt:lpstr>
      <vt:lpstr>PowerPoint Presentation</vt:lpstr>
      <vt:lpstr>PowerPoint Presentation</vt:lpstr>
      <vt:lpstr>Palliative care and disability support services</vt:lpstr>
      <vt:lpstr>Reasons for ineligibility for MAiD </vt:lpstr>
      <vt:lpstr>Learnings (mistakes 1)</vt:lpstr>
      <vt:lpstr>Learnings (mistakes 2)</vt:lpstr>
      <vt:lpstr>Learnings (went well 1)</vt:lpstr>
      <vt:lpstr>Learnings (went well 2)</vt:lpstr>
      <vt:lpstr>PowerPoint Presentation</vt:lpstr>
      <vt:lpstr>PowerPoint Presentation</vt:lpstr>
    </vt:vector>
  </TitlesOfParts>
  <Company>Involve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Assisted Dying in Canada</dc:title>
  <dc:creator>Sarah Allan</dc:creator>
  <cp:lastModifiedBy>An Ham</cp:lastModifiedBy>
  <cp:revision>174</cp:revision>
  <cp:lastPrinted>2021-03-16T02:29:22Z</cp:lastPrinted>
  <dcterms:created xsi:type="dcterms:W3CDTF">2020-01-18T09:46:56Z</dcterms:created>
  <dcterms:modified xsi:type="dcterms:W3CDTF">2021-04-07T13:34:03Z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0x0101008BA73D3394C66B42AFDD494ADBC50D74004E480268BE61764C950B62616F270E0A</vt:lpwstr>
  </property>
</Properties>
</file>