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9" r:id="rId2"/>
    <p:sldId id="269" r:id="rId3"/>
    <p:sldId id="261" r:id="rId4"/>
    <p:sldId id="266" r:id="rId5"/>
    <p:sldId id="265" r:id="rId6"/>
    <p:sldId id="267" r:id="rId7"/>
    <p:sldId id="268"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864"/>
    <a:srgbClr val="6FA287"/>
    <a:srgbClr val="00263A"/>
    <a:srgbClr val="C8C9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660"/>
  </p:normalViewPr>
  <p:slideViewPr>
    <p:cSldViewPr snapToGrid="0">
      <p:cViewPr varScale="1">
        <p:scale>
          <a:sx n="121" d="100"/>
          <a:sy n="121" d="100"/>
        </p:scale>
        <p:origin x="16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8" Type="http://schemas.openxmlformats.org/officeDocument/2006/relationships/slide" Target="slides/slide7.xml"/><Relationship Id="rId18"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presProps" Target="presProps.xml"/><Relationship Id="rId7" Type="http://schemas.openxmlformats.org/officeDocument/2006/relationships/slide" Target="slides/slide6.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4A27F5-CE7D-41B3-AC57-FB08E10C03F9}" type="datetimeFigureOut">
              <a:rPr lang="en-US" smtClean="0"/>
              <a:t>3/16/21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A6A574-E0E0-47CD-8AA0-DA14801FF8FF}" type="slidenum">
              <a:rPr lang="en-US" smtClean="0"/>
              <a:t>‹#›</a:t>
            </a:fld>
            <a:endParaRPr lang="en-US"/>
          </a:p>
        </p:txBody>
      </p:sp>
    </p:spTree>
    <p:extLst>
      <p:ext uri="{BB962C8B-B14F-4D97-AF65-F5344CB8AC3E}">
        <p14:creationId xmlns:p14="http://schemas.microsoft.com/office/powerpoint/2010/main" val="382281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A80A7EAC-5D1A-4202-89A0-39892E5A2F94}"/>
              </a:ext>
            </a:extLst>
          </p:cNvPr>
          <p:cNvSpPr/>
          <p:nvPr userDrawn="1"/>
        </p:nvSpPr>
        <p:spPr>
          <a:xfrm>
            <a:off x="8835656" y="0"/>
            <a:ext cx="33563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a:extLst>
              <a:ext uri="{FF2B5EF4-FFF2-40B4-BE49-F238E27FC236}">
                <a16:creationId xmlns="" xmlns:a16="http://schemas.microsoft.com/office/drawing/2014/main" id="{141E8C9A-6ECA-4B4C-B79F-896CBC9981A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941983" y="5600676"/>
            <a:ext cx="3016100" cy="919120"/>
          </a:xfrm>
          <a:prstGeom prst="rect">
            <a:avLst/>
          </a:prstGeom>
        </p:spPr>
      </p:pic>
      <p:sp>
        <p:nvSpPr>
          <p:cNvPr id="29" name="Rectangle 28">
            <a:extLst>
              <a:ext uri="{FF2B5EF4-FFF2-40B4-BE49-F238E27FC236}">
                <a16:creationId xmlns="" xmlns:a16="http://schemas.microsoft.com/office/drawing/2014/main" id="{850E655A-024E-4BBD-893D-61433AC73F99}"/>
              </a:ext>
            </a:extLst>
          </p:cNvPr>
          <p:cNvSpPr/>
          <p:nvPr userDrawn="1"/>
        </p:nvSpPr>
        <p:spPr>
          <a:xfrm>
            <a:off x="0" y="0"/>
            <a:ext cx="8835656" cy="6858000"/>
          </a:xfrm>
          <a:prstGeom prst="rect">
            <a:avLst/>
          </a:prstGeom>
          <a:solidFill>
            <a:srgbClr val="6FA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descr="A close up of a logo&#10;&#10;Description automatically generated">
            <a:extLst>
              <a:ext uri="{FF2B5EF4-FFF2-40B4-BE49-F238E27FC236}">
                <a16:creationId xmlns="" xmlns:a16="http://schemas.microsoft.com/office/drawing/2014/main" id="{662CFC03-5085-4BC3-8AF5-B31EC3007C73}"/>
              </a:ext>
            </a:extLst>
          </p:cNvPr>
          <p:cNvPicPr>
            <a:picLocks noChangeAspect="1"/>
          </p:cNvPicPr>
          <p:nvPr userDrawn="1"/>
        </p:nvPicPr>
        <p:blipFill rotWithShape="1">
          <a:blip r:embed="rId3">
            <a:alphaModFix amt="20000"/>
            <a:extLst>
              <a:ext uri="{28A0092B-C50C-407E-A947-70E740481C1C}">
                <a14:useLocalDpi xmlns:a14="http://schemas.microsoft.com/office/drawing/2010/main" val="0"/>
              </a:ext>
            </a:extLst>
          </a:blip>
          <a:srcRect l="31692" b="27920"/>
          <a:stretch/>
        </p:blipFill>
        <p:spPr>
          <a:xfrm>
            <a:off x="0" y="1492541"/>
            <a:ext cx="5278480" cy="5365459"/>
          </a:xfrm>
          <a:prstGeom prst="rect">
            <a:avLst/>
          </a:prstGeom>
        </p:spPr>
      </p:pic>
      <p:sp>
        <p:nvSpPr>
          <p:cNvPr id="32" name="Title 31">
            <a:extLst>
              <a:ext uri="{FF2B5EF4-FFF2-40B4-BE49-F238E27FC236}">
                <a16:creationId xmlns="" xmlns:a16="http://schemas.microsoft.com/office/drawing/2014/main" id="{E057159A-373D-4DC4-9592-995824BC8E58}"/>
              </a:ext>
            </a:extLst>
          </p:cNvPr>
          <p:cNvSpPr>
            <a:spLocks noGrp="1"/>
          </p:cNvSpPr>
          <p:nvPr>
            <p:ph type="title"/>
          </p:nvPr>
        </p:nvSpPr>
        <p:spPr>
          <a:xfrm>
            <a:off x="838200" y="2263401"/>
            <a:ext cx="6902302" cy="1996930"/>
          </a:xfrm>
        </p:spPr>
        <p:txBody>
          <a:bodyPr>
            <a:normAutofit/>
          </a:bodyPr>
          <a:lstStyle>
            <a:lvl1pPr>
              <a:lnSpc>
                <a:spcPct val="100000"/>
              </a:lnSpc>
              <a:defRPr sz="6000" b="1">
                <a:solidFill>
                  <a:schemeClr val="bg1"/>
                </a:solidFill>
                <a:latin typeface="Georgia" panose="02040502050405020303" pitchFamily="18" charset="0"/>
              </a:defRPr>
            </a:lvl1pPr>
          </a:lstStyle>
          <a:p>
            <a:r>
              <a:rPr lang="en-US" dirty="0"/>
              <a:t>Click to edit Master title style</a:t>
            </a:r>
          </a:p>
        </p:txBody>
      </p:sp>
      <p:sp>
        <p:nvSpPr>
          <p:cNvPr id="37" name="Text Placeholder 36">
            <a:extLst>
              <a:ext uri="{FF2B5EF4-FFF2-40B4-BE49-F238E27FC236}">
                <a16:creationId xmlns="" xmlns:a16="http://schemas.microsoft.com/office/drawing/2014/main" id="{0F54B723-428F-44AD-A12C-FD78359901D4}"/>
              </a:ext>
            </a:extLst>
          </p:cNvPr>
          <p:cNvSpPr>
            <a:spLocks noGrp="1"/>
          </p:cNvSpPr>
          <p:nvPr>
            <p:ph type="body" sz="quarter" idx="10" hasCustomPrompt="1"/>
          </p:nvPr>
        </p:nvSpPr>
        <p:spPr>
          <a:xfrm>
            <a:off x="838200" y="4377144"/>
            <a:ext cx="6902450" cy="354345"/>
          </a:xfrm>
        </p:spPr>
        <p:txBody>
          <a:bodyPr>
            <a:normAutofit/>
          </a:bodyPr>
          <a:lstStyle>
            <a:lvl1pPr marL="0" indent="0">
              <a:buNone/>
              <a:defRPr sz="2000" b="1" spc="300">
                <a:solidFill>
                  <a:schemeClr val="bg1"/>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07593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D74CB6-B9DB-474B-8E51-BFAA1F507A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6E20E0E-4564-4ABB-A6E0-AE47CC9E72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3558317-C56E-4501-81FE-837144331AC0}"/>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5" name="Footer Placeholder 4">
            <a:extLst>
              <a:ext uri="{FF2B5EF4-FFF2-40B4-BE49-F238E27FC236}">
                <a16:creationId xmlns="" xmlns:a16="http://schemas.microsoft.com/office/drawing/2014/main" id="{1DAFA9B3-68B5-4F6D-BBFD-06F2A30E5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BC0EA6E-8423-4C87-BE5A-90E5888A9EB6}"/>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222986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E3234C6-0C9C-47A8-8678-E89C6CED2B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EACFFA47-FAA3-468E-B791-BBB1A5B3E9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281E7B6-C0C6-48B1-8918-FD56C8664CB2}"/>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5" name="Footer Placeholder 4">
            <a:extLst>
              <a:ext uri="{FF2B5EF4-FFF2-40B4-BE49-F238E27FC236}">
                <a16:creationId xmlns="" xmlns:a16="http://schemas.microsoft.com/office/drawing/2014/main" id="{84CD440E-6801-42F1-940E-B4F8F7973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EC103BD-8FCA-4CD2-AE3B-70C7C19B5770}"/>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1678709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8FB910B-60F3-453B-B4E4-0153D291E9CD}"/>
              </a:ext>
            </a:extLst>
          </p:cNvPr>
          <p:cNvSpPr/>
          <p:nvPr userDrawn="1"/>
        </p:nvSpPr>
        <p:spPr>
          <a:xfrm>
            <a:off x="0" y="0"/>
            <a:ext cx="12192000" cy="6858000"/>
          </a:xfrm>
          <a:prstGeom prst="rect">
            <a:avLst/>
          </a:prstGeom>
          <a:solidFill>
            <a:srgbClr val="6FA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close up of a logo&#10;&#10;Description automatically generated">
            <a:extLst>
              <a:ext uri="{FF2B5EF4-FFF2-40B4-BE49-F238E27FC236}">
                <a16:creationId xmlns="" xmlns:a16="http://schemas.microsoft.com/office/drawing/2014/main" id="{50B603A1-31F7-48A5-80A1-4F45C426BB86}"/>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l="31692" b="27920"/>
          <a:stretch/>
        </p:blipFill>
        <p:spPr>
          <a:xfrm>
            <a:off x="0" y="1492541"/>
            <a:ext cx="5278480" cy="5365459"/>
          </a:xfrm>
          <a:prstGeom prst="rect">
            <a:avLst/>
          </a:prstGeom>
        </p:spPr>
      </p:pic>
    </p:spTree>
    <p:extLst>
      <p:ext uri="{BB962C8B-B14F-4D97-AF65-F5344CB8AC3E}">
        <p14:creationId xmlns:p14="http://schemas.microsoft.com/office/powerpoint/2010/main" val="265441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1CA82AB-6C24-46FB-9D4D-F1B5F0099024}"/>
              </a:ext>
            </a:extLst>
          </p:cNvPr>
          <p:cNvSpPr>
            <a:spLocks noGrp="1"/>
          </p:cNvSpPr>
          <p:nvPr>
            <p:ph idx="1"/>
          </p:nvPr>
        </p:nvSpPr>
        <p:spPr>
          <a:xfrm>
            <a:off x="574158" y="1825625"/>
            <a:ext cx="7857461" cy="4351338"/>
          </a:xfrm>
        </p:spPr>
        <p:txBody>
          <a:bodyPr>
            <a:normAutofit/>
          </a:bodyPr>
          <a:lstStyle>
            <a:lvl1pPr>
              <a:lnSpc>
                <a:spcPct val="100000"/>
              </a:lnSpc>
              <a:buClr>
                <a:srgbClr val="6FA287"/>
              </a:buClr>
              <a:defRPr sz="1800">
                <a:latin typeface="Arial" panose="020B0604020202020204" pitchFamily="34" charset="0"/>
                <a:cs typeface="Arial" panose="020B0604020202020204" pitchFamily="34" charset="0"/>
              </a:defRPr>
            </a:lvl1pPr>
            <a:lvl2pPr>
              <a:lnSpc>
                <a:spcPct val="100000"/>
              </a:lnSpc>
              <a:buClr>
                <a:srgbClr val="00263A"/>
              </a:buClr>
              <a:defRPr sz="1800">
                <a:latin typeface="Arial" panose="020B0604020202020204" pitchFamily="34" charset="0"/>
                <a:cs typeface="Arial" panose="020B0604020202020204" pitchFamily="34" charset="0"/>
              </a:defRPr>
            </a:lvl2pPr>
            <a:lvl3pPr>
              <a:lnSpc>
                <a:spcPct val="100000"/>
              </a:lnSpc>
              <a:buClr>
                <a:srgbClr val="C8C9C7"/>
              </a:buClr>
              <a:defRPr sz="1800">
                <a:latin typeface="Arial" panose="020B0604020202020204" pitchFamily="34" charset="0"/>
                <a:cs typeface="Arial" panose="020B0604020202020204" pitchFamily="34" charset="0"/>
              </a:defRPr>
            </a:lvl3pPr>
            <a:lvl4pPr>
              <a:buClr>
                <a:srgbClr val="6FA287"/>
              </a:buClr>
              <a:defRPr>
                <a:latin typeface="Arial" panose="020B0604020202020204" pitchFamily="34" charset="0"/>
                <a:cs typeface="Arial" panose="020B0604020202020204" pitchFamily="34" charset="0"/>
              </a:defRPr>
            </a:lvl4pPr>
            <a:lvl5pPr>
              <a:buClr>
                <a:srgbClr val="6FA287"/>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 </a:t>
            </a:r>
          </a:p>
        </p:txBody>
      </p:sp>
      <p:sp>
        <p:nvSpPr>
          <p:cNvPr id="6" name="Slide Number Placeholder 5">
            <a:extLst>
              <a:ext uri="{FF2B5EF4-FFF2-40B4-BE49-F238E27FC236}">
                <a16:creationId xmlns="" xmlns:a16="http://schemas.microsoft.com/office/drawing/2014/main" id="{1C0F73EC-5022-4CDC-9F67-9C5437A478C9}"/>
              </a:ext>
            </a:extLst>
          </p:cNvPr>
          <p:cNvSpPr>
            <a:spLocks noGrp="1"/>
          </p:cNvSpPr>
          <p:nvPr>
            <p:ph type="sldNum" sz="quarter" idx="12"/>
          </p:nvPr>
        </p:nvSpPr>
        <p:spPr>
          <a:xfrm>
            <a:off x="572386" y="6337234"/>
            <a:ext cx="2716967" cy="365125"/>
          </a:xfrm>
        </p:spPr>
        <p:txBody>
          <a:bodyPr/>
          <a:lstStyle>
            <a:lvl1pPr algn="l">
              <a:defRPr>
                <a:solidFill>
                  <a:srgbClr val="C8C9C7"/>
                </a:solidFill>
                <a:latin typeface="Arial" panose="020B0604020202020204" pitchFamily="34" charset="0"/>
                <a:cs typeface="Arial" panose="020B0604020202020204" pitchFamily="34" charset="0"/>
              </a:defRPr>
            </a:lvl1pPr>
          </a:lstStyle>
          <a:p>
            <a:fld id="{DE709448-F736-4CDD-8A69-3F5FBEDE9833}" type="slidenum">
              <a:rPr lang="en-US" smtClean="0"/>
              <a:pPr/>
              <a:t>‹#›</a:t>
            </a:fld>
            <a:endParaRPr lang="en-US" dirty="0"/>
          </a:p>
        </p:txBody>
      </p:sp>
      <p:sp>
        <p:nvSpPr>
          <p:cNvPr id="11" name="Title 10">
            <a:extLst>
              <a:ext uri="{FF2B5EF4-FFF2-40B4-BE49-F238E27FC236}">
                <a16:creationId xmlns="" xmlns:a16="http://schemas.microsoft.com/office/drawing/2014/main" id="{874DD0CA-9803-445C-B0A5-2C76389D6250}"/>
              </a:ext>
            </a:extLst>
          </p:cNvPr>
          <p:cNvSpPr>
            <a:spLocks noGrp="1"/>
          </p:cNvSpPr>
          <p:nvPr>
            <p:ph type="title"/>
          </p:nvPr>
        </p:nvSpPr>
        <p:spPr>
          <a:xfrm>
            <a:off x="572386" y="339791"/>
            <a:ext cx="7857461" cy="1325563"/>
          </a:xfrm>
        </p:spPr>
        <p:txBody>
          <a:bodyPr>
            <a:normAutofit/>
          </a:bodyPr>
          <a:lstStyle>
            <a:lvl1pPr>
              <a:defRPr sz="3600" b="1">
                <a:solidFill>
                  <a:srgbClr val="6FA287"/>
                </a:solidFill>
                <a:latin typeface="Georgia" panose="02040502050405020303" pitchFamily="18" charset="0"/>
              </a:defRPr>
            </a:lvl1pPr>
          </a:lstStyle>
          <a:p>
            <a:endParaRPr lang="en-US" dirty="0"/>
          </a:p>
        </p:txBody>
      </p:sp>
      <p:sp>
        <p:nvSpPr>
          <p:cNvPr id="15" name="Rectangle 14">
            <a:extLst>
              <a:ext uri="{FF2B5EF4-FFF2-40B4-BE49-F238E27FC236}">
                <a16:creationId xmlns="" xmlns:a16="http://schemas.microsoft.com/office/drawing/2014/main" id="{9BA9E51D-53DC-4E3C-A4B0-E0A166871E95}"/>
              </a:ext>
            </a:extLst>
          </p:cNvPr>
          <p:cNvSpPr/>
          <p:nvPr userDrawn="1"/>
        </p:nvSpPr>
        <p:spPr>
          <a:xfrm>
            <a:off x="8835656" y="0"/>
            <a:ext cx="33563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 xmlns:a16="http://schemas.microsoft.com/office/drawing/2014/main" id="{F170C4EB-C630-491E-85ED-C7072DFE36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941983" y="5600676"/>
            <a:ext cx="3016100" cy="919120"/>
          </a:xfrm>
          <a:prstGeom prst="rect">
            <a:avLst/>
          </a:prstGeom>
        </p:spPr>
      </p:pic>
      <p:pic>
        <p:nvPicPr>
          <p:cNvPr id="19" name="Picture 18">
            <a:extLst>
              <a:ext uri="{FF2B5EF4-FFF2-40B4-BE49-F238E27FC236}">
                <a16:creationId xmlns="" xmlns:a16="http://schemas.microsoft.com/office/drawing/2014/main" id="{407FBDA1-8054-433A-9B1A-7C41054B9CF5}"/>
              </a:ext>
            </a:extLst>
          </p:cNvPr>
          <p:cNvPicPr>
            <a:picLocks noChangeAspect="1"/>
          </p:cNvPicPr>
          <p:nvPr userDrawn="1"/>
        </p:nvPicPr>
        <p:blipFill rotWithShape="1">
          <a:blip r:embed="rId3">
            <a:alphaModFix amt="5000"/>
            <a:extLst>
              <a:ext uri="{28A0092B-C50C-407E-A947-70E740481C1C}">
                <a14:useLocalDpi xmlns:a14="http://schemas.microsoft.com/office/drawing/2010/main" val="0"/>
              </a:ext>
            </a:extLst>
          </a:blip>
          <a:srcRect l="24208" t="6350" r="33076" b="3044"/>
          <a:stretch/>
        </p:blipFill>
        <p:spPr>
          <a:xfrm>
            <a:off x="8835656" y="0"/>
            <a:ext cx="3356344" cy="6858000"/>
          </a:xfrm>
          <a:prstGeom prst="rect">
            <a:avLst/>
          </a:prstGeom>
        </p:spPr>
      </p:pic>
      <p:sp>
        <p:nvSpPr>
          <p:cNvPr id="23" name="Rectangle 22">
            <a:extLst>
              <a:ext uri="{FF2B5EF4-FFF2-40B4-BE49-F238E27FC236}">
                <a16:creationId xmlns="" xmlns:a16="http://schemas.microsoft.com/office/drawing/2014/main" id="{90A8A1B6-A738-43D0-A75C-396E164445B7}"/>
              </a:ext>
            </a:extLst>
          </p:cNvPr>
          <p:cNvSpPr/>
          <p:nvPr userDrawn="1"/>
        </p:nvSpPr>
        <p:spPr>
          <a:xfrm>
            <a:off x="0" y="0"/>
            <a:ext cx="12192000" cy="338204"/>
          </a:xfrm>
          <a:prstGeom prst="rect">
            <a:avLst/>
          </a:prstGeom>
          <a:solidFill>
            <a:srgbClr val="6FA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658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BB8095-54F8-46A7-829E-21F26D2992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AA8F905-609C-4ABE-B936-E6D33D5702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3E97A15-EF0C-477F-A494-E8F2605C4E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AED7904-F055-4372-B047-BEA5B5DA6546}"/>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6" name="Footer Placeholder 5">
            <a:extLst>
              <a:ext uri="{FF2B5EF4-FFF2-40B4-BE49-F238E27FC236}">
                <a16:creationId xmlns="" xmlns:a16="http://schemas.microsoft.com/office/drawing/2014/main" id="{4FA6BEB0-0ED7-407D-9665-A84BC83895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63FCDC1-FC19-48A8-BB48-DB6A0A887EDA}"/>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378653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4561BC-FCA8-4AE7-A944-7CBE37439A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AE0B973-FF34-4B54-87FC-E48342EECF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07C00E0-500C-44DD-A918-8A618C6C7C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AFE7E875-BBBD-42F2-AE42-F79C47CF57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EC81D33-2521-4ABA-A860-AB97574542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8141C2C-900A-43E1-BB2F-2F4980EFDB0F}"/>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8" name="Footer Placeholder 7">
            <a:extLst>
              <a:ext uri="{FF2B5EF4-FFF2-40B4-BE49-F238E27FC236}">
                <a16:creationId xmlns="" xmlns:a16="http://schemas.microsoft.com/office/drawing/2014/main" id="{C526170F-3FDB-4505-87B5-0BC3A34108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A7A52D4-EEB6-44EF-BD6A-7C79FFBA7652}"/>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405091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B9DE61-9225-4FD2-90BE-63E216DA34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A39FA310-6DCF-4FD9-97B5-3021FEC486B5}"/>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4" name="Footer Placeholder 3">
            <a:extLst>
              <a:ext uri="{FF2B5EF4-FFF2-40B4-BE49-F238E27FC236}">
                <a16:creationId xmlns="" xmlns:a16="http://schemas.microsoft.com/office/drawing/2014/main" id="{B2347CEA-D85E-4697-BDA9-B9DA49B067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0A420041-8F8E-492C-A0F2-886C2822035F}"/>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248410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3063D491-B310-49B7-8222-077209384ABE}"/>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3" name="Footer Placeholder 2">
            <a:extLst>
              <a:ext uri="{FF2B5EF4-FFF2-40B4-BE49-F238E27FC236}">
                <a16:creationId xmlns="" xmlns:a16="http://schemas.microsoft.com/office/drawing/2014/main" id="{F3446E62-FFA8-4BC8-B2F2-6969B3558C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3CF83F9-C6D4-418C-B11E-1ECE9F3F0CE1}"/>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265942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D0C379-ADEE-48B8-98B6-E5E74A2594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AB82DF6-E87D-46B6-8265-D8293AF504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27C108-F43A-4D01-AC29-643AD768B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E6E9808-168B-4232-A3BA-92783165ED67}"/>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6" name="Footer Placeholder 5">
            <a:extLst>
              <a:ext uri="{FF2B5EF4-FFF2-40B4-BE49-F238E27FC236}">
                <a16:creationId xmlns="" xmlns:a16="http://schemas.microsoft.com/office/drawing/2014/main" id="{B0FEE283-8579-49DB-9B2F-CA8EA11EB1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88CB967-4B55-4839-9218-56B1DE7F216A}"/>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4089935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B7E140-09AE-4459-840C-EDDF5A391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E005E52C-76E0-4064-9F54-731B7FCF82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06B76537-8188-4D48-9848-639A16DB5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8F76664-8A0A-4BEC-85AE-E2D14C68976A}"/>
              </a:ext>
            </a:extLst>
          </p:cNvPr>
          <p:cNvSpPr>
            <a:spLocks noGrp="1"/>
          </p:cNvSpPr>
          <p:nvPr>
            <p:ph type="dt" sz="half" idx="10"/>
          </p:nvPr>
        </p:nvSpPr>
        <p:spPr/>
        <p:txBody>
          <a:bodyPr/>
          <a:lstStyle/>
          <a:p>
            <a:fld id="{1A779953-6F4D-4E3B-A43F-D8BCB934518F}" type="datetimeFigureOut">
              <a:rPr lang="en-US" smtClean="0"/>
              <a:t>3/16/21</a:t>
            </a:fld>
            <a:endParaRPr lang="en-US"/>
          </a:p>
        </p:txBody>
      </p:sp>
      <p:sp>
        <p:nvSpPr>
          <p:cNvPr id="6" name="Footer Placeholder 5">
            <a:extLst>
              <a:ext uri="{FF2B5EF4-FFF2-40B4-BE49-F238E27FC236}">
                <a16:creationId xmlns="" xmlns:a16="http://schemas.microsoft.com/office/drawing/2014/main" id="{89122A91-A975-4DBA-A844-79E60082A3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6958AE2-3B35-472A-B48C-788D074187EB}"/>
              </a:ext>
            </a:extLst>
          </p:cNvPr>
          <p:cNvSpPr>
            <a:spLocks noGrp="1"/>
          </p:cNvSpPr>
          <p:nvPr>
            <p:ph type="sldNum" sz="quarter" idx="12"/>
          </p:nvPr>
        </p:nvSpPr>
        <p:spPr/>
        <p:txBody>
          <a:bodyPr/>
          <a:lstStyle/>
          <a:p>
            <a:fld id="{DE709448-F736-4CDD-8A69-3F5FBEDE9833}" type="slidenum">
              <a:rPr lang="en-US" smtClean="0"/>
              <a:t>‹#›</a:t>
            </a:fld>
            <a:endParaRPr lang="en-US"/>
          </a:p>
        </p:txBody>
      </p:sp>
    </p:spTree>
    <p:extLst>
      <p:ext uri="{BB962C8B-B14F-4D97-AF65-F5344CB8AC3E}">
        <p14:creationId xmlns:p14="http://schemas.microsoft.com/office/powerpoint/2010/main" val="7117204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C0A4C67-B716-4057-964A-43962DD52B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A9C454F-E1CF-4ABE-A259-5433535D48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7881047-B8F8-4078-AE5C-2AC9B03716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79953-6F4D-4E3B-A43F-D8BCB934518F}" type="datetimeFigureOut">
              <a:rPr lang="en-US" smtClean="0"/>
              <a:t>3/16/21</a:t>
            </a:fld>
            <a:endParaRPr lang="en-US"/>
          </a:p>
        </p:txBody>
      </p:sp>
      <p:sp>
        <p:nvSpPr>
          <p:cNvPr id="5" name="Footer Placeholder 4">
            <a:extLst>
              <a:ext uri="{FF2B5EF4-FFF2-40B4-BE49-F238E27FC236}">
                <a16:creationId xmlns="" xmlns:a16="http://schemas.microsoft.com/office/drawing/2014/main" id="{3C0DDA4C-6CBE-4CEA-9F0E-445CCFD0C7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182F6FB3-AC09-4F92-9575-BC6EE2357E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9448-F736-4CDD-8A69-3F5FBEDE9833}" type="slidenum">
              <a:rPr lang="en-US" smtClean="0"/>
              <a:t>‹#›</a:t>
            </a:fld>
            <a:endParaRPr lang="en-US"/>
          </a:p>
        </p:txBody>
      </p:sp>
    </p:spTree>
    <p:extLst>
      <p:ext uri="{BB962C8B-B14F-4D97-AF65-F5344CB8AC3E}">
        <p14:creationId xmlns:p14="http://schemas.microsoft.com/office/powerpoint/2010/main" val="120243385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ww.thaddeuspope.com/images/Pope_-_UKY_MAID_10-08-19.pdf" TargetMode="Externa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0822F5-AFDD-4E6E-85DF-E5B16D29F5B2}"/>
              </a:ext>
            </a:extLst>
          </p:cNvPr>
          <p:cNvSpPr>
            <a:spLocks noGrp="1"/>
          </p:cNvSpPr>
          <p:nvPr>
            <p:ph type="title"/>
          </p:nvPr>
        </p:nvSpPr>
        <p:spPr>
          <a:xfrm>
            <a:off x="977462" y="819808"/>
            <a:ext cx="6763188" cy="3557336"/>
          </a:xfrm>
        </p:spPr>
        <p:txBody>
          <a:bodyPr>
            <a:normAutofit/>
          </a:bodyPr>
          <a:lstStyle/>
          <a:p>
            <a:r>
              <a:rPr lang="en-US" sz="4400" dirty="0"/>
              <a:t>An overview of assisted dying in Oregon and other </a:t>
            </a:r>
            <a:br>
              <a:rPr lang="en-US" sz="4400" dirty="0"/>
            </a:br>
            <a:r>
              <a:rPr lang="en-US" sz="4400" dirty="0"/>
              <a:t>U.S. jurisdictions</a:t>
            </a:r>
          </a:p>
        </p:txBody>
      </p:sp>
      <p:sp>
        <p:nvSpPr>
          <p:cNvPr id="3" name="Text Placeholder 2">
            <a:extLst>
              <a:ext uri="{FF2B5EF4-FFF2-40B4-BE49-F238E27FC236}">
                <a16:creationId xmlns="" xmlns:a16="http://schemas.microsoft.com/office/drawing/2014/main" id="{EFC72B41-13CD-421B-A3A1-C59F8BD06A61}"/>
              </a:ext>
            </a:extLst>
          </p:cNvPr>
          <p:cNvSpPr>
            <a:spLocks noGrp="1"/>
          </p:cNvSpPr>
          <p:nvPr>
            <p:ph type="body" sz="quarter" idx="10"/>
          </p:nvPr>
        </p:nvSpPr>
        <p:spPr>
          <a:xfrm>
            <a:off x="798786" y="4377144"/>
            <a:ext cx="6941864" cy="2149780"/>
          </a:xfrm>
        </p:spPr>
        <p:txBody>
          <a:bodyPr>
            <a:normAutofit fontScale="92500" lnSpcReduction="10000"/>
          </a:bodyPr>
          <a:lstStyle/>
          <a:p>
            <a:r>
              <a:rPr lang="da-DK" dirty="0">
                <a:latin typeface="Georgia" charset="0"/>
                <a:ea typeface="Georgia" charset="0"/>
                <a:cs typeface="Georgia" charset="0"/>
              </a:rPr>
              <a:t>Nancy  Berlinger, </a:t>
            </a:r>
            <a:r>
              <a:rPr lang="da-DK" dirty="0" err="1">
                <a:latin typeface="Georgia" charset="0"/>
                <a:ea typeface="Georgia" charset="0"/>
                <a:cs typeface="Georgia" charset="0"/>
              </a:rPr>
              <a:t>PhD</a:t>
            </a:r>
            <a:endParaRPr lang="da-DK" dirty="0">
              <a:latin typeface="Georgia" charset="0"/>
              <a:ea typeface="Georgia" charset="0"/>
              <a:cs typeface="Georgia" charset="0"/>
            </a:endParaRPr>
          </a:p>
          <a:p>
            <a:r>
              <a:rPr lang="da-DK" dirty="0">
                <a:latin typeface="Georgia" charset="0"/>
                <a:ea typeface="Georgia" charset="0"/>
                <a:cs typeface="Georgia" charset="0"/>
              </a:rPr>
              <a:t>Research </a:t>
            </a:r>
            <a:r>
              <a:rPr lang="da-DK" dirty="0" err="1">
                <a:latin typeface="Georgia" charset="0"/>
                <a:ea typeface="Georgia" charset="0"/>
                <a:cs typeface="Georgia" charset="0"/>
              </a:rPr>
              <a:t>Scholar</a:t>
            </a:r>
            <a:r>
              <a:rPr lang="da-DK" dirty="0">
                <a:latin typeface="Georgia" charset="0"/>
                <a:ea typeface="Georgia" charset="0"/>
                <a:cs typeface="Georgia" charset="0"/>
              </a:rPr>
              <a:t>, The Hastings Center </a:t>
            </a:r>
          </a:p>
          <a:p>
            <a:r>
              <a:rPr lang="da-DK" dirty="0">
                <a:latin typeface="Georgia" charset="0"/>
                <a:ea typeface="Georgia" charset="0"/>
                <a:cs typeface="Georgia" charset="0"/>
              </a:rPr>
              <a:t>Garrison, NY, USA</a:t>
            </a:r>
          </a:p>
          <a:p>
            <a:r>
              <a:rPr lang="da-DK" dirty="0" err="1">
                <a:latin typeface="Georgia" charset="0"/>
                <a:ea typeface="Georgia" charset="0"/>
                <a:cs typeface="Georgia" charset="0"/>
              </a:rPr>
              <a:t>Prepared</a:t>
            </a:r>
            <a:r>
              <a:rPr lang="da-DK" dirty="0">
                <a:latin typeface="Georgia" charset="0"/>
                <a:ea typeface="Georgia" charset="0"/>
                <a:cs typeface="Georgia" charset="0"/>
              </a:rPr>
              <a:t> for Citizens’ Jury on Assisted </a:t>
            </a:r>
            <a:r>
              <a:rPr lang="da-DK" dirty="0" err="1">
                <a:latin typeface="Georgia" charset="0"/>
                <a:ea typeface="Georgia" charset="0"/>
                <a:cs typeface="Georgia" charset="0"/>
              </a:rPr>
              <a:t>Dying</a:t>
            </a:r>
            <a:r>
              <a:rPr lang="da-DK" dirty="0">
                <a:latin typeface="Georgia" charset="0"/>
                <a:ea typeface="Georgia" charset="0"/>
                <a:cs typeface="Georgia" charset="0"/>
              </a:rPr>
              <a:t>, </a:t>
            </a:r>
            <a:r>
              <a:rPr lang="da-DK" dirty="0" err="1">
                <a:latin typeface="Georgia" charset="0"/>
                <a:ea typeface="Georgia" charset="0"/>
                <a:cs typeface="Georgia" charset="0"/>
              </a:rPr>
              <a:t>Bailiwick</a:t>
            </a:r>
            <a:r>
              <a:rPr lang="da-DK" dirty="0">
                <a:latin typeface="Georgia" charset="0"/>
                <a:ea typeface="Georgia" charset="0"/>
                <a:cs typeface="Georgia" charset="0"/>
              </a:rPr>
              <a:t> of Jersey </a:t>
            </a:r>
          </a:p>
          <a:p>
            <a:r>
              <a:rPr lang="da-DK" dirty="0">
                <a:latin typeface="Georgia" charset="0"/>
                <a:ea typeface="Georgia" charset="0"/>
                <a:cs typeface="Georgia" charset="0"/>
              </a:rPr>
              <a:t>20 March 2021</a:t>
            </a:r>
          </a:p>
          <a:p>
            <a:endParaRPr lang="da-DK" dirty="0"/>
          </a:p>
          <a:p>
            <a:endParaRPr lang="en-US" dirty="0"/>
          </a:p>
        </p:txBody>
      </p:sp>
    </p:spTree>
    <p:extLst>
      <p:ext uri="{BB962C8B-B14F-4D97-AF65-F5344CB8AC3E}">
        <p14:creationId xmlns:p14="http://schemas.microsoft.com/office/powerpoint/2010/main" val="3295915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2A8C358B-7C69-4BA4-A1B0-081AD3996707}"/>
              </a:ext>
            </a:extLst>
          </p:cNvPr>
          <p:cNvSpPr>
            <a:spLocks noGrp="1"/>
          </p:cNvSpPr>
          <p:nvPr>
            <p:ph idx="1"/>
          </p:nvPr>
        </p:nvSpPr>
        <p:spPr>
          <a:xfrm>
            <a:off x="572386" y="1995516"/>
            <a:ext cx="8561104" cy="4447325"/>
          </a:xfrm>
        </p:spPr>
        <p:txBody>
          <a:bodyPr>
            <a:normAutofit fontScale="55000" lnSpcReduction="20000"/>
          </a:bodyPr>
          <a:lstStyle/>
          <a:p>
            <a:r>
              <a:rPr lang="en-US" sz="4000" dirty="0">
                <a:solidFill>
                  <a:srgbClr val="00263A"/>
                </a:solidFill>
                <a:latin typeface="Georgia" charset="0"/>
                <a:ea typeface="Georgia" charset="0"/>
                <a:cs typeface="Georgia" charset="0"/>
              </a:rPr>
              <a:t>Research scholar at independent research institute focused on bioethics, including ethical, legal, societal challenges arising in  end-of-life </a:t>
            </a:r>
            <a:r>
              <a:rPr lang="en-US" sz="4000" dirty="0" smtClean="0">
                <a:solidFill>
                  <a:srgbClr val="00263A"/>
                </a:solidFill>
                <a:latin typeface="Georgia" charset="0"/>
                <a:ea typeface="Georgia" charset="0"/>
                <a:cs typeface="Georgia" charset="0"/>
              </a:rPr>
              <a:t>care</a:t>
            </a:r>
            <a:endParaRPr lang="en-US" sz="4000" dirty="0">
              <a:solidFill>
                <a:srgbClr val="00263A"/>
              </a:solidFill>
              <a:latin typeface="Georgia" charset="0"/>
              <a:ea typeface="Georgia" charset="0"/>
              <a:cs typeface="Georgia" charset="0"/>
            </a:endParaRPr>
          </a:p>
          <a:p>
            <a:r>
              <a:rPr lang="en-US" sz="4000" dirty="0">
                <a:solidFill>
                  <a:srgbClr val="00263A"/>
                </a:solidFill>
                <a:latin typeface="Georgia" charset="0"/>
                <a:ea typeface="Georgia" charset="0"/>
                <a:cs typeface="Georgia" charset="0"/>
              </a:rPr>
              <a:t>Lead author of </a:t>
            </a:r>
            <a:r>
              <a:rPr lang="en-US" sz="4000" i="1" dirty="0">
                <a:solidFill>
                  <a:srgbClr val="00263A"/>
                </a:solidFill>
                <a:latin typeface="Georgia" charset="0"/>
                <a:ea typeface="Georgia" charset="0"/>
                <a:cs typeface="Georgia" charset="0"/>
              </a:rPr>
              <a:t>The Hastings Center Guidelines for Treatment Decision-Making and Care Near the End of Life </a:t>
            </a:r>
            <a:r>
              <a:rPr lang="en-US" sz="4000" dirty="0">
                <a:solidFill>
                  <a:srgbClr val="00263A"/>
                </a:solidFill>
                <a:latin typeface="Georgia" charset="0"/>
                <a:ea typeface="Georgia" charset="0"/>
                <a:cs typeface="Georgia" charset="0"/>
              </a:rPr>
              <a:t>(2013)</a:t>
            </a:r>
          </a:p>
          <a:p>
            <a:r>
              <a:rPr lang="en-US" sz="4000" dirty="0">
                <a:latin typeface="Georgia" charset="0"/>
                <a:ea typeface="Georgia" charset="0"/>
                <a:cs typeface="Georgia" charset="0"/>
              </a:rPr>
              <a:t>Working Group, “Advance Decisions,” University of York and University of Cardiff  (2012-13)</a:t>
            </a:r>
            <a:endParaRPr lang="en-US" sz="4000" dirty="0">
              <a:solidFill>
                <a:srgbClr val="00263A"/>
              </a:solidFill>
              <a:latin typeface="Georgia" charset="0"/>
              <a:ea typeface="Georgia" charset="0"/>
              <a:cs typeface="Georgia" charset="0"/>
            </a:endParaRPr>
          </a:p>
          <a:p>
            <a:r>
              <a:rPr lang="en-US" sz="4000" dirty="0">
                <a:latin typeface="Georgia" charset="0"/>
                <a:ea typeface="Georgia" charset="0"/>
                <a:cs typeface="Georgia" charset="0"/>
              </a:rPr>
              <a:t>Planning Committee, “Physician-Assisted Death: Scanning the Landscape and Potential Approaches – A Workshop,”  National Academies of Sciences, Engineering, and Medicine (2017-2018)</a:t>
            </a:r>
          </a:p>
          <a:p>
            <a:r>
              <a:rPr lang="en-US" sz="4000" dirty="0">
                <a:latin typeface="Georgia" charset="0"/>
                <a:ea typeface="Georgia" charset="0"/>
                <a:cs typeface="Georgia" charset="0"/>
              </a:rPr>
              <a:t>Directing research project on dementia and end-of-life choices (2019-21)</a:t>
            </a:r>
          </a:p>
          <a:p>
            <a:endParaRPr lang="en-US" dirty="0"/>
          </a:p>
          <a:p>
            <a:pPr lvl="2"/>
            <a:endParaRPr lang="fr-FR" dirty="0">
              <a:solidFill>
                <a:srgbClr val="00263A"/>
              </a:solidFill>
              <a:latin typeface="Open Sans" panose="020B0606030504020204" pitchFamily="34" charset="0"/>
            </a:endParaRPr>
          </a:p>
          <a:p>
            <a:pPr lvl="2"/>
            <a:endParaRPr lang="fr-FR" dirty="0">
              <a:solidFill>
                <a:srgbClr val="00263A"/>
              </a:solidFill>
              <a:latin typeface="Open Sans" panose="020B0606030504020204" pitchFamily="34" charset="0"/>
            </a:endParaRPr>
          </a:p>
          <a:p>
            <a:pPr marL="914400" lvl="2" indent="0">
              <a:buNone/>
            </a:pPr>
            <a:endParaRPr lang="fr-FR" dirty="0">
              <a:solidFill>
                <a:srgbClr val="00263A"/>
              </a:solidFill>
              <a:latin typeface="Open Sans" panose="020B0606030504020204" pitchFamily="34" charset="0"/>
            </a:endParaRPr>
          </a:p>
          <a:p>
            <a:pPr marL="914400" lvl="2" indent="0">
              <a:buNone/>
            </a:pPr>
            <a:endParaRPr lang="en-US" dirty="0">
              <a:solidFill>
                <a:srgbClr val="00263A"/>
              </a:solidFill>
            </a:endParaRPr>
          </a:p>
        </p:txBody>
      </p:sp>
      <p:sp>
        <p:nvSpPr>
          <p:cNvPr id="3" name="Title 2">
            <a:extLst>
              <a:ext uri="{FF2B5EF4-FFF2-40B4-BE49-F238E27FC236}">
                <a16:creationId xmlns="" xmlns:a16="http://schemas.microsoft.com/office/drawing/2014/main" id="{7BBFF07E-1B55-4CA9-8C5D-3CC4698A70FD}"/>
              </a:ext>
            </a:extLst>
          </p:cNvPr>
          <p:cNvSpPr>
            <a:spLocks noGrp="1"/>
          </p:cNvSpPr>
          <p:nvPr>
            <p:ph type="title"/>
          </p:nvPr>
        </p:nvSpPr>
        <p:spPr>
          <a:xfrm>
            <a:off x="574156" y="872360"/>
            <a:ext cx="9789043" cy="977462"/>
          </a:xfrm>
        </p:spPr>
        <p:txBody>
          <a:bodyPr>
            <a:normAutofit fontScale="90000"/>
          </a:bodyPr>
          <a:lstStyle/>
          <a:p>
            <a:r>
              <a:rPr lang="en-US" dirty="0"/>
              <a:t>R</a:t>
            </a:r>
            <a:r>
              <a:rPr lang="en-US" dirty="0" smtClean="0"/>
              <a:t>esearch and public service work on topic</a:t>
            </a:r>
            <a:endParaRPr lang="en-US" dirty="0"/>
          </a:p>
        </p:txBody>
      </p:sp>
      <p:sp>
        <p:nvSpPr>
          <p:cNvPr id="10" name="Slide Number Placeholder 9">
            <a:extLst>
              <a:ext uri="{FF2B5EF4-FFF2-40B4-BE49-F238E27FC236}">
                <a16:creationId xmlns="" xmlns:a16="http://schemas.microsoft.com/office/drawing/2014/main" id="{3E039039-CC89-47CC-82D2-5D09B4955815}"/>
              </a:ext>
            </a:extLst>
          </p:cNvPr>
          <p:cNvSpPr>
            <a:spLocks noGrp="1"/>
          </p:cNvSpPr>
          <p:nvPr>
            <p:ph type="sldNum" sz="quarter" idx="12"/>
          </p:nvPr>
        </p:nvSpPr>
        <p:spPr/>
        <p:txBody>
          <a:bodyPr/>
          <a:lstStyle/>
          <a:p>
            <a:fld id="{DE709448-F736-4CDD-8A69-3F5FBEDE9833}" type="slidenum">
              <a:rPr lang="en-US" smtClean="0"/>
              <a:pPr/>
              <a:t>2</a:t>
            </a:fld>
            <a:endParaRPr lang="en-US" dirty="0"/>
          </a:p>
        </p:txBody>
      </p:sp>
    </p:spTree>
    <p:extLst>
      <p:ext uri="{BB962C8B-B14F-4D97-AF65-F5344CB8AC3E}">
        <p14:creationId xmlns:p14="http://schemas.microsoft.com/office/powerpoint/2010/main" val="1792073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4157" y="1313792"/>
            <a:ext cx="8653925" cy="5076497"/>
          </a:xfrm>
        </p:spPr>
        <p:txBody>
          <a:bodyPr>
            <a:normAutofit lnSpcReduction="10000"/>
          </a:bodyPr>
          <a:lstStyle/>
          <a:p>
            <a:r>
              <a:rPr lang="en-US" sz="2000" b="1" dirty="0">
                <a:latin typeface="Georgia" charset="0"/>
                <a:ea typeface="Georgia" charset="0"/>
                <a:cs typeface="Georgia" charset="0"/>
              </a:rPr>
              <a:t>Terminology changes over time. All terms convey values; there is no “neutral” term.</a:t>
            </a:r>
          </a:p>
          <a:p>
            <a:r>
              <a:rPr lang="en-US" sz="2000" b="1" dirty="0">
                <a:latin typeface="Georgia" charset="0"/>
                <a:ea typeface="Georgia" charset="0"/>
                <a:cs typeface="Georgia" charset="0"/>
              </a:rPr>
              <a:t>“Medical Aid in Dying” (</a:t>
            </a:r>
            <a:r>
              <a:rPr lang="en-US" sz="2000" b="1" dirty="0" err="1">
                <a:latin typeface="Georgia" charset="0"/>
                <a:ea typeface="Georgia" charset="0"/>
                <a:cs typeface="Georgia" charset="0"/>
              </a:rPr>
              <a:t>MAiD</a:t>
            </a:r>
            <a:r>
              <a:rPr lang="en-US" sz="2000" b="1" dirty="0">
                <a:latin typeface="Georgia" charset="0"/>
                <a:ea typeface="Georgia" charset="0"/>
                <a:cs typeface="Georgia" charset="0"/>
              </a:rPr>
              <a:t>) is now often used in the U.S. to describe legal provisions in Oregon and other U.S. </a:t>
            </a:r>
            <a:r>
              <a:rPr lang="en-US" sz="2000" b="1" dirty="0" smtClean="0">
                <a:latin typeface="Georgia" charset="0"/>
                <a:ea typeface="Georgia" charset="0"/>
                <a:cs typeface="Georgia" charset="0"/>
              </a:rPr>
              <a:t>jurisdictions. This term reflects the </a:t>
            </a:r>
            <a:r>
              <a:rPr lang="en-US" sz="2000" b="1" dirty="0">
                <a:latin typeface="Georgia" charset="0"/>
                <a:ea typeface="Georgia" charset="0"/>
                <a:cs typeface="Georgia" charset="0"/>
              </a:rPr>
              <a:t>role of physicians (“medical”) in these provisions. </a:t>
            </a:r>
          </a:p>
          <a:p>
            <a:r>
              <a:rPr lang="en-US" sz="2000" b="1" dirty="0">
                <a:latin typeface="Georgia" charset="0"/>
                <a:ea typeface="Georgia" charset="0"/>
                <a:cs typeface="Georgia" charset="0"/>
              </a:rPr>
              <a:t>Other terms used in the U.S. include: </a:t>
            </a:r>
          </a:p>
          <a:p>
            <a:pPr lvl="1"/>
            <a:r>
              <a:rPr lang="en-US" sz="2000" dirty="0">
                <a:latin typeface="Georgia" charset="0"/>
                <a:ea typeface="Georgia" charset="0"/>
                <a:cs typeface="Georgia" charset="0"/>
              </a:rPr>
              <a:t>physician-assisted death (PAD), same meaning as </a:t>
            </a:r>
            <a:r>
              <a:rPr lang="en-US" sz="2000" dirty="0" err="1">
                <a:latin typeface="Georgia" charset="0"/>
                <a:ea typeface="Georgia" charset="0"/>
                <a:cs typeface="Georgia" charset="0"/>
              </a:rPr>
              <a:t>MAiD</a:t>
            </a:r>
            <a:endParaRPr lang="en-US" sz="2000" dirty="0">
              <a:latin typeface="Georgia" charset="0"/>
              <a:ea typeface="Georgia" charset="0"/>
              <a:cs typeface="Georgia" charset="0"/>
            </a:endParaRPr>
          </a:p>
          <a:p>
            <a:pPr lvl="1"/>
            <a:r>
              <a:rPr lang="en-US" sz="2000" dirty="0">
                <a:latin typeface="Georgia" charset="0"/>
                <a:ea typeface="Georgia" charset="0"/>
                <a:cs typeface="Georgia" charset="0"/>
              </a:rPr>
              <a:t>physician-assisted suicide (PAS), now more likely to suggest opposition to legalization</a:t>
            </a:r>
          </a:p>
          <a:p>
            <a:pPr lvl="1"/>
            <a:r>
              <a:rPr lang="en-US" sz="2000" b="1" dirty="0" smtClean="0">
                <a:latin typeface="Georgia" charset="0"/>
                <a:ea typeface="Georgia" charset="0"/>
                <a:cs typeface="Georgia" charset="0"/>
              </a:rPr>
              <a:t>“death </a:t>
            </a:r>
            <a:r>
              <a:rPr lang="en-US" sz="2000" b="1" dirty="0">
                <a:latin typeface="Georgia" charset="0"/>
                <a:ea typeface="Georgia" charset="0"/>
                <a:cs typeface="Georgia" charset="0"/>
              </a:rPr>
              <a:t>with </a:t>
            </a:r>
            <a:r>
              <a:rPr lang="en-US" sz="2000" b="1" dirty="0" smtClean="0">
                <a:latin typeface="Georgia" charset="0"/>
                <a:ea typeface="Georgia" charset="0"/>
                <a:cs typeface="Georgia" charset="0"/>
              </a:rPr>
              <a:t>dignity,” </a:t>
            </a:r>
            <a:r>
              <a:rPr lang="en-US" sz="2000" b="1" dirty="0">
                <a:latin typeface="Georgia" charset="0"/>
                <a:ea typeface="Georgia" charset="0"/>
                <a:cs typeface="Georgia" charset="0"/>
              </a:rPr>
              <a:t>the name of the original Oregon </a:t>
            </a:r>
            <a:r>
              <a:rPr lang="en-US" sz="2000" b="1" dirty="0" smtClean="0">
                <a:latin typeface="Georgia" charset="0"/>
                <a:ea typeface="Georgia" charset="0"/>
                <a:cs typeface="Georgia" charset="0"/>
              </a:rPr>
              <a:t>law,  </a:t>
            </a:r>
            <a:r>
              <a:rPr lang="en-US" sz="2000" b="1" dirty="0">
                <a:latin typeface="Georgia" charset="0"/>
                <a:ea typeface="Georgia" charset="0"/>
                <a:cs typeface="Georgia" charset="0"/>
              </a:rPr>
              <a:t>is problematic </a:t>
            </a:r>
            <a:r>
              <a:rPr lang="en-US" sz="2000" b="1" dirty="0" smtClean="0">
                <a:latin typeface="Georgia" charset="0"/>
                <a:ea typeface="Georgia" charset="0"/>
                <a:cs typeface="Georgia" charset="0"/>
              </a:rPr>
              <a:t>(everyone </a:t>
            </a:r>
            <a:r>
              <a:rPr lang="en-US" sz="2000" b="1" dirty="0">
                <a:latin typeface="Georgia" charset="0"/>
                <a:ea typeface="Georgia" charset="0"/>
                <a:cs typeface="Georgia" charset="0"/>
              </a:rPr>
              <a:t>has dignity)</a:t>
            </a:r>
          </a:p>
          <a:p>
            <a:pPr lvl="1"/>
            <a:r>
              <a:rPr lang="en-US" sz="2000" dirty="0">
                <a:latin typeface="Georgia" charset="0"/>
                <a:ea typeface="Georgia" charset="0"/>
                <a:cs typeface="Georgia" charset="0"/>
              </a:rPr>
              <a:t>“assisted </a:t>
            </a:r>
            <a:r>
              <a:rPr lang="en-US" sz="2000" dirty="0" smtClean="0">
                <a:latin typeface="Georgia" charset="0"/>
                <a:ea typeface="Georgia" charset="0"/>
                <a:cs typeface="Georgia" charset="0"/>
              </a:rPr>
              <a:t>dying,” </a:t>
            </a:r>
            <a:r>
              <a:rPr lang="en-US" sz="2000" dirty="0">
                <a:latin typeface="Georgia" charset="0"/>
                <a:ea typeface="Georgia" charset="0"/>
                <a:cs typeface="Georgia" charset="0"/>
              </a:rPr>
              <a:t>may refer to a process such as voluntary stopping of eating and drinking (VSED), rather than to a </a:t>
            </a:r>
            <a:r>
              <a:rPr lang="en-US" sz="2000" dirty="0" err="1">
                <a:latin typeface="Georgia" charset="0"/>
                <a:ea typeface="Georgia" charset="0"/>
                <a:cs typeface="Georgia" charset="0"/>
              </a:rPr>
              <a:t>MAiD</a:t>
            </a:r>
            <a:r>
              <a:rPr lang="en-US" sz="2000" dirty="0">
                <a:latin typeface="Georgia" charset="0"/>
                <a:ea typeface="Georgia" charset="0"/>
                <a:cs typeface="Georgia" charset="0"/>
              </a:rPr>
              <a:t> provision established by statute or case law and involving physicians.</a:t>
            </a:r>
          </a:p>
          <a:p>
            <a:endParaRPr lang="en-US" dirty="0"/>
          </a:p>
          <a:p>
            <a:endParaRPr lang="en-US" dirty="0"/>
          </a:p>
        </p:txBody>
      </p:sp>
      <p:sp>
        <p:nvSpPr>
          <p:cNvPr id="3" name="Title 2"/>
          <p:cNvSpPr>
            <a:spLocks noGrp="1"/>
          </p:cNvSpPr>
          <p:nvPr>
            <p:ph type="title"/>
          </p:nvPr>
        </p:nvSpPr>
        <p:spPr>
          <a:xfrm>
            <a:off x="572386" y="339791"/>
            <a:ext cx="7857461" cy="1058085"/>
          </a:xfrm>
        </p:spPr>
        <p:txBody>
          <a:bodyPr/>
          <a:lstStyle/>
          <a:p>
            <a:r>
              <a:rPr lang="en-US" dirty="0"/>
              <a:t>Terminology in </a:t>
            </a:r>
            <a:r>
              <a:rPr lang="en-US"/>
              <a:t>the U.S.</a:t>
            </a:r>
            <a:endParaRPr lang="en-US" dirty="0"/>
          </a:p>
        </p:txBody>
      </p:sp>
    </p:spTree>
    <p:extLst>
      <p:ext uri="{BB962C8B-B14F-4D97-AF65-F5344CB8AC3E}">
        <p14:creationId xmlns:p14="http://schemas.microsoft.com/office/powerpoint/2010/main" val="1098279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 xmlns:a16="http://schemas.microsoft.com/office/drawing/2014/main" id="{4A825369-7F8A-4D72-AF18-FE1D47AC5ED2}"/>
              </a:ext>
            </a:extLst>
          </p:cNvPr>
          <p:cNvSpPr txBox="1"/>
          <p:nvPr/>
        </p:nvSpPr>
        <p:spPr>
          <a:xfrm>
            <a:off x="877347" y="2782669"/>
            <a:ext cx="2628900" cy="1323439"/>
          </a:xfrm>
          <a:prstGeom prst="rect">
            <a:avLst/>
          </a:prstGeom>
          <a:noFill/>
        </p:spPr>
        <p:txBody>
          <a:bodyPr wrap="square" rtlCol="0">
            <a:spAutoFit/>
          </a:bodyPr>
          <a:lstStyle/>
          <a:p>
            <a:pPr algn="ctr"/>
            <a:r>
              <a:rPr lang="en-US" sz="2000" b="1" dirty="0">
                <a:solidFill>
                  <a:schemeClr val="bg1"/>
                </a:solidFill>
                <a:latin typeface="Georgia" charset="0"/>
                <a:ea typeface="Georgia" charset="0"/>
                <a:cs typeface="Georgia" charset="0"/>
              </a:rPr>
              <a:t>10 U.S. jurisdictions with </a:t>
            </a:r>
            <a:r>
              <a:rPr lang="en-US" sz="2000" b="1" dirty="0" err="1">
                <a:solidFill>
                  <a:schemeClr val="bg1"/>
                </a:solidFill>
                <a:latin typeface="Georgia" charset="0"/>
                <a:ea typeface="Georgia" charset="0"/>
                <a:cs typeface="Georgia" charset="0"/>
              </a:rPr>
              <a:t>asssted</a:t>
            </a:r>
            <a:r>
              <a:rPr lang="en-US" sz="2000" b="1" dirty="0">
                <a:solidFill>
                  <a:schemeClr val="bg1"/>
                </a:solidFill>
                <a:latin typeface="Georgia" charset="0"/>
                <a:ea typeface="Georgia" charset="0"/>
                <a:cs typeface="Georgia" charset="0"/>
              </a:rPr>
              <a:t> dying provisions</a:t>
            </a:r>
          </a:p>
        </p:txBody>
      </p:sp>
      <p:sp>
        <p:nvSpPr>
          <p:cNvPr id="14" name="TextBox 13">
            <a:extLst>
              <a:ext uri="{FF2B5EF4-FFF2-40B4-BE49-F238E27FC236}">
                <a16:creationId xmlns="" xmlns:a16="http://schemas.microsoft.com/office/drawing/2014/main" id="{0182B186-46FA-4DCD-AA28-527EB9558F68}"/>
              </a:ext>
            </a:extLst>
          </p:cNvPr>
          <p:cNvSpPr txBox="1"/>
          <p:nvPr/>
        </p:nvSpPr>
        <p:spPr>
          <a:xfrm>
            <a:off x="8702566" y="1043731"/>
            <a:ext cx="3205655" cy="3170099"/>
          </a:xfrm>
          <a:prstGeom prst="rect">
            <a:avLst/>
          </a:prstGeom>
          <a:noFill/>
        </p:spPr>
        <p:txBody>
          <a:bodyPr wrap="square" rtlCol="0">
            <a:spAutoFit/>
          </a:bodyPr>
          <a:lstStyle/>
          <a:p>
            <a:r>
              <a:rPr lang="en-US" sz="2000" dirty="0">
                <a:latin typeface="Georgia" charset="0"/>
                <a:ea typeface="Georgia" charset="0"/>
                <a:cs typeface="Georgia" charset="0"/>
              </a:rPr>
              <a:t>1994: Oregon</a:t>
            </a:r>
          </a:p>
          <a:p>
            <a:r>
              <a:rPr lang="en-US" sz="2000" dirty="0">
                <a:latin typeface="Georgia" charset="0"/>
                <a:ea typeface="Georgia" charset="0"/>
                <a:cs typeface="Georgia" charset="0"/>
              </a:rPr>
              <a:t>2008:Washington State </a:t>
            </a:r>
          </a:p>
          <a:p>
            <a:r>
              <a:rPr lang="en-US" sz="2000" dirty="0">
                <a:latin typeface="Georgia" charset="0"/>
                <a:ea typeface="Georgia" charset="0"/>
                <a:cs typeface="Georgia" charset="0"/>
              </a:rPr>
              <a:t>2009: Montana (case  law)</a:t>
            </a:r>
          </a:p>
          <a:p>
            <a:r>
              <a:rPr lang="en-US" sz="2000" dirty="0">
                <a:latin typeface="Georgia" charset="0"/>
                <a:ea typeface="Georgia" charset="0"/>
                <a:cs typeface="Georgia" charset="0"/>
              </a:rPr>
              <a:t>2013: Vermont</a:t>
            </a:r>
          </a:p>
          <a:p>
            <a:r>
              <a:rPr lang="en-US" sz="2000" dirty="0">
                <a:latin typeface="Georgia" charset="0"/>
                <a:ea typeface="Georgia" charset="0"/>
                <a:cs typeface="Georgia" charset="0"/>
              </a:rPr>
              <a:t>2015: California </a:t>
            </a:r>
          </a:p>
          <a:p>
            <a:r>
              <a:rPr lang="en-US" sz="2000" dirty="0">
                <a:latin typeface="Georgia" charset="0"/>
                <a:ea typeface="Georgia" charset="0"/>
                <a:cs typeface="Georgia" charset="0"/>
              </a:rPr>
              <a:t>2016: Colorado</a:t>
            </a:r>
          </a:p>
          <a:p>
            <a:r>
              <a:rPr lang="en-US" sz="2000" dirty="0">
                <a:latin typeface="Georgia" charset="0"/>
                <a:ea typeface="Georgia" charset="0"/>
                <a:cs typeface="Georgia" charset="0"/>
              </a:rPr>
              <a:t>2017: District of Columbia</a:t>
            </a:r>
          </a:p>
          <a:p>
            <a:r>
              <a:rPr lang="en-US" sz="2000" dirty="0">
                <a:latin typeface="Georgia" charset="0"/>
                <a:ea typeface="Georgia" charset="0"/>
                <a:cs typeface="Georgia" charset="0"/>
              </a:rPr>
              <a:t>2018: Hawaii</a:t>
            </a:r>
          </a:p>
          <a:p>
            <a:r>
              <a:rPr lang="en-US" sz="2000" dirty="0">
                <a:latin typeface="Georgia" charset="0"/>
                <a:ea typeface="Georgia" charset="0"/>
                <a:cs typeface="Georgia" charset="0"/>
              </a:rPr>
              <a:t>2019: New Jersey</a:t>
            </a:r>
          </a:p>
          <a:p>
            <a:r>
              <a:rPr lang="en-US" sz="2000" dirty="0">
                <a:latin typeface="Georgia" charset="0"/>
                <a:ea typeface="Georgia" charset="0"/>
                <a:cs typeface="Georgia" charset="0"/>
              </a:rPr>
              <a:t>2019: Maine</a:t>
            </a:r>
          </a:p>
        </p:txBody>
      </p:sp>
      <p:sp>
        <p:nvSpPr>
          <p:cNvPr id="15" name="TextBox 14">
            <a:extLst>
              <a:ext uri="{FF2B5EF4-FFF2-40B4-BE49-F238E27FC236}">
                <a16:creationId xmlns="" xmlns:a16="http://schemas.microsoft.com/office/drawing/2014/main" id="{E691647A-05ED-4D88-B84E-F4BBA0A56376}"/>
              </a:ext>
            </a:extLst>
          </p:cNvPr>
          <p:cNvSpPr txBox="1"/>
          <p:nvPr/>
        </p:nvSpPr>
        <p:spPr>
          <a:xfrm>
            <a:off x="458856" y="6157373"/>
            <a:ext cx="7443788" cy="584775"/>
          </a:xfrm>
          <a:prstGeom prst="rect">
            <a:avLst/>
          </a:prstGeom>
          <a:noFill/>
        </p:spPr>
        <p:txBody>
          <a:bodyPr wrap="square" rtlCol="0">
            <a:spAutoFit/>
          </a:bodyPr>
          <a:lstStyle/>
          <a:p>
            <a:r>
              <a:rPr lang="en-US" sz="1600" i="1" dirty="0">
                <a:latin typeface="Georgia" charset="0"/>
                <a:ea typeface="Georgia" charset="0"/>
                <a:cs typeface="Georgia" charset="0"/>
              </a:rPr>
              <a:t>Source: Thaddeus Pope, JD, PhD, HEC-C </a:t>
            </a:r>
          </a:p>
          <a:p>
            <a:r>
              <a:rPr lang="en-US" sz="1600" i="1" dirty="0">
                <a:latin typeface="Georgia" charset="0"/>
                <a:ea typeface="Georgia" charset="0"/>
                <a:cs typeface="Georgia" charset="0"/>
                <a:hlinkClick r:id="rId2"/>
              </a:rPr>
              <a:t>http://www.thaddeuspope.com/images/Pope_-_UKY_MAID_10-08-19.pdf</a:t>
            </a:r>
            <a:r>
              <a:rPr lang="en-US" sz="1600" dirty="0"/>
              <a:t>. </a:t>
            </a:r>
          </a:p>
        </p:txBody>
      </p:sp>
      <p:pic>
        <p:nvPicPr>
          <p:cNvPr id="6" name="Picture 5">
            <a:extLst>
              <a:ext uri="{FF2B5EF4-FFF2-40B4-BE49-F238E27FC236}">
                <a16:creationId xmlns="" xmlns:a16="http://schemas.microsoft.com/office/drawing/2014/main" id="{3A0129A8-8F1A-4F46-A7EB-0CE2BB3691A0}"/>
              </a:ext>
            </a:extLst>
          </p:cNvPr>
          <p:cNvPicPr>
            <a:picLocks noChangeAspect="1"/>
          </p:cNvPicPr>
          <p:nvPr/>
        </p:nvPicPr>
        <p:blipFill rotWithShape="1">
          <a:blip r:embed="rId3"/>
          <a:srcRect t="531" r="798" b="-1"/>
          <a:stretch/>
        </p:blipFill>
        <p:spPr>
          <a:xfrm>
            <a:off x="348230" y="550462"/>
            <a:ext cx="8354335" cy="5605585"/>
          </a:xfrm>
          <a:prstGeom prst="rect">
            <a:avLst/>
          </a:prstGeom>
        </p:spPr>
      </p:pic>
    </p:spTree>
    <p:extLst>
      <p:ext uri="{BB962C8B-B14F-4D97-AF65-F5344CB8AC3E}">
        <p14:creationId xmlns:p14="http://schemas.microsoft.com/office/powerpoint/2010/main" val="1367092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4158" y="1292772"/>
            <a:ext cx="8370145" cy="5565227"/>
          </a:xfrm>
        </p:spPr>
        <p:txBody>
          <a:bodyPr>
            <a:normAutofit lnSpcReduction="10000"/>
          </a:bodyPr>
          <a:lstStyle/>
          <a:p>
            <a:r>
              <a:rPr lang="en-US" dirty="0">
                <a:latin typeface="Georgia" charset="0"/>
                <a:ea typeface="Georgia" charset="0"/>
                <a:cs typeface="Georgia" charset="0"/>
              </a:rPr>
              <a:t>1990: U.S. Supreme Court rules in </a:t>
            </a:r>
            <a:r>
              <a:rPr lang="en-US" i="1" dirty="0">
                <a:latin typeface="Georgia" charset="0"/>
                <a:ea typeface="Georgia" charset="0"/>
                <a:cs typeface="Georgia" charset="0"/>
              </a:rPr>
              <a:t>Cruzan</a:t>
            </a:r>
            <a:r>
              <a:rPr lang="en-US" dirty="0">
                <a:latin typeface="Georgia" charset="0"/>
                <a:ea typeface="Georgia" charset="0"/>
                <a:cs typeface="Georgia" charset="0"/>
              </a:rPr>
              <a:t> that the right of patients to refuse life-sustaining interventions </a:t>
            </a:r>
            <a:r>
              <a:rPr lang="mr-IN" dirty="0">
                <a:latin typeface="Georgia" charset="0"/>
                <a:ea typeface="Georgia" charset="0"/>
                <a:cs typeface="Georgia" charset="0"/>
              </a:rPr>
              <a:t>–</a:t>
            </a:r>
            <a:r>
              <a:rPr lang="en-US" dirty="0">
                <a:latin typeface="Georgia" charset="0"/>
                <a:ea typeface="Georgia" charset="0"/>
                <a:cs typeface="Georgia" charset="0"/>
              </a:rPr>
              <a:t> the “right to die” </a:t>
            </a:r>
            <a:r>
              <a:rPr lang="mr-IN" dirty="0">
                <a:latin typeface="Georgia" charset="0"/>
                <a:ea typeface="Georgia" charset="0"/>
                <a:cs typeface="Georgia" charset="0"/>
              </a:rPr>
              <a:t>–</a:t>
            </a:r>
            <a:r>
              <a:rPr lang="en-US" dirty="0">
                <a:latin typeface="Georgia" charset="0"/>
                <a:ea typeface="Georgia" charset="0"/>
                <a:cs typeface="Georgia" charset="0"/>
              </a:rPr>
              <a:t> is a Constitutionally protected right, applying to all states.</a:t>
            </a:r>
          </a:p>
          <a:p>
            <a:r>
              <a:rPr lang="en-US" b="1" dirty="0">
                <a:latin typeface="Georgia" charset="0"/>
                <a:ea typeface="Georgia" charset="0"/>
                <a:cs typeface="Georgia" charset="0"/>
              </a:rPr>
              <a:t>1994: Oregon passes “Death with Dignity Act” as ballot measure (voters). </a:t>
            </a:r>
            <a:r>
              <a:rPr lang="en-US" dirty="0">
                <a:latin typeface="Georgia" charset="0"/>
                <a:ea typeface="Georgia" charset="0"/>
                <a:cs typeface="Georgia" charset="0"/>
              </a:rPr>
              <a:t>Implementation is delayed by court order.</a:t>
            </a:r>
          </a:p>
          <a:p>
            <a:r>
              <a:rPr lang="en-US" dirty="0">
                <a:latin typeface="Georgia" charset="0"/>
                <a:ea typeface="Georgia" charset="0"/>
                <a:cs typeface="Georgia" charset="0"/>
              </a:rPr>
              <a:t>1997: U.S. Supreme Court ruled in two cases (</a:t>
            </a:r>
            <a:r>
              <a:rPr lang="en-US" i="1" dirty="0" err="1">
                <a:latin typeface="Georgia" charset="0"/>
                <a:ea typeface="Georgia" charset="0"/>
                <a:cs typeface="Georgia" charset="0"/>
              </a:rPr>
              <a:t>Vacco</a:t>
            </a:r>
            <a:r>
              <a:rPr lang="en-US" i="1" dirty="0">
                <a:latin typeface="Georgia" charset="0"/>
                <a:ea typeface="Georgia" charset="0"/>
                <a:cs typeface="Georgia" charset="0"/>
              </a:rPr>
              <a:t> v. Quill </a:t>
            </a:r>
            <a:r>
              <a:rPr lang="en-US" dirty="0">
                <a:latin typeface="Georgia" charset="0"/>
                <a:ea typeface="Georgia" charset="0"/>
                <a:cs typeface="Georgia" charset="0"/>
              </a:rPr>
              <a:t>and </a:t>
            </a:r>
            <a:r>
              <a:rPr lang="en-US" i="1" dirty="0">
                <a:latin typeface="Georgia" charset="0"/>
                <a:ea typeface="Georgia" charset="0"/>
                <a:cs typeface="Georgia" charset="0"/>
              </a:rPr>
              <a:t>Washington v. Glucksberg</a:t>
            </a:r>
            <a:r>
              <a:rPr lang="en-US" dirty="0">
                <a:latin typeface="Georgia" charset="0"/>
                <a:ea typeface="Georgia" charset="0"/>
                <a:cs typeface="Georgia" charset="0"/>
              </a:rPr>
              <a:t>) that assisted dying was not a Constitutionally protected right, and that </a:t>
            </a:r>
            <a:r>
              <a:rPr lang="en-US" b="1" dirty="0">
                <a:latin typeface="Georgia" charset="0"/>
                <a:ea typeface="Georgia" charset="0"/>
                <a:cs typeface="Georgia" charset="0"/>
              </a:rPr>
              <a:t>states were not prohibited from permitting assisted dying</a:t>
            </a:r>
            <a:r>
              <a:rPr lang="en-US" dirty="0">
                <a:latin typeface="Georgia" charset="0"/>
                <a:ea typeface="Georgia" charset="0"/>
                <a:cs typeface="Georgia" charset="0"/>
              </a:rPr>
              <a:t>. </a:t>
            </a:r>
          </a:p>
          <a:p>
            <a:r>
              <a:rPr lang="en-US" b="1" dirty="0">
                <a:latin typeface="Georgia" charset="0"/>
                <a:ea typeface="Georgia" charset="0"/>
                <a:cs typeface="Georgia" charset="0"/>
              </a:rPr>
              <a:t>1997: Oregon enacts Death with Dignity Act</a:t>
            </a:r>
            <a:r>
              <a:rPr lang="en-US" dirty="0">
                <a:latin typeface="Georgia" charset="0"/>
                <a:ea typeface="Georgia" charset="0"/>
                <a:cs typeface="Georgia" charset="0"/>
              </a:rPr>
              <a:t>, which </a:t>
            </a:r>
          </a:p>
          <a:p>
            <a:pPr lvl="1"/>
            <a:r>
              <a:rPr lang="en-US" dirty="0">
                <a:latin typeface="Georgia" charset="0"/>
                <a:ea typeface="Georgia" charset="0"/>
                <a:cs typeface="Georgia" charset="0"/>
              </a:rPr>
              <a:t>“allows terminally-ill Oregonians to end their lives through the voluntary self-administration of lethal medications, expressly prescribed by a physician for that purpose” </a:t>
            </a:r>
          </a:p>
          <a:p>
            <a:pPr lvl="1"/>
            <a:r>
              <a:rPr lang="en-US" dirty="0">
                <a:latin typeface="Georgia" charset="0"/>
                <a:ea typeface="Georgia" charset="0"/>
                <a:cs typeface="Georgia" charset="0"/>
              </a:rPr>
              <a:t>“requires the Oregon Health Authority to collect information about the patients and physicians who participate in the Act, and publish an annual statistical report.”</a:t>
            </a:r>
            <a:br>
              <a:rPr lang="en-US" dirty="0">
                <a:latin typeface="Georgia" charset="0"/>
                <a:ea typeface="Georgia" charset="0"/>
                <a:cs typeface="Georgia" charset="0"/>
              </a:rPr>
            </a:br>
            <a:endParaRPr lang="en-US" dirty="0">
              <a:latin typeface="Georgia" charset="0"/>
              <a:ea typeface="Georgia" charset="0"/>
              <a:cs typeface="Georgia" charset="0"/>
            </a:endParaRPr>
          </a:p>
          <a:p>
            <a:pPr marL="228600" lvl="1" indent="0">
              <a:buNone/>
            </a:pPr>
            <a:r>
              <a:rPr lang="en-US" sz="1600" i="1" dirty="0">
                <a:latin typeface="Georgia" charset="0"/>
                <a:ea typeface="Georgia" charset="0"/>
                <a:cs typeface="Georgia" charset="0"/>
              </a:rPr>
              <a:t>Source: “About the Death with Dignity Act”</a:t>
            </a:r>
          </a:p>
          <a:p>
            <a:pPr marL="228600" lvl="1" indent="0">
              <a:buNone/>
            </a:pPr>
            <a:r>
              <a:rPr lang="en-US" sz="1600" i="1" dirty="0">
                <a:latin typeface="Georgia" charset="0"/>
                <a:ea typeface="Georgia" charset="0"/>
                <a:cs typeface="Georgia" charset="0"/>
              </a:rPr>
              <a:t>https://www.oregon.gov/oha/PH/ProviderPartnerResources/Evaluationresearch/deathwithdignityact/Pages/index.aspx</a:t>
            </a:r>
          </a:p>
          <a:p>
            <a:endParaRPr lang="en-US" dirty="0"/>
          </a:p>
        </p:txBody>
      </p:sp>
      <p:sp>
        <p:nvSpPr>
          <p:cNvPr id="3" name="Title 2"/>
          <p:cNvSpPr>
            <a:spLocks noGrp="1"/>
          </p:cNvSpPr>
          <p:nvPr>
            <p:ph type="title"/>
          </p:nvPr>
        </p:nvSpPr>
        <p:spPr>
          <a:xfrm>
            <a:off x="572386" y="339792"/>
            <a:ext cx="8466511" cy="858388"/>
          </a:xfrm>
        </p:spPr>
        <p:txBody>
          <a:bodyPr>
            <a:normAutofit/>
          </a:bodyPr>
          <a:lstStyle/>
          <a:p>
            <a:r>
              <a:rPr lang="en-US"/>
              <a:t>Legal framework</a:t>
            </a:r>
            <a:endParaRPr lang="en-US" dirty="0"/>
          </a:p>
        </p:txBody>
      </p:sp>
    </p:spTree>
    <p:extLst>
      <p:ext uri="{BB962C8B-B14F-4D97-AF65-F5344CB8AC3E}">
        <p14:creationId xmlns:p14="http://schemas.microsoft.com/office/powerpoint/2010/main" val="652707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4159" y="1282262"/>
            <a:ext cx="8786817" cy="5391807"/>
          </a:xfrm>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latin typeface="Georgia" panose="02040502050405020303" pitchFamily="18" charset="0"/>
                <a:ea typeface="Georgia" charset="0"/>
                <a:cs typeface="Georgia" charset="0"/>
              </a:rPr>
              <a:t>Key language in Oregon’s statute, which is the model for most other jurisdictions in the U.S.:</a:t>
            </a:r>
          </a:p>
          <a:p>
            <a:pPr marL="0" indent="0">
              <a:spcBef>
                <a:spcPts val="0"/>
              </a:spcBef>
              <a:buClrTx/>
              <a:buNone/>
            </a:pPr>
            <a:endParaRPr lang="en-US" sz="1400" dirty="0">
              <a:latin typeface="Georgia" panose="02040502050405020303" pitchFamily="18" charset="0"/>
              <a:ea typeface="Georgia" charset="0"/>
              <a:cs typeface="Georgia" charset="0"/>
            </a:endParaRPr>
          </a:p>
          <a:p>
            <a:pPr marL="0" indent="0">
              <a:spcBef>
                <a:spcPts val="0"/>
              </a:spcBef>
              <a:buClrTx/>
              <a:buNone/>
            </a:pPr>
            <a:r>
              <a:rPr lang="en-US" sz="1400" b="1" dirty="0">
                <a:latin typeface="Georgia" panose="02040502050405020303" pitchFamily="18" charset="0"/>
                <a:ea typeface="Georgia" charset="0"/>
                <a:cs typeface="Georgia" charset="0"/>
              </a:rPr>
              <a:t>“Terminally-ill” </a:t>
            </a:r>
            <a:r>
              <a:rPr lang="en-US" sz="1400" dirty="0">
                <a:latin typeface="Georgia" panose="02040502050405020303" pitchFamily="18" charset="0"/>
                <a:ea typeface="Georgia" charset="0"/>
                <a:cs typeface="Georgia" charset="0"/>
              </a:rPr>
              <a:t>= “diagnosed with a terminal illness that will lead to death within six months.” Matches eligibility for hospice enrollment in the U.S.. Safeguard against patients choosing assisted dying because they lack access to hospice.  Most patients who choose assisted dying are enrolled in hospice.</a:t>
            </a:r>
          </a:p>
          <a:p>
            <a:pPr marL="0" indent="0">
              <a:spcBef>
                <a:spcPts val="0"/>
              </a:spcBef>
              <a:buClrTx/>
              <a:buNone/>
            </a:pPr>
            <a:endParaRPr lang="en-US" sz="1400" dirty="0">
              <a:latin typeface="Georgia" panose="02040502050405020303" pitchFamily="18" charset="0"/>
              <a:ea typeface="Georgia" charset="0"/>
              <a:cs typeface="Georgia" charset="0"/>
            </a:endParaRPr>
          </a:p>
          <a:p>
            <a:pPr marL="0" indent="0">
              <a:spcBef>
                <a:spcPts val="0"/>
              </a:spcBef>
              <a:buClrTx/>
              <a:buNone/>
            </a:pPr>
            <a:r>
              <a:rPr lang="en-US" sz="1400" b="1" dirty="0">
                <a:latin typeface="Georgia" panose="02040502050405020303" pitchFamily="18" charset="0"/>
                <a:ea typeface="Georgia" charset="0"/>
                <a:cs typeface="Georgia" charset="0"/>
              </a:rPr>
              <a:t>“Oregonians” </a:t>
            </a:r>
            <a:r>
              <a:rPr lang="en-US" sz="1400" dirty="0">
                <a:latin typeface="Georgia" panose="02040502050405020303" pitchFamily="18" charset="0"/>
                <a:ea typeface="Georgia" charset="0"/>
                <a:cs typeface="Georgia" charset="0"/>
              </a:rPr>
              <a:t>= “current Oregon resident.” Must be 18 or older.</a:t>
            </a:r>
          </a:p>
          <a:p>
            <a:pPr marL="0" indent="0">
              <a:spcBef>
                <a:spcPts val="0"/>
              </a:spcBef>
              <a:buClrTx/>
              <a:buNone/>
            </a:pPr>
            <a:endParaRPr lang="en-US" sz="1400" dirty="0">
              <a:latin typeface="Georgia" panose="02040502050405020303" pitchFamily="18" charset="0"/>
              <a:ea typeface="Georgia" charset="0"/>
              <a:cs typeface="Georgia" charset="0"/>
            </a:endParaRPr>
          </a:p>
          <a:p>
            <a:pPr marL="0" indent="0">
              <a:spcBef>
                <a:spcPts val="0"/>
              </a:spcBef>
              <a:buClrTx/>
              <a:buNone/>
            </a:pPr>
            <a:r>
              <a:rPr lang="en-US" sz="1400" b="1" dirty="0">
                <a:latin typeface="Georgia" panose="02040502050405020303" pitchFamily="18" charset="0"/>
                <a:ea typeface="Georgia" charset="0"/>
                <a:cs typeface="Georgia" charset="0"/>
              </a:rPr>
              <a:t>“to end their lives through the voluntary self-administration” </a:t>
            </a:r>
            <a:r>
              <a:rPr lang="en-US" sz="1400" dirty="0">
                <a:latin typeface="Georgia" panose="02040502050405020303" pitchFamily="18" charset="0"/>
                <a:ea typeface="Georgia" charset="0"/>
                <a:cs typeface="Georgia" charset="0"/>
              </a:rPr>
              <a:t>= patient must have the capacity to make a </a:t>
            </a:r>
            <a:r>
              <a:rPr lang="en-US" sz="1400" i="1" dirty="0">
                <a:latin typeface="Georgia" panose="02040502050405020303" pitchFamily="18" charset="0"/>
                <a:ea typeface="Georgia" charset="0"/>
                <a:cs typeface="Georgia" charset="0"/>
              </a:rPr>
              <a:t>voluntary decision/give informed consent </a:t>
            </a:r>
            <a:r>
              <a:rPr lang="en-US" sz="1400" dirty="0">
                <a:latin typeface="Georgia" panose="02040502050405020303" pitchFamily="18" charset="0"/>
                <a:ea typeface="Georgia" charset="0"/>
                <a:cs typeface="Georgia" charset="0"/>
              </a:rPr>
              <a:t>and to</a:t>
            </a:r>
            <a:r>
              <a:rPr lang="en-US" sz="1400" i="1" dirty="0">
                <a:latin typeface="Georgia" panose="02040502050405020303" pitchFamily="18" charset="0"/>
                <a:ea typeface="Georgia" charset="0"/>
                <a:cs typeface="Georgia" charset="0"/>
              </a:rPr>
              <a:t> self-administer </a:t>
            </a:r>
            <a:r>
              <a:rPr lang="en-US" sz="1400" dirty="0">
                <a:latin typeface="Georgia" panose="02040502050405020303" pitchFamily="18" charset="0"/>
                <a:ea typeface="Georgia" charset="0"/>
                <a:cs typeface="Georgia" charset="0"/>
              </a:rPr>
              <a:t>(be able to swallow). Ensures that patients understand the decision and has opportunity to change their mind, and safeguards against euthanasia (physician-administered), which is illegal in the U.S. </a:t>
            </a:r>
          </a:p>
          <a:p>
            <a:pPr marL="0" indent="0">
              <a:spcBef>
                <a:spcPts val="0"/>
              </a:spcBef>
              <a:buClrTx/>
              <a:buNone/>
            </a:pPr>
            <a:endParaRPr lang="en-US" sz="1400" dirty="0">
              <a:latin typeface="Georgia" panose="02040502050405020303" pitchFamily="18" charset="0"/>
              <a:ea typeface="Georgia" charset="0"/>
              <a:cs typeface="Georgia" charset="0"/>
            </a:endParaRPr>
          </a:p>
          <a:p>
            <a:pPr marL="0" indent="0">
              <a:spcBef>
                <a:spcPts val="0"/>
              </a:spcBef>
              <a:buClrTx/>
              <a:buNone/>
            </a:pPr>
            <a:r>
              <a:rPr lang="en-US" sz="1400" b="1" dirty="0">
                <a:latin typeface="Georgia" panose="02040502050405020303" pitchFamily="18" charset="0"/>
                <a:ea typeface="Georgia" charset="0"/>
                <a:cs typeface="Georgia" charset="0"/>
              </a:rPr>
              <a:t>“of lethal medications” </a:t>
            </a:r>
            <a:r>
              <a:rPr lang="en-US" sz="1400" dirty="0">
                <a:latin typeface="Georgia" panose="02040502050405020303" pitchFamily="18" charset="0"/>
                <a:ea typeface="Georgia" charset="0"/>
                <a:cs typeface="Georgia" charset="0"/>
              </a:rPr>
              <a:t>=  one or more drugs determined by the physician. Pharmacists must be informed of the purpose of the prescription. Medication availability is a challenge, as </a:t>
            </a:r>
            <a:r>
              <a:rPr lang="en-US" sz="1400" dirty="0" err="1">
                <a:latin typeface="Georgia" panose="02040502050405020303" pitchFamily="18" charset="0"/>
                <a:ea typeface="Georgia" charset="0"/>
                <a:cs typeface="Georgia" charset="0"/>
              </a:rPr>
              <a:t>barbituates</a:t>
            </a:r>
            <a:r>
              <a:rPr lang="en-US" sz="1400" dirty="0">
                <a:latin typeface="Georgia" panose="02040502050405020303" pitchFamily="18" charset="0"/>
                <a:ea typeface="Georgia" charset="0"/>
                <a:cs typeface="Georgia" charset="0"/>
              </a:rPr>
              <a:t>  previously used have become unavailable or unaffordable.</a:t>
            </a:r>
          </a:p>
          <a:p>
            <a:pPr marL="0" indent="0">
              <a:spcBef>
                <a:spcPts val="0"/>
              </a:spcBef>
              <a:buClrTx/>
              <a:buNone/>
            </a:pPr>
            <a:r>
              <a:rPr lang="en-US" sz="1400" dirty="0">
                <a:latin typeface="Georgia" panose="02040502050405020303" pitchFamily="18" charset="0"/>
                <a:ea typeface="Georgia" charset="0"/>
                <a:cs typeface="Georgia" charset="0"/>
              </a:rPr>
              <a:t> </a:t>
            </a:r>
          </a:p>
          <a:p>
            <a:pPr marL="0" indent="0">
              <a:spcBef>
                <a:spcPts val="0"/>
              </a:spcBef>
              <a:buClrTx/>
              <a:buNone/>
            </a:pPr>
            <a:r>
              <a:rPr lang="en-US" sz="1400" b="1" dirty="0">
                <a:latin typeface="Georgia" panose="02040502050405020303" pitchFamily="18" charset="0"/>
                <a:ea typeface="Georgia" charset="0"/>
                <a:cs typeface="Georgia" charset="0"/>
              </a:rPr>
              <a:t>“expressly prescribed by a physician for that purpose” </a:t>
            </a:r>
            <a:r>
              <a:rPr lang="en-US" sz="1400" dirty="0">
                <a:latin typeface="Georgia" panose="02040502050405020303" pitchFamily="18" charset="0"/>
                <a:ea typeface="Georgia" charset="0"/>
                <a:cs typeface="Georgia" charset="0"/>
              </a:rPr>
              <a:t>= the prescribing physician “must be a Doctor of Medicine (M.D.) or Doctor of Osteopathic Medicine (D.O.) licensed to practice medicine by the Oregon Medical Board . . . Physicians are not required to provide prescriptions to patients, and participation is voluntary.”</a:t>
            </a:r>
          </a:p>
          <a:p>
            <a:pPr marL="0" indent="0">
              <a:spcBef>
                <a:spcPts val="0"/>
              </a:spcBef>
              <a:buClrTx/>
              <a:buNone/>
            </a:pPr>
            <a:endParaRPr lang="en-US" sz="1400" dirty="0">
              <a:latin typeface="Georgia" panose="02040502050405020303" pitchFamily="18" charset="0"/>
              <a:ea typeface="Georgia" charset="0"/>
              <a:cs typeface="Georgia" charset="0"/>
            </a:endParaRPr>
          </a:p>
          <a:p>
            <a:pPr marL="0" indent="0">
              <a:spcBef>
                <a:spcPts val="0"/>
              </a:spcBef>
              <a:buClrTx/>
              <a:buNone/>
            </a:pPr>
            <a:r>
              <a:rPr lang="en-US" sz="1400" i="1" dirty="0">
                <a:latin typeface="Georgia" panose="02040502050405020303" pitchFamily="18" charset="0"/>
                <a:ea typeface="Georgia" charset="0"/>
                <a:cs typeface="Georgia" charset="0"/>
              </a:rPr>
              <a:t>Source for this slide and next slide: “Death with Dignity Act: Frequently Asked Questions”</a:t>
            </a:r>
          </a:p>
          <a:p>
            <a:pPr marL="0" indent="0">
              <a:spcBef>
                <a:spcPts val="0"/>
              </a:spcBef>
              <a:buClrTx/>
              <a:buNone/>
            </a:pPr>
            <a:r>
              <a:rPr lang="en-US" sz="1400" i="1" dirty="0">
                <a:latin typeface="Georgia" panose="02040502050405020303" pitchFamily="18" charset="0"/>
                <a:ea typeface="Georgia" charset="0"/>
                <a:cs typeface="Georgia" charset="0"/>
              </a:rPr>
              <a:t>https://</a:t>
            </a:r>
            <a:r>
              <a:rPr lang="en-US" sz="1400" i="1" dirty="0" err="1">
                <a:latin typeface="Georgia" panose="02040502050405020303" pitchFamily="18" charset="0"/>
                <a:ea typeface="Georgia" charset="0"/>
                <a:cs typeface="Georgia" charset="0"/>
              </a:rPr>
              <a:t>www.oregon.gov</a:t>
            </a:r>
            <a:r>
              <a:rPr lang="en-US" sz="1400" i="1" dirty="0">
                <a:latin typeface="Georgia" panose="02040502050405020303" pitchFamily="18" charset="0"/>
                <a:ea typeface="Georgia" charset="0"/>
                <a:cs typeface="Georgia" charset="0"/>
              </a:rPr>
              <a:t>/</a:t>
            </a:r>
            <a:r>
              <a:rPr lang="en-US" sz="1400" i="1" dirty="0" err="1">
                <a:latin typeface="Georgia" panose="02040502050405020303" pitchFamily="18" charset="0"/>
                <a:ea typeface="Georgia" charset="0"/>
                <a:cs typeface="Georgia" charset="0"/>
              </a:rPr>
              <a:t>oha</a:t>
            </a:r>
            <a:r>
              <a:rPr lang="en-US" sz="1400" i="1" dirty="0">
                <a:latin typeface="Georgia" panose="02040502050405020303" pitchFamily="18" charset="0"/>
                <a:ea typeface="Georgia" charset="0"/>
                <a:cs typeface="Georgia" charset="0"/>
              </a:rPr>
              <a:t>/</a:t>
            </a:r>
            <a:r>
              <a:rPr lang="en-US" sz="1400" i="1" dirty="0" err="1">
                <a:latin typeface="Georgia" panose="02040502050405020303" pitchFamily="18" charset="0"/>
                <a:ea typeface="Georgia" charset="0"/>
                <a:cs typeface="Georgia" charset="0"/>
              </a:rPr>
              <a:t>ph</a:t>
            </a:r>
            <a:r>
              <a:rPr lang="en-US" sz="1400" i="1" dirty="0">
                <a:latin typeface="Georgia" panose="02040502050405020303" pitchFamily="18" charset="0"/>
                <a:ea typeface="Georgia" charset="0"/>
                <a:cs typeface="Georgia" charset="0"/>
              </a:rPr>
              <a:t>/</a:t>
            </a:r>
            <a:r>
              <a:rPr lang="en-US" sz="1400" i="1" dirty="0" err="1">
                <a:latin typeface="Georgia" panose="02040502050405020303" pitchFamily="18" charset="0"/>
                <a:ea typeface="Georgia" charset="0"/>
                <a:cs typeface="Georgia" charset="0"/>
              </a:rPr>
              <a:t>providerpartnerresources</a:t>
            </a:r>
            <a:r>
              <a:rPr lang="en-US" sz="1400" i="1" dirty="0">
                <a:latin typeface="Georgia" panose="02040502050405020303" pitchFamily="18" charset="0"/>
                <a:ea typeface="Georgia" charset="0"/>
                <a:cs typeface="Georgia" charset="0"/>
              </a:rPr>
              <a:t>/</a:t>
            </a:r>
            <a:r>
              <a:rPr lang="en-US" sz="1400" i="1" dirty="0" err="1">
                <a:latin typeface="Georgia" panose="02040502050405020303" pitchFamily="18" charset="0"/>
                <a:ea typeface="Georgia" charset="0"/>
                <a:cs typeface="Georgia" charset="0"/>
              </a:rPr>
              <a:t>evaluationresearch</a:t>
            </a:r>
            <a:r>
              <a:rPr lang="en-US" sz="1400" i="1" dirty="0">
                <a:latin typeface="Georgia" panose="02040502050405020303" pitchFamily="18" charset="0"/>
                <a:ea typeface="Georgia" charset="0"/>
                <a:cs typeface="Georgia" charset="0"/>
              </a:rPr>
              <a:t>/</a:t>
            </a:r>
            <a:r>
              <a:rPr lang="en-US" sz="1400" i="1" dirty="0" err="1">
                <a:latin typeface="Georgia" panose="02040502050405020303" pitchFamily="18" charset="0"/>
                <a:ea typeface="Georgia" charset="0"/>
                <a:cs typeface="Georgia" charset="0"/>
              </a:rPr>
              <a:t>deathwithdignityact</a:t>
            </a:r>
            <a:r>
              <a:rPr lang="en-US" sz="1400" i="1" dirty="0">
                <a:latin typeface="Georgia" panose="02040502050405020303" pitchFamily="18" charset="0"/>
                <a:ea typeface="Georgia" charset="0"/>
                <a:cs typeface="Georgia" charset="0"/>
              </a:rPr>
              <a:t>/pages/</a:t>
            </a:r>
            <a:r>
              <a:rPr lang="en-US" sz="1400" i="1" dirty="0" err="1">
                <a:latin typeface="Georgia" panose="02040502050405020303" pitchFamily="18" charset="0"/>
                <a:ea typeface="Georgia" charset="0"/>
                <a:cs typeface="Georgia" charset="0"/>
              </a:rPr>
              <a:t>faqs.aspx</a:t>
            </a:r>
            <a:endParaRPr lang="en-US" sz="1400" i="1" dirty="0">
              <a:latin typeface="Georgia" panose="02040502050405020303" pitchFamily="18" charset="0"/>
              <a:ea typeface="Georgia" charset="0"/>
              <a:cs typeface="Georgia"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sz="1400" i="1" dirty="0">
                <a:latin typeface="Georgia" panose="02040502050405020303" pitchFamily="18" charset="0"/>
              </a:rPr>
              <a:t> </a:t>
            </a:r>
          </a:p>
        </p:txBody>
      </p:sp>
      <p:sp>
        <p:nvSpPr>
          <p:cNvPr id="3" name="Title 2"/>
          <p:cNvSpPr>
            <a:spLocks noGrp="1"/>
          </p:cNvSpPr>
          <p:nvPr>
            <p:ph type="title"/>
          </p:nvPr>
        </p:nvSpPr>
        <p:spPr/>
        <p:txBody>
          <a:bodyPr/>
          <a:lstStyle/>
          <a:p>
            <a:r>
              <a:rPr lang="en-US" dirty="0"/>
              <a:t>Eligibility criteria</a:t>
            </a:r>
          </a:p>
        </p:txBody>
      </p:sp>
    </p:spTree>
    <p:extLst>
      <p:ext uri="{BB962C8B-B14F-4D97-AF65-F5344CB8AC3E}">
        <p14:creationId xmlns:p14="http://schemas.microsoft.com/office/powerpoint/2010/main" val="153615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2386" y="1498169"/>
            <a:ext cx="8580352" cy="5491566"/>
          </a:xfrm>
        </p:spPr>
        <p:txBody>
          <a:bodyPr>
            <a:normAutofit fontScale="85000" lnSpcReduction="10000"/>
          </a:bodyPr>
          <a:lstStyle/>
          <a:p>
            <a:r>
              <a:rPr lang="en-US" dirty="0">
                <a:latin typeface="Georgia" charset="0"/>
                <a:ea typeface="Georgia" charset="0"/>
                <a:cs typeface="Georgia" charset="0"/>
              </a:rPr>
              <a:t>The patient must make two oral requests to the attending physician, separated by at least 15 days. [Note: As of 2020, waived if patient’s life expectancy is </a:t>
            </a:r>
            <a:r>
              <a:rPr lang="en-US" dirty="0" smtClean="0">
                <a:latin typeface="Georgia" charset="0"/>
                <a:ea typeface="Georgia" charset="0"/>
                <a:cs typeface="Georgia" charset="0"/>
              </a:rPr>
              <a:t>less </a:t>
            </a:r>
            <a:r>
              <a:rPr lang="en-US" dirty="0">
                <a:latin typeface="Georgia" charset="0"/>
                <a:ea typeface="Georgia" charset="0"/>
                <a:cs typeface="Georgia" charset="0"/>
              </a:rPr>
              <a:t>than 15 days.]</a:t>
            </a:r>
          </a:p>
          <a:p>
            <a:r>
              <a:rPr lang="en-US" dirty="0">
                <a:latin typeface="Georgia" charset="0"/>
                <a:ea typeface="Georgia" charset="0"/>
                <a:cs typeface="Georgia" charset="0"/>
              </a:rPr>
              <a:t>The patient must provide a written request to the attending physician, signed in the presence of two witnesses, at least one of whom is not related to the patient.</a:t>
            </a:r>
          </a:p>
          <a:p>
            <a:r>
              <a:rPr lang="en-US" dirty="0">
                <a:latin typeface="Georgia" charset="0"/>
                <a:ea typeface="Georgia" charset="0"/>
                <a:cs typeface="Georgia" charset="0"/>
              </a:rPr>
              <a:t>The attending physician and a consulting physician must confirm the patient's diagnosis and prognosis.</a:t>
            </a:r>
          </a:p>
          <a:p>
            <a:r>
              <a:rPr lang="en-US" dirty="0">
                <a:latin typeface="Georgia" charset="0"/>
                <a:ea typeface="Georgia" charset="0"/>
                <a:cs typeface="Georgia" charset="0"/>
              </a:rPr>
              <a:t>The attending physician and a consulting physician must determine whether the patient is capable of making and communicating health care decisions for him/herself;</a:t>
            </a:r>
          </a:p>
          <a:p>
            <a:r>
              <a:rPr lang="en-US" dirty="0">
                <a:latin typeface="Georgia" charset="0"/>
                <a:ea typeface="Georgia" charset="0"/>
                <a:cs typeface="Georgia" charset="0"/>
              </a:rPr>
              <a:t>If either physician believes the patient's judgment is impaired by a psychiatric or psychological disorder (such as depression), the patient must be referred for a psychological examination;</a:t>
            </a:r>
          </a:p>
          <a:p>
            <a:r>
              <a:rPr lang="en-US" dirty="0">
                <a:latin typeface="Georgia" charset="0"/>
                <a:ea typeface="Georgia" charset="0"/>
                <a:cs typeface="Georgia" charset="0"/>
              </a:rPr>
              <a:t>The attending physician must inform the patient of feasible alternatives to the DWDA including comfort care, hospice care, and pain control;</a:t>
            </a:r>
          </a:p>
          <a:p>
            <a:r>
              <a:rPr lang="en-US" dirty="0">
                <a:latin typeface="Georgia" charset="0"/>
                <a:ea typeface="Georgia" charset="0"/>
                <a:cs typeface="Georgia" charset="0"/>
              </a:rPr>
              <a:t>The attending physician must request, but may not require, the patient to notify their next-of-kin of the prescription request.</a:t>
            </a:r>
          </a:p>
          <a:p>
            <a:r>
              <a:rPr lang="en-US" dirty="0">
                <a:latin typeface="Georgia" charset="0"/>
                <a:ea typeface="Georgia" charset="0"/>
                <a:cs typeface="Georgia" charset="0"/>
              </a:rPr>
              <a:t>A patient can rescind a request at any time and in any manner. The attending physician will also offer the patient an opportunity to rescind his/her request at the end of the waiting period following the initial request to participate.</a:t>
            </a:r>
          </a:p>
          <a:p>
            <a:r>
              <a:rPr lang="en-US" dirty="0">
                <a:latin typeface="Georgia" charset="0"/>
                <a:ea typeface="Georgia" charset="0"/>
                <a:cs typeface="Georgia" charset="0"/>
              </a:rPr>
              <a:t>Physicians must report all prescriptions for lethal medications to the Oregon Health Authority, Center for Health Statistics. Pharmacists must also be informed of the prescribed medication's ultimate use.</a:t>
            </a:r>
          </a:p>
          <a:p>
            <a:endParaRPr lang="en-US" dirty="0"/>
          </a:p>
        </p:txBody>
      </p:sp>
      <p:sp>
        <p:nvSpPr>
          <p:cNvPr id="3" name="Title 2"/>
          <p:cNvSpPr>
            <a:spLocks noGrp="1"/>
          </p:cNvSpPr>
          <p:nvPr>
            <p:ph type="title"/>
          </p:nvPr>
        </p:nvSpPr>
        <p:spPr>
          <a:xfrm>
            <a:off x="572386" y="339791"/>
            <a:ext cx="8971007" cy="1325563"/>
          </a:xfrm>
        </p:spPr>
        <p:txBody>
          <a:bodyPr>
            <a:normAutofit/>
          </a:bodyPr>
          <a:lstStyle/>
          <a:p>
            <a:r>
              <a:rPr lang="en-US" dirty="0"/>
              <a:t>Process/amendments to 1997 law</a:t>
            </a:r>
          </a:p>
        </p:txBody>
      </p:sp>
    </p:spTree>
    <p:extLst>
      <p:ext uri="{BB962C8B-B14F-4D97-AF65-F5344CB8AC3E}">
        <p14:creationId xmlns:p14="http://schemas.microsoft.com/office/powerpoint/2010/main" val="699877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4158" y="1271752"/>
            <a:ext cx="8517290" cy="5470011"/>
          </a:xfrm>
        </p:spPr>
        <p:txBody>
          <a:bodyPr>
            <a:noAutofit/>
          </a:bodyPr>
          <a:lstStyle/>
          <a:p>
            <a:r>
              <a:rPr lang="en-US" sz="1500" dirty="0">
                <a:latin typeface="Georgia" panose="02040502050405020303" pitchFamily="18" charset="0"/>
                <a:ea typeface="Georgia" charset="0"/>
                <a:cs typeface="Georgia" charset="0"/>
              </a:rPr>
              <a:t>In </a:t>
            </a:r>
            <a:r>
              <a:rPr lang="en-US" sz="1500" b="1" dirty="0">
                <a:latin typeface="Georgia" panose="02040502050405020303" pitchFamily="18" charset="0"/>
                <a:ea typeface="Georgia" charset="0"/>
                <a:cs typeface="Georgia" charset="0"/>
              </a:rPr>
              <a:t>2011, 71 deaths </a:t>
            </a:r>
            <a:r>
              <a:rPr lang="en-US" sz="1500" dirty="0">
                <a:latin typeface="Georgia" panose="02040502050405020303" pitchFamily="18" charset="0"/>
                <a:ea typeface="Georgia" charset="0"/>
                <a:cs typeface="Georgia" charset="0"/>
              </a:rPr>
              <a:t>occurred from ingesting medications prescribed under Oregon’s Death with Dignity Act.</a:t>
            </a:r>
          </a:p>
          <a:p>
            <a:pPr lvl="1"/>
            <a:r>
              <a:rPr lang="en-US" sz="1500" dirty="0">
                <a:latin typeface="Georgia" panose="02040502050405020303" pitchFamily="18" charset="0"/>
                <a:ea typeface="Georgia" charset="0"/>
                <a:cs typeface="Georgia" charset="0"/>
              </a:rPr>
              <a:t>These deaths represented 22.5 deaths per 10,000 total deaths. (0.225% of total deaths in Oregon.)</a:t>
            </a:r>
          </a:p>
          <a:p>
            <a:r>
              <a:rPr lang="en-US" sz="1500" dirty="0">
                <a:latin typeface="Georgia" panose="02040502050405020303" pitchFamily="18" charset="0"/>
                <a:ea typeface="Georgia" charset="0"/>
                <a:cs typeface="Georgia" charset="0"/>
              </a:rPr>
              <a:t>In </a:t>
            </a:r>
            <a:r>
              <a:rPr lang="en-US" sz="1500" b="1" dirty="0">
                <a:latin typeface="Georgia" panose="02040502050405020303" pitchFamily="18" charset="0"/>
                <a:ea typeface="Georgia" charset="0"/>
                <a:cs typeface="Georgia" charset="0"/>
              </a:rPr>
              <a:t>2019, 188 deaths </a:t>
            </a:r>
            <a:r>
              <a:rPr lang="en-US" sz="1500" dirty="0">
                <a:latin typeface="Georgia" panose="02040502050405020303" pitchFamily="18" charset="0"/>
                <a:ea typeface="Georgia" charset="0"/>
                <a:cs typeface="Georgia" charset="0"/>
              </a:rPr>
              <a:t>occurred from ingesting the prescribed medications</a:t>
            </a:r>
          </a:p>
          <a:p>
            <a:pPr lvl="1"/>
            <a:r>
              <a:rPr lang="en-US" sz="1500" dirty="0">
                <a:latin typeface="Georgia" panose="02040502050405020303" pitchFamily="18" charset="0"/>
                <a:ea typeface="Georgia" charset="0"/>
                <a:cs typeface="Georgia" charset="0"/>
              </a:rPr>
              <a:t> These deaths represented 51.9 deaths per 10,000 total deaths. (0.519% of total deaths in Oregon.)</a:t>
            </a:r>
          </a:p>
          <a:p>
            <a:r>
              <a:rPr lang="en-US" sz="1500" dirty="0">
                <a:latin typeface="Georgia" panose="02040502050405020303" pitchFamily="18" charset="0"/>
                <a:ea typeface="Georgia" charset="0"/>
                <a:cs typeface="Georgia" charset="0"/>
              </a:rPr>
              <a:t>In </a:t>
            </a:r>
            <a:r>
              <a:rPr lang="en-US" sz="1500" b="1" dirty="0">
                <a:latin typeface="Georgia" panose="02040502050405020303" pitchFamily="18" charset="0"/>
                <a:ea typeface="Georgia" charset="0"/>
                <a:cs typeface="Georgia" charset="0"/>
              </a:rPr>
              <a:t>2020, 245 deaths </a:t>
            </a:r>
            <a:r>
              <a:rPr lang="en-US" sz="1500" dirty="0">
                <a:latin typeface="Georgia" panose="02040502050405020303" pitchFamily="18" charset="0"/>
                <a:ea typeface="Georgia" charset="0"/>
                <a:cs typeface="Georgia" charset="0"/>
              </a:rPr>
              <a:t>occurred from ingesting the prescribed medications, including 22 who had received prescriptions in previous years.  </a:t>
            </a:r>
            <a:r>
              <a:rPr lang="en-US" sz="1500" dirty="0" smtClean="0">
                <a:latin typeface="Georgia" panose="02040502050405020303" pitchFamily="18" charset="0"/>
                <a:ea typeface="Georgia" charset="0"/>
                <a:cs typeface="Georgia" charset="0"/>
              </a:rPr>
              <a:t>[Note: Increase may reflect 2020 amendment waiving 15-day waiting period for patients with life expectancy of less than 15 days.]</a:t>
            </a:r>
          </a:p>
          <a:p>
            <a:r>
              <a:rPr lang="en-US" sz="1500" dirty="0" smtClean="0">
                <a:latin typeface="Georgia" panose="02040502050405020303" pitchFamily="18" charset="0"/>
                <a:ea typeface="Georgia" charset="0"/>
                <a:cs typeface="Georgia" charset="0"/>
              </a:rPr>
              <a:t>Demographic </a:t>
            </a:r>
            <a:r>
              <a:rPr lang="en-US" sz="1500" dirty="0">
                <a:latin typeface="Georgia" panose="02040502050405020303" pitchFamily="18" charset="0"/>
                <a:ea typeface="Georgia" charset="0"/>
                <a:cs typeface="Georgia" charset="0"/>
              </a:rPr>
              <a:t>characteristics of DWDA patients in 2020 were similar to those of previous years:</a:t>
            </a:r>
          </a:p>
          <a:p>
            <a:pPr lvl="1"/>
            <a:r>
              <a:rPr lang="en-US" sz="1500" dirty="0">
                <a:latin typeface="Georgia" panose="02040502050405020303" pitchFamily="18" charset="0"/>
                <a:ea typeface="Georgia" charset="0"/>
                <a:cs typeface="Georgia" charset="0"/>
              </a:rPr>
              <a:t>Most patients were aged 65 years or older (81%) and white (97%). </a:t>
            </a:r>
          </a:p>
          <a:p>
            <a:pPr lvl="1"/>
            <a:r>
              <a:rPr lang="en-US" sz="1500" b="1" dirty="0">
                <a:latin typeface="Georgia" panose="02040502050405020303" pitchFamily="18" charset="0"/>
                <a:ea typeface="Georgia" charset="0"/>
                <a:cs typeface="Georgia" charset="0"/>
              </a:rPr>
              <a:t>C</a:t>
            </a:r>
            <a:r>
              <a:rPr lang="en-US" sz="1500" b="1" dirty="0" smtClean="0">
                <a:latin typeface="Georgia" panose="02040502050405020303" pitchFamily="18" charset="0"/>
                <a:ea typeface="Georgia" charset="0"/>
                <a:cs typeface="Georgia" charset="0"/>
              </a:rPr>
              <a:t>ancer </a:t>
            </a:r>
            <a:r>
              <a:rPr lang="en-US" sz="1500" b="1" dirty="0">
                <a:latin typeface="Georgia" panose="02040502050405020303" pitchFamily="18" charset="0"/>
                <a:ea typeface="Georgia" charset="0"/>
                <a:cs typeface="Georgia" charset="0"/>
              </a:rPr>
              <a:t>still accounted for most underlying illnesses (66</a:t>
            </a:r>
            <a:r>
              <a:rPr lang="en-US" sz="1500" b="1" dirty="0" smtClean="0">
                <a:latin typeface="Georgia" panose="02040502050405020303" pitchFamily="18" charset="0"/>
                <a:ea typeface="Georgia" charset="0"/>
                <a:cs typeface="Georgia" charset="0"/>
              </a:rPr>
              <a:t>%). </a:t>
            </a:r>
          </a:p>
          <a:p>
            <a:pPr lvl="1"/>
            <a:r>
              <a:rPr lang="en-US" sz="1500" dirty="0" smtClean="0">
                <a:latin typeface="Georgia" panose="02040502050405020303" pitchFamily="18" charset="0"/>
                <a:ea typeface="Georgia" charset="0"/>
                <a:cs typeface="Georgia" charset="0"/>
              </a:rPr>
              <a:t>OHA </a:t>
            </a:r>
            <a:r>
              <a:rPr lang="en-US" sz="1500" dirty="0">
                <a:latin typeface="Georgia" panose="02040502050405020303" pitchFamily="18" charset="0"/>
                <a:ea typeface="Georgia" charset="0"/>
                <a:cs typeface="Georgia" charset="0"/>
              </a:rPr>
              <a:t>made no referrals to the Oregon Medical Board for failure to comply with DWDA requirements.</a:t>
            </a:r>
            <a:endParaRPr lang="en-US" sz="1500" dirty="0">
              <a:latin typeface="Georgia" panose="02040502050405020303" pitchFamily="18" charset="0"/>
            </a:endParaRPr>
          </a:p>
          <a:p>
            <a:pPr marL="0" indent="0">
              <a:buNone/>
            </a:pPr>
            <a:r>
              <a:rPr lang="en-US" sz="1500" i="1" dirty="0">
                <a:latin typeface="Georgia" panose="02040502050405020303" pitchFamily="18" charset="0"/>
                <a:ea typeface="Georgia" charset="0"/>
                <a:cs typeface="Georgia" charset="0"/>
              </a:rPr>
              <a:t>Sources: Oregon Health Authority, Death with Dignity 2011 annual report; 2019 annual report; 2020 data summary https://www.oregon.gov/oha/PH/PROVIDERPARTNERRESOURCES/EVALUATIONRESEARCH/DEATHWITHDIGNITYACT/Pages/ar-index.aspx</a:t>
            </a:r>
          </a:p>
        </p:txBody>
      </p:sp>
      <p:sp>
        <p:nvSpPr>
          <p:cNvPr id="3" name="Title 2"/>
          <p:cNvSpPr>
            <a:spLocks noGrp="1"/>
          </p:cNvSpPr>
          <p:nvPr>
            <p:ph type="title"/>
          </p:nvPr>
        </p:nvSpPr>
        <p:spPr>
          <a:xfrm>
            <a:off x="572386" y="339792"/>
            <a:ext cx="8319366" cy="774305"/>
          </a:xfrm>
        </p:spPr>
        <p:txBody>
          <a:bodyPr/>
          <a:lstStyle/>
          <a:p>
            <a:r>
              <a:rPr lang="en-US" dirty="0"/>
              <a:t>Use of 1997 law over last 1o years</a:t>
            </a:r>
          </a:p>
        </p:txBody>
      </p:sp>
    </p:spTree>
    <p:extLst>
      <p:ext uri="{BB962C8B-B14F-4D97-AF65-F5344CB8AC3E}">
        <p14:creationId xmlns:p14="http://schemas.microsoft.com/office/powerpoint/2010/main" val="1040477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0621" y="1051034"/>
            <a:ext cx="8481848" cy="5644056"/>
          </a:xfrm>
        </p:spPr>
        <p:txBody>
          <a:bodyPr>
            <a:noAutofit/>
          </a:bodyPr>
          <a:lstStyle/>
          <a:p>
            <a:r>
              <a:rPr lang="en-US" i="1" dirty="0">
                <a:latin typeface="Georgia" charset="0"/>
                <a:ea typeface="Georgia" charset="0"/>
                <a:cs typeface="Georgia" charset="0"/>
              </a:rPr>
              <a:t>Discussion is crucial </a:t>
            </a:r>
            <a:r>
              <a:rPr lang="en-US" b="1" i="1" dirty="0">
                <a:latin typeface="Georgia" charset="0"/>
                <a:ea typeface="Georgia" charset="0"/>
                <a:cs typeface="Georgia" charset="0"/>
              </a:rPr>
              <a:t>before and after </a:t>
            </a:r>
            <a:r>
              <a:rPr lang="en-US" i="1" dirty="0" smtClean="0">
                <a:latin typeface="Georgia" charset="0"/>
                <a:ea typeface="Georgia" charset="0"/>
                <a:cs typeface="Georgia" charset="0"/>
              </a:rPr>
              <a:t>legalization</a:t>
            </a:r>
          </a:p>
          <a:p>
            <a:pPr lvl="1"/>
            <a:r>
              <a:rPr lang="en-US" dirty="0" smtClean="0">
                <a:latin typeface="Georgia" charset="0"/>
                <a:ea typeface="Georgia" charset="0"/>
                <a:cs typeface="Georgia" charset="0"/>
              </a:rPr>
              <a:t>Physicians</a:t>
            </a:r>
            <a:r>
              <a:rPr lang="en-US" dirty="0">
                <a:latin typeface="Georgia" charset="0"/>
                <a:ea typeface="Georgia" charset="0"/>
                <a:cs typeface="Georgia" charset="0"/>
              </a:rPr>
              <a:t>, pharmacists, and other </a:t>
            </a:r>
            <a:r>
              <a:rPr lang="en-US" dirty="0" smtClean="0">
                <a:latin typeface="Georgia" charset="0"/>
                <a:ea typeface="Georgia" charset="0"/>
                <a:cs typeface="Georgia" charset="0"/>
              </a:rPr>
              <a:t>health </a:t>
            </a:r>
            <a:r>
              <a:rPr lang="en-US" dirty="0">
                <a:latin typeface="Georgia" charset="0"/>
                <a:ea typeface="Georgia" charset="0"/>
                <a:cs typeface="Georgia" charset="0"/>
              </a:rPr>
              <a:t>care professionals need </a:t>
            </a:r>
            <a:r>
              <a:rPr lang="en-US" dirty="0" smtClean="0">
                <a:latin typeface="Georgia" charset="0"/>
                <a:ea typeface="Georgia" charset="0"/>
                <a:cs typeface="Georgia" charset="0"/>
              </a:rPr>
              <a:t>opportunities </a:t>
            </a:r>
            <a:r>
              <a:rPr lang="en-US" dirty="0">
                <a:latin typeface="Georgia" charset="0"/>
                <a:ea typeface="Georgia" charset="0"/>
                <a:cs typeface="Georgia" charset="0"/>
              </a:rPr>
              <a:t>to discuss assisted dying in the context of personal and professional integrity, to reflect on whether they will participate (by prescribing or by referral to willing prescribers), and to consider how to communicate with patients who ask about or request a prescription.  </a:t>
            </a:r>
            <a:endParaRPr lang="en-US" dirty="0" smtClean="0">
              <a:latin typeface="Georgia" charset="0"/>
              <a:ea typeface="Georgia" charset="0"/>
              <a:cs typeface="Georgia" charset="0"/>
            </a:endParaRPr>
          </a:p>
          <a:p>
            <a:pPr lvl="1"/>
            <a:r>
              <a:rPr lang="en-US" dirty="0" smtClean="0">
                <a:latin typeface="Georgia" charset="0"/>
                <a:ea typeface="Georgia" charset="0"/>
                <a:cs typeface="Georgia" charset="0"/>
              </a:rPr>
              <a:t>Public discussion should reflect on privacy/anonymity in small place where people tend to know each other.</a:t>
            </a:r>
            <a:r>
              <a:rPr lang="en-US" dirty="0">
                <a:latin typeface="Georgia" charset="0"/>
                <a:ea typeface="Georgia" charset="0"/>
                <a:cs typeface="Georgia" charset="0"/>
              </a:rPr>
              <a:t> </a:t>
            </a:r>
            <a:r>
              <a:rPr lang="en-US" dirty="0" smtClean="0">
                <a:latin typeface="Georgia" charset="0"/>
                <a:ea typeface="Georgia" charset="0"/>
                <a:cs typeface="Georgia" charset="0"/>
              </a:rPr>
              <a:t>Vermont </a:t>
            </a:r>
            <a:r>
              <a:rPr lang="en-US" dirty="0" smtClean="0">
                <a:latin typeface="Georgia" charset="0"/>
                <a:ea typeface="Georgia" charset="0"/>
                <a:cs typeface="Georgia" charset="0"/>
              </a:rPr>
              <a:t>is good U.S. example.</a:t>
            </a:r>
            <a:endParaRPr lang="en-US" dirty="0">
              <a:latin typeface="Georgia" charset="0"/>
              <a:ea typeface="Georgia" charset="0"/>
              <a:cs typeface="Georgia" charset="0"/>
            </a:endParaRPr>
          </a:p>
          <a:p>
            <a:pPr>
              <a:buFont typeface="Arial" charset="0"/>
              <a:buChar char="•"/>
            </a:pPr>
            <a:r>
              <a:rPr lang="en-US" b="1" i="1" dirty="0" smtClean="0">
                <a:latin typeface="Georgia" charset="0"/>
                <a:ea typeface="Georgia" charset="0"/>
                <a:cs typeface="Georgia" charset="0"/>
              </a:rPr>
              <a:t>Implementation processes </a:t>
            </a:r>
            <a:r>
              <a:rPr lang="en-US" i="1" dirty="0" smtClean="0">
                <a:latin typeface="Georgia" charset="0"/>
                <a:ea typeface="Georgia" charset="0"/>
                <a:cs typeface="Georgia" charset="0"/>
              </a:rPr>
              <a:t>must be developed and </a:t>
            </a:r>
            <a:r>
              <a:rPr lang="en-US" i="1" dirty="0">
                <a:latin typeface="Georgia" charset="0"/>
                <a:ea typeface="Georgia" charset="0"/>
                <a:cs typeface="Georgia" charset="0"/>
              </a:rPr>
              <a:t>continually </a:t>
            </a:r>
            <a:r>
              <a:rPr lang="en-US" i="1" dirty="0" smtClean="0">
                <a:latin typeface="Georgia" charset="0"/>
                <a:ea typeface="Georgia" charset="0"/>
                <a:cs typeface="Georgia" charset="0"/>
              </a:rPr>
              <a:t>improved</a:t>
            </a:r>
            <a:r>
              <a:rPr lang="en-US" dirty="0" smtClean="0">
                <a:latin typeface="Georgia" charset="0"/>
                <a:ea typeface="Georgia" charset="0"/>
                <a:cs typeface="Georgia" charset="0"/>
              </a:rPr>
              <a:t> </a:t>
            </a:r>
          </a:p>
          <a:p>
            <a:pPr lvl="1">
              <a:buFont typeface="Arial" charset="0"/>
              <a:buChar char="•"/>
            </a:pPr>
            <a:r>
              <a:rPr lang="en-US" dirty="0" smtClean="0">
                <a:latin typeface="Georgia" charset="0"/>
                <a:ea typeface="Georgia" charset="0"/>
                <a:cs typeface="Georgia" charset="0"/>
              </a:rPr>
              <a:t>Hospitals</a:t>
            </a:r>
            <a:r>
              <a:rPr lang="en-US" dirty="0">
                <a:latin typeface="Georgia" charset="0"/>
                <a:ea typeface="Georgia" charset="0"/>
                <a:cs typeface="Georgia" charset="0"/>
              </a:rPr>
              <a:t>, hospice programs, pharmacists, public health authorities, etc., must work out </a:t>
            </a:r>
            <a:r>
              <a:rPr lang="en-US" dirty="0" smtClean="0">
                <a:latin typeface="Georgia" charset="0"/>
                <a:ea typeface="Georgia" charset="0"/>
                <a:cs typeface="Georgia" charset="0"/>
              </a:rPr>
              <a:t>and refine their</a:t>
            </a:r>
            <a:r>
              <a:rPr lang="en-US" dirty="0" smtClean="0">
                <a:latin typeface="Georgia" charset="0"/>
                <a:ea typeface="Georgia" charset="0"/>
                <a:cs typeface="Georgia" charset="0"/>
              </a:rPr>
              <a:t> </a:t>
            </a:r>
            <a:r>
              <a:rPr lang="en-US" dirty="0">
                <a:latin typeface="Georgia" charset="0"/>
                <a:ea typeface="Georgia" charset="0"/>
                <a:cs typeface="Georgia" charset="0"/>
              </a:rPr>
              <a:t>roles with respect to public information, protocols for patient </a:t>
            </a:r>
            <a:r>
              <a:rPr lang="en-US" dirty="0" smtClean="0">
                <a:latin typeface="Georgia" charset="0"/>
                <a:ea typeface="Georgia" charset="0"/>
                <a:cs typeface="Georgia" charset="0"/>
              </a:rPr>
              <a:t>requests, clinical evaluation</a:t>
            </a:r>
            <a:r>
              <a:rPr lang="en-US" dirty="0">
                <a:latin typeface="Georgia" charset="0"/>
                <a:ea typeface="Georgia" charset="0"/>
                <a:cs typeface="Georgia" charset="0"/>
              </a:rPr>
              <a:t>, patient safety, etc.</a:t>
            </a:r>
          </a:p>
          <a:p>
            <a:r>
              <a:rPr lang="en-US" b="1" i="1" dirty="0" smtClean="0">
                <a:latin typeface="Georgia" charset="0"/>
                <a:ea typeface="Georgia" charset="0"/>
                <a:cs typeface="Georgia" charset="0"/>
              </a:rPr>
              <a:t>Budget for data </a:t>
            </a:r>
            <a:r>
              <a:rPr lang="en-US" b="1" i="1" dirty="0">
                <a:latin typeface="Georgia" charset="0"/>
                <a:ea typeface="Georgia" charset="0"/>
                <a:cs typeface="Georgia" charset="0"/>
              </a:rPr>
              <a:t>collection, analysis, </a:t>
            </a:r>
            <a:r>
              <a:rPr lang="en-US" b="1" i="1" dirty="0" smtClean="0">
                <a:latin typeface="Georgia" charset="0"/>
                <a:ea typeface="Georgia" charset="0"/>
                <a:cs typeface="Georgia" charset="0"/>
              </a:rPr>
              <a:t>and public reporting</a:t>
            </a:r>
            <a:r>
              <a:rPr lang="en-US" i="1" dirty="0" smtClean="0">
                <a:latin typeface="Georgia" charset="0"/>
                <a:ea typeface="Georgia" charset="0"/>
                <a:cs typeface="Georgia" charset="0"/>
              </a:rPr>
              <a:t> </a:t>
            </a:r>
          </a:p>
          <a:p>
            <a:pPr lvl="1"/>
            <a:r>
              <a:rPr lang="en-US" dirty="0" smtClean="0">
                <a:latin typeface="Georgia" charset="0"/>
                <a:ea typeface="Georgia" charset="0"/>
                <a:cs typeface="Georgia" charset="0"/>
              </a:rPr>
              <a:t>Oregon’s </a:t>
            </a:r>
            <a:r>
              <a:rPr lang="en-US" dirty="0">
                <a:latin typeface="Georgia" charset="0"/>
                <a:ea typeface="Georgia" charset="0"/>
                <a:cs typeface="Georgia" charset="0"/>
              </a:rPr>
              <a:t>public health reporting is </a:t>
            </a:r>
            <a:r>
              <a:rPr lang="en-US" dirty="0" smtClean="0">
                <a:latin typeface="Georgia" charset="0"/>
                <a:ea typeface="Georgia" charset="0"/>
                <a:cs typeface="Georgia" charset="0"/>
              </a:rPr>
              <a:t>viewed </a:t>
            </a:r>
            <a:r>
              <a:rPr lang="en-US" dirty="0">
                <a:latin typeface="Georgia" charset="0"/>
                <a:ea typeface="Georgia" charset="0"/>
                <a:cs typeface="Georgia" charset="0"/>
              </a:rPr>
              <a:t>as trustworthy and impartial by researchers, practitioners, the public, and by people with differing views on assisted dying.</a:t>
            </a:r>
          </a:p>
          <a:p>
            <a:r>
              <a:rPr lang="en-US" i="1" dirty="0">
                <a:latin typeface="Georgia" charset="0"/>
                <a:ea typeface="Georgia" charset="0"/>
                <a:cs typeface="Georgia" charset="0"/>
              </a:rPr>
              <a:t>Most people will </a:t>
            </a:r>
            <a:r>
              <a:rPr lang="en-US" b="1" i="1" dirty="0">
                <a:latin typeface="Georgia" charset="0"/>
                <a:ea typeface="Georgia" charset="0"/>
                <a:cs typeface="Georgia" charset="0"/>
              </a:rPr>
              <a:t>not</a:t>
            </a:r>
            <a:r>
              <a:rPr lang="en-US" i="1" dirty="0">
                <a:latin typeface="Georgia" charset="0"/>
                <a:ea typeface="Georgia" charset="0"/>
                <a:cs typeface="Georgia" charset="0"/>
              </a:rPr>
              <a:t> choose assisted dying.</a:t>
            </a:r>
          </a:p>
        </p:txBody>
      </p:sp>
      <p:sp>
        <p:nvSpPr>
          <p:cNvPr id="3" name="Title 2"/>
          <p:cNvSpPr>
            <a:spLocks noGrp="1"/>
          </p:cNvSpPr>
          <p:nvPr>
            <p:ph type="title"/>
          </p:nvPr>
        </p:nvSpPr>
        <p:spPr>
          <a:xfrm>
            <a:off x="241737" y="276730"/>
            <a:ext cx="9606455" cy="774304"/>
          </a:xfrm>
        </p:spPr>
        <p:txBody>
          <a:bodyPr/>
          <a:lstStyle/>
          <a:p>
            <a:r>
              <a:rPr lang="en-US" dirty="0" smtClean="0"/>
              <a:t>Learnings </a:t>
            </a:r>
            <a:r>
              <a:rPr lang="en-US" dirty="0"/>
              <a:t>from </a:t>
            </a:r>
            <a:r>
              <a:rPr lang="en-US" dirty="0" smtClean="0"/>
              <a:t>Oregon and the U.S.</a:t>
            </a:r>
            <a:endParaRPr lang="en-US" dirty="0"/>
          </a:p>
        </p:txBody>
      </p:sp>
    </p:spTree>
    <p:extLst>
      <p:ext uri="{BB962C8B-B14F-4D97-AF65-F5344CB8AC3E}">
        <p14:creationId xmlns:p14="http://schemas.microsoft.com/office/powerpoint/2010/main" val="1356722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9</Form_x0020__x002d__x0020_no_x0020_of_x0020_pages>
    <Document_x0020_type xmlns="f906fbab-2f75-4c55-9947-54e5e7fb542c">Marketing material</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4</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1BE5D745-CAFD-4714-8637-D777EBF42B50}"/>
</file>

<file path=customXml/itemProps2.xml><?xml version="1.0" encoding="utf-8"?>
<ds:datastoreItem xmlns:ds="http://schemas.openxmlformats.org/officeDocument/2006/customXml" ds:itemID="{B9D8FEB5-B4A4-449D-AEEA-1D580E52EC66}"/>
</file>

<file path=customXml/itemProps3.xml><?xml version="1.0" encoding="utf-8"?>
<ds:datastoreItem xmlns:ds="http://schemas.openxmlformats.org/officeDocument/2006/customXml" ds:itemID="{AB5A272D-510E-4194-88CB-42EE3E44637F}"/>
</file>

<file path=docProps/app.xml><?xml version="1.0" encoding="utf-8"?>
<Properties xmlns="http://schemas.openxmlformats.org/officeDocument/2006/extended-properties" xmlns:vt="http://schemas.openxmlformats.org/officeDocument/2006/docPropsVTypes">
  <Template/>
  <TotalTime>380</TotalTime>
  <Words>1445</Words>
  <Application>Microsoft Macintosh PowerPoint</Application>
  <PresentationFormat>Widescreen</PresentationFormat>
  <Paragraphs>92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Calibri Light</vt:lpstr>
      <vt:lpstr>Georgia</vt:lpstr>
      <vt:lpstr>Open Sans</vt:lpstr>
      <vt:lpstr>Arial</vt:lpstr>
      <vt:lpstr>Office Theme</vt:lpstr>
      <vt:lpstr>An overview of assisted dying in Oregon and other  U.S. jurisdictions</vt:lpstr>
      <vt:lpstr>Research and public service work on topic</vt:lpstr>
      <vt:lpstr>Terminology in the U.S.</vt:lpstr>
      <vt:lpstr>PowerPoint Presentation</vt:lpstr>
      <vt:lpstr>Legal framework</vt:lpstr>
      <vt:lpstr>Eligibility criteria</vt:lpstr>
      <vt:lpstr>Process/amendments to 1997 law</vt:lpstr>
      <vt:lpstr>Use of 1997 law over last 1o years</vt:lpstr>
      <vt:lpstr>Learnings from Oregon and the U.S.</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assisted dying in Oregon and other U.S. jurisdictions</dc:title>
  <dc:creator>Heather Monaghan</dc:creator>
  <cp:lastModifiedBy>Nancy Berlinger</cp:lastModifiedBy>
  <cp:revision>41</cp:revision>
  <dcterms:created xsi:type="dcterms:W3CDTF">2020-09-23T16:59:17Z</dcterms:created>
  <dcterms:modified xsi:type="dcterms:W3CDTF">2021-03-16T20:08:08Z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