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81" r:id="rId5"/>
    <p:sldMasterId id="2147483794" r:id="rId6"/>
  </p:sldMasterIdLst>
  <p:notesMasterIdLst>
    <p:notesMasterId r:id="rId16"/>
  </p:notesMasterIdLst>
  <p:sldIdLst>
    <p:sldId id="420" r:id="rId7"/>
    <p:sldId id="435" r:id="rId8"/>
    <p:sldId id="433" r:id="rId9"/>
    <p:sldId id="434" r:id="rId10"/>
    <p:sldId id="436" r:id="rId11"/>
    <p:sldId id="429" r:id="rId12"/>
    <p:sldId id="438" r:id="rId13"/>
    <p:sldId id="437" r:id="rId14"/>
    <p:sldId id="432" r:id="rId15"/>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1797" autoAdjust="0"/>
  </p:normalViewPr>
  <p:slideViewPr>
    <p:cSldViewPr snapToGrid="0" snapToObjects="1">
      <p:cViewPr varScale="1">
        <p:scale>
          <a:sx n="97" d="100"/>
          <a:sy n="97" d="100"/>
        </p:scale>
        <p:origin x="968" y="184"/>
      </p:cViewPr>
      <p:guideLst>
        <p:guide orient="horz" pos="1620"/>
        <p:guide pos="4377"/>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3/16/21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monline.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kadoh.uk/evid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EF99E2-675F-2C42-9469-6B8B96FF0711}" type="slidenum">
              <a:rPr lang="en-US" smtClean="0"/>
              <a:t>1</a:t>
            </a:fld>
            <a:endParaRPr lang="en-US"/>
          </a:p>
        </p:txBody>
      </p:sp>
    </p:spTree>
    <p:extLst>
      <p:ext uri="{BB962C8B-B14F-4D97-AF65-F5344CB8AC3E}">
        <p14:creationId xmlns:p14="http://schemas.microsoft.com/office/powerpoint/2010/main" val="386420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EF99E2-675F-2C42-9469-6B8B96FF0711}" type="slidenum">
              <a:rPr lang="en-US" smtClean="0"/>
              <a:t>2</a:t>
            </a:fld>
            <a:endParaRPr lang="en-US"/>
          </a:p>
        </p:txBody>
      </p:sp>
    </p:spTree>
    <p:extLst>
      <p:ext uri="{BB962C8B-B14F-4D97-AF65-F5344CB8AC3E}">
        <p14:creationId xmlns:p14="http://schemas.microsoft.com/office/powerpoint/2010/main" val="321578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DIAGNOSIS</a:t>
            </a:r>
          </a:p>
          <a:p>
            <a:r>
              <a:rPr lang="en-GB" dirty="0"/>
              <a:t>Post mortem studies reveal 30% errors on death certificates</a:t>
            </a:r>
          </a:p>
          <a:p>
            <a:r>
              <a:rPr lang="en-GB" dirty="0"/>
              <a:t>5% have led to wrong treatments </a:t>
            </a:r>
          </a:p>
          <a:p>
            <a:r>
              <a:rPr lang="en-GB" dirty="0"/>
              <a:t>In the old Loneliness leads to death quicker, doers that make it a legitimate reason to end life?</a:t>
            </a:r>
          </a:p>
          <a:p>
            <a:pPr marL="0" marR="0" lvl="0" indent="0" algn="l" defTabSz="457130" rtl="0" eaLnBrk="1" fontAlgn="auto" latinLnBrk="0" hangingPunct="1">
              <a:lnSpc>
                <a:spcPct val="100000"/>
              </a:lnSpc>
              <a:spcBef>
                <a:spcPts val="0"/>
              </a:spcBef>
              <a:spcAft>
                <a:spcPts val="0"/>
              </a:spcAft>
              <a:buClrTx/>
              <a:buSzTx/>
              <a:buFontTx/>
              <a:buNone/>
              <a:tabLst/>
              <a:defRPr/>
            </a:pPr>
            <a:r>
              <a:rPr lang="en-GB" dirty="0"/>
              <a:t>Holland has engaged this question</a:t>
            </a:r>
          </a:p>
          <a:p>
            <a:endParaRPr lang="en-GB" dirty="0"/>
          </a:p>
          <a:p>
            <a:r>
              <a:rPr lang="en-GB" dirty="0"/>
              <a:t>PROGNOSIS</a:t>
            </a:r>
          </a:p>
          <a:p>
            <a:r>
              <a:rPr lang="en-GB" dirty="0"/>
              <a:t>Oregon have resolved their problem with underestimating prognosis (up to 4 years)</a:t>
            </a:r>
          </a:p>
          <a:p>
            <a:r>
              <a:rPr lang="en-GB" dirty="0"/>
              <a:t>It is now prognosis of the untreated disease – i.e. controllable diseases such as diabetes etc. are now classifiable as terminal irrespective of age, health etc.</a:t>
            </a:r>
          </a:p>
        </p:txBody>
      </p:sp>
      <p:sp>
        <p:nvSpPr>
          <p:cNvPr id="4" name="Slide Number Placeholder 3"/>
          <p:cNvSpPr>
            <a:spLocks noGrp="1"/>
          </p:cNvSpPr>
          <p:nvPr>
            <p:ph type="sldNum" sz="quarter" idx="5"/>
          </p:nvPr>
        </p:nvSpPr>
        <p:spPr/>
        <p:txBody>
          <a:bodyPr/>
          <a:lstStyle/>
          <a:p>
            <a:fld id="{93EF99E2-675F-2C42-9469-6B8B96FF0711}" type="slidenum">
              <a:rPr lang="en-US" smtClean="0"/>
              <a:t>3</a:t>
            </a:fld>
            <a:endParaRPr lang="en-US"/>
          </a:p>
        </p:txBody>
      </p:sp>
    </p:spTree>
    <p:extLst>
      <p:ext uri="{BB962C8B-B14F-4D97-AF65-F5344CB8AC3E}">
        <p14:creationId xmlns:p14="http://schemas.microsoft.com/office/powerpoint/2010/main" val="379357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social issues – values and not facts:</a:t>
            </a:r>
          </a:p>
          <a:p>
            <a:r>
              <a:rPr lang="en-GB" dirty="0"/>
              <a:t>Issues of relationship, helplessness, meaning</a:t>
            </a:r>
          </a:p>
          <a:p>
            <a:r>
              <a:rPr lang="en-GB" dirty="0"/>
              <a:t>In palliative care what we call total pain</a:t>
            </a:r>
          </a:p>
          <a:p>
            <a:r>
              <a:rPr lang="en-GB" dirty="0"/>
              <a:t>There is a massive literature</a:t>
            </a:r>
          </a:p>
          <a:p>
            <a:r>
              <a:rPr lang="en-GB" dirty="0"/>
              <a:t>Complex relationship between physical emotional social psych and spiritual</a:t>
            </a:r>
          </a:p>
          <a:p>
            <a:r>
              <a:rPr lang="en-GB" dirty="0"/>
              <a:t>Influences of family distress, transference and countertransference</a:t>
            </a:r>
          </a:p>
          <a:p>
            <a:endParaRPr lang="en-GB" dirty="0"/>
          </a:p>
          <a:p>
            <a:r>
              <a:rPr lang="en-GB" dirty="0" err="1"/>
              <a:t>Munck</a:t>
            </a:r>
            <a:r>
              <a:rPr lang="en-GB" dirty="0"/>
              <a:t> was a very complex character with childhood grief and an obsession with death</a:t>
            </a:r>
          </a:p>
        </p:txBody>
      </p:sp>
      <p:sp>
        <p:nvSpPr>
          <p:cNvPr id="4" name="Slide Number Placeholder 3"/>
          <p:cNvSpPr>
            <a:spLocks noGrp="1"/>
          </p:cNvSpPr>
          <p:nvPr>
            <p:ph type="sldNum" sz="quarter" idx="5"/>
          </p:nvPr>
        </p:nvSpPr>
        <p:spPr/>
        <p:txBody>
          <a:bodyPr/>
          <a:lstStyle/>
          <a:p>
            <a:fld id="{93EF99E2-675F-2C42-9469-6B8B96FF0711}" type="slidenum">
              <a:rPr lang="en-US" smtClean="0"/>
              <a:t>4</a:t>
            </a:fld>
            <a:endParaRPr lang="en-US"/>
          </a:p>
        </p:txBody>
      </p:sp>
    </p:spTree>
    <p:extLst>
      <p:ext uri="{BB962C8B-B14F-4D97-AF65-F5344CB8AC3E}">
        <p14:creationId xmlns:p14="http://schemas.microsoft.com/office/powerpoint/2010/main" val="3548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https://</a:t>
            </a:r>
            <a:r>
              <a:rPr lang="en-GB" sz="1200" dirty="0" err="1"/>
              <a:t>www.researchgate.net</a:t>
            </a:r>
            <a:r>
              <a:rPr lang="en-GB" sz="1200" dirty="0"/>
              <a:t>/publication/12012374_Demoralization_syndrome-A_relevant_psychiatric_diagnosis </a:t>
            </a:r>
          </a:p>
        </p:txBody>
      </p:sp>
      <p:sp>
        <p:nvSpPr>
          <p:cNvPr id="4" name="Slide Number Placeholder 3"/>
          <p:cNvSpPr>
            <a:spLocks noGrp="1"/>
          </p:cNvSpPr>
          <p:nvPr>
            <p:ph type="sldNum" sz="quarter" idx="5"/>
          </p:nvPr>
        </p:nvSpPr>
        <p:spPr/>
        <p:txBody>
          <a:bodyPr/>
          <a:lstStyle/>
          <a:p>
            <a:fld id="{93EF99E2-675F-2C42-9469-6B8B96FF0711}" type="slidenum">
              <a:rPr lang="en-US" smtClean="0"/>
              <a:t>5</a:t>
            </a:fld>
            <a:endParaRPr lang="en-US"/>
          </a:p>
        </p:txBody>
      </p:sp>
    </p:spTree>
    <p:extLst>
      <p:ext uri="{BB962C8B-B14F-4D97-AF65-F5344CB8AC3E}">
        <p14:creationId xmlns:p14="http://schemas.microsoft.com/office/powerpoint/2010/main" val="118146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Society’s default. Now is to people’s rights</a:t>
            </a:r>
          </a:p>
          <a:p>
            <a:r>
              <a:rPr lang="en-GB" dirty="0"/>
              <a:t>Doctors respond to this because we default to people’s best interests</a:t>
            </a:r>
          </a:p>
          <a:p>
            <a:endParaRPr lang="en-GB" dirty="0"/>
          </a:p>
          <a:p>
            <a:r>
              <a:rPr lang="en-GB" dirty="0"/>
              <a:t>We worry most about the </a:t>
            </a:r>
            <a:r>
              <a:rPr lang="en-GB" dirty="0" err="1"/>
              <a:t>incapacitous</a:t>
            </a:r>
            <a:r>
              <a:rPr lang="en-GB" dirty="0"/>
              <a:t> person and once we have the power to judge whether a life is worth living, we begin to behave that way</a:t>
            </a:r>
          </a:p>
          <a:p>
            <a:endParaRPr lang="en-GB" dirty="0"/>
          </a:p>
          <a:p>
            <a:r>
              <a:rPr lang="en-GB" dirty="0"/>
              <a:t>This is evidence in Holland and Belgium especially, but other legislatures are experiencing these pressures</a:t>
            </a:r>
          </a:p>
          <a:p>
            <a:r>
              <a:rPr lang="en-GB" dirty="0"/>
              <a:t>Legislatures are very unlikely to censure doctors interpreting the guidance or violating it.</a:t>
            </a:r>
          </a:p>
          <a:p>
            <a:endParaRPr lang="en-GB" dirty="0"/>
          </a:p>
          <a:p>
            <a:r>
              <a:rPr lang="en-GB" dirty="0"/>
              <a:t>Details </a:t>
            </a:r>
          </a:p>
          <a:p>
            <a:endParaRPr lang="en-GB" dirty="0"/>
          </a:p>
          <a:p>
            <a:r>
              <a:rPr lang="en-GB" dirty="0"/>
              <a:t>You may eb interested in </a:t>
            </a:r>
            <a:r>
              <a:rPr lang="en-GB" sz="1200" dirty="0">
                <a:hlinkClick r:id="rId3"/>
              </a:rPr>
              <a:t>www.apmonline.org</a:t>
            </a:r>
            <a:r>
              <a:rPr lang="en-GB" sz="1200" dirty="0"/>
              <a:t>: search under assisted dying 2020 and follow the links to “are safeguards sufficient”. It refers to the </a:t>
            </a:r>
            <a:r>
              <a:rPr lang="en-GB" sz="1200" dirty="0" err="1"/>
              <a:t>wxtension</a:t>
            </a:r>
            <a:r>
              <a:rPr lang="en-GB" sz="1200" dirty="0"/>
              <a:t> to those with mental health </a:t>
            </a:r>
            <a:r>
              <a:rPr lang="en-GB" sz="1200" dirty="0" err="1"/>
              <a:t>prblems</a:t>
            </a:r>
            <a:r>
              <a:rPr lang="en-GB" sz="1200" dirty="0"/>
              <a:t>, autism, dementia and the minors</a:t>
            </a:r>
          </a:p>
          <a:p>
            <a:r>
              <a:rPr lang="en-GB" sz="1200" dirty="0">
                <a:hlinkClick r:id="rId4"/>
              </a:rPr>
              <a:t>https://kadoh.uk/evidence/</a:t>
            </a:r>
            <a:r>
              <a:rPr lang="en-GB" sz="1200" dirty="0"/>
              <a:t> gives a succinct summary in its synthesis of evidence.</a:t>
            </a:r>
            <a:endParaRPr lang="en-GB" dirty="0"/>
          </a:p>
        </p:txBody>
      </p:sp>
      <p:sp>
        <p:nvSpPr>
          <p:cNvPr id="4" name="Slide Number Placeholder 3"/>
          <p:cNvSpPr>
            <a:spLocks noGrp="1"/>
          </p:cNvSpPr>
          <p:nvPr>
            <p:ph type="sldNum" sz="quarter" idx="5"/>
          </p:nvPr>
        </p:nvSpPr>
        <p:spPr/>
        <p:txBody>
          <a:bodyPr/>
          <a:lstStyle/>
          <a:p>
            <a:fld id="{93EF99E2-675F-2C42-9469-6B8B96FF0711}" type="slidenum">
              <a:rPr lang="en-US" smtClean="0"/>
              <a:t>6</a:t>
            </a:fld>
            <a:endParaRPr lang="en-US"/>
          </a:p>
        </p:txBody>
      </p:sp>
    </p:spTree>
    <p:extLst>
      <p:ext uri="{BB962C8B-B14F-4D97-AF65-F5344CB8AC3E}">
        <p14:creationId xmlns:p14="http://schemas.microsoft.com/office/powerpoint/2010/main" val="230945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865461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9583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299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11013437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4BD6453-1A85-1A4D-B004-9839DC75E01A}" type="datetimeFigureOut">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216407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3268439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4BD6453-1A85-1A4D-B004-9839DC75E01A}" type="datetimeFigureOut">
              <a:rPr lang="en-US" smtClean="0"/>
              <a:t>3/16/21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91332192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4BD6453-1A85-1A4D-B004-9839DC75E01A}" type="datetimeFigureOut">
              <a:rPr lang="en-US" smtClean="0"/>
              <a:t>3/16/21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5559490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D6453-1A85-1A4D-B004-9839DC75E01A}" type="datetimeFigureOut">
              <a:rPr lang="en-US" smtClean="0"/>
              <a:t>3/16/21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49414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1605699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1286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54BD6453-1A85-1A4D-B004-9839DC75E01A}" type="datetimeFigureOut">
              <a:rPr lang="en-US" smtClean="0"/>
              <a:t>3/16/21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B52017E4-CAA1-6342-8DB7-B4706FE90AFC}" type="slidenum">
              <a:rPr lang="en-US" smtClean="0"/>
              <a:t>‹#›</a:t>
            </a:fld>
            <a:endParaRPr lang="en-US"/>
          </a:p>
        </p:txBody>
      </p:sp>
    </p:spTree>
    <p:extLst>
      <p:ext uri="{BB962C8B-B14F-4D97-AF65-F5344CB8AC3E}">
        <p14:creationId xmlns:p14="http://schemas.microsoft.com/office/powerpoint/2010/main" val="101135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434" y="867078"/>
            <a:ext cx="8083435" cy="1102519"/>
          </a:xfrm>
        </p:spPr>
        <p:txBody>
          <a:bodyPr>
            <a:noAutofit/>
          </a:bodyPr>
          <a:lstStyle/>
          <a:p>
            <a:r>
              <a:rPr lang="en-GB" sz="4000" dirty="0">
                <a:latin typeface="Helvetica" pitchFamily="2" charset="0"/>
              </a:rPr>
              <a:t>An overview of medical eligibility criteria </a:t>
            </a:r>
          </a:p>
        </p:txBody>
      </p:sp>
      <p:sp>
        <p:nvSpPr>
          <p:cNvPr id="4" name="Title 1"/>
          <p:cNvSpPr txBox="1">
            <a:spLocks/>
          </p:cNvSpPr>
          <p:nvPr/>
        </p:nvSpPr>
        <p:spPr>
          <a:xfrm>
            <a:off x="511550" y="2298001"/>
            <a:ext cx="8083435" cy="1889686"/>
          </a:xfrm>
          <a:prstGeom prst="rect">
            <a:avLst/>
          </a:prstGeom>
        </p:spPr>
        <p:txBody>
          <a:bodyPr vert="horz" lIns="91428" tIns="45714" rIns="91428" bIns="45714" rtlCol="0" anchor="ctr">
            <a:noAutofit/>
          </a:bodyPr>
          <a:lstStyle>
            <a:lvl1pPr algn="ctr" defTabSz="45713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Calibri (Headings)"/>
                <a:cs typeface="Calibri (Headings)"/>
              </a:rPr>
              <a:t>Professor Rob George MA MD FRCP FRCGP Hon</a:t>
            </a:r>
          </a:p>
          <a:p>
            <a:pPr algn="l"/>
            <a:r>
              <a:rPr lang="en-GB" sz="2400" dirty="0">
                <a:latin typeface="Calibri (Headings)"/>
                <a:cs typeface="Calibri (Headings)"/>
              </a:rPr>
              <a:t>Medical Director St Christopher’s Hospice London</a:t>
            </a:r>
          </a:p>
          <a:p>
            <a:pPr algn="l"/>
            <a:r>
              <a:rPr lang="en-GB" sz="2400" dirty="0">
                <a:latin typeface="Calibri (Headings)"/>
                <a:cs typeface="Calibri (Headings)"/>
              </a:rPr>
              <a:t>Professor of Palliative Care, Cicely Saunders’ Institute King’s College London</a:t>
            </a:r>
          </a:p>
          <a:p>
            <a:pPr algn="l"/>
            <a:endParaRPr lang="en-US" sz="2400" dirty="0">
              <a:latin typeface="Calibri (Headings)"/>
              <a:cs typeface="Calibri (Headings)"/>
            </a:endParaRPr>
          </a:p>
        </p:txBody>
      </p:sp>
      <p:grpSp>
        <p:nvGrpSpPr>
          <p:cNvPr id="8" name="Group 7"/>
          <p:cNvGrpSpPr/>
          <p:nvPr/>
        </p:nvGrpSpPr>
        <p:grpSpPr>
          <a:xfrm>
            <a:off x="6800194" y="4277710"/>
            <a:ext cx="2427890" cy="746160"/>
            <a:chOff x="736834" y="3361839"/>
            <a:chExt cx="2659117" cy="1384995"/>
          </a:xfrm>
        </p:grpSpPr>
        <p:sp>
          <p:nvSpPr>
            <p:cNvPr id="6" name="Rounded Rectangle 5"/>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80161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A901-27AA-E346-A18C-CEA29B8DAA25}"/>
              </a:ext>
            </a:extLst>
          </p:cNvPr>
          <p:cNvSpPr>
            <a:spLocks noGrp="1"/>
          </p:cNvSpPr>
          <p:nvPr>
            <p:ph type="title"/>
          </p:nvPr>
        </p:nvSpPr>
        <p:spPr>
          <a:xfrm>
            <a:off x="457200" y="205979"/>
            <a:ext cx="4339942" cy="857250"/>
          </a:xfrm>
        </p:spPr>
        <p:txBody>
          <a:bodyPr>
            <a:normAutofit/>
          </a:bodyPr>
          <a:lstStyle/>
          <a:p>
            <a:pPr algn="l"/>
            <a:r>
              <a:rPr lang="en-GB" sz="3600" dirty="0"/>
              <a:t>An exceptional tangle</a:t>
            </a:r>
          </a:p>
        </p:txBody>
      </p:sp>
      <p:sp>
        <p:nvSpPr>
          <p:cNvPr id="3" name="Text Placeholder 2">
            <a:extLst>
              <a:ext uri="{FF2B5EF4-FFF2-40B4-BE49-F238E27FC236}">
                <a16:creationId xmlns:a16="http://schemas.microsoft.com/office/drawing/2014/main" id="{F6D2C537-6719-6B4D-9D16-DB6175BFD9D5}"/>
              </a:ext>
            </a:extLst>
          </p:cNvPr>
          <p:cNvSpPr>
            <a:spLocks noGrp="1"/>
          </p:cNvSpPr>
          <p:nvPr>
            <p:ph type="body" idx="1"/>
          </p:nvPr>
        </p:nvSpPr>
        <p:spPr>
          <a:xfrm>
            <a:off x="457200" y="1098327"/>
            <a:ext cx="4040188" cy="479822"/>
          </a:xfrm>
        </p:spPr>
        <p:txBody>
          <a:bodyPr>
            <a:normAutofit lnSpcReduction="10000"/>
          </a:bodyPr>
          <a:lstStyle/>
          <a:p>
            <a:r>
              <a:rPr lang="en-GB" sz="2800" dirty="0"/>
              <a:t>Two overall questions</a:t>
            </a:r>
          </a:p>
        </p:txBody>
      </p:sp>
      <p:sp>
        <p:nvSpPr>
          <p:cNvPr id="4" name="Content Placeholder 3">
            <a:extLst>
              <a:ext uri="{FF2B5EF4-FFF2-40B4-BE49-F238E27FC236}">
                <a16:creationId xmlns:a16="http://schemas.microsoft.com/office/drawing/2014/main" id="{00B62F4A-A219-7F41-87A3-5E6E9E116B78}"/>
              </a:ext>
            </a:extLst>
          </p:cNvPr>
          <p:cNvSpPr>
            <a:spLocks noGrp="1"/>
          </p:cNvSpPr>
          <p:nvPr>
            <p:ph sz="half" idx="2"/>
          </p:nvPr>
        </p:nvSpPr>
        <p:spPr>
          <a:xfrm>
            <a:off x="159026" y="1631155"/>
            <a:ext cx="4412974" cy="3306365"/>
          </a:xfrm>
        </p:spPr>
        <p:txBody>
          <a:bodyPr>
            <a:noAutofit/>
          </a:bodyPr>
          <a:lstStyle/>
          <a:p>
            <a:pPr marL="312738" indent="-312738">
              <a:spcBef>
                <a:spcPts val="600"/>
              </a:spcBef>
              <a:buFont typeface="+mj-lt"/>
              <a:buAutoNum type="arabicPeriod"/>
            </a:pPr>
            <a:r>
              <a:rPr lang="en-GB" i="1" dirty="0"/>
              <a:t>Is it right for society to legalise assisted suicide or euthanasia – (if it is confined to the dying)?</a:t>
            </a:r>
            <a:r>
              <a:rPr lang="en-GB" dirty="0"/>
              <a:t> </a:t>
            </a:r>
          </a:p>
          <a:p>
            <a:pPr marL="312738" indent="-312738">
              <a:spcBef>
                <a:spcPts val="600"/>
              </a:spcBef>
              <a:buFont typeface="+mj-lt"/>
              <a:buAutoNum type="arabicPeriod"/>
            </a:pPr>
            <a:r>
              <a:rPr lang="en-GB" i="1" dirty="0"/>
              <a:t>Who should do it?</a:t>
            </a:r>
          </a:p>
          <a:p>
            <a:pPr marL="536575" lvl="1" indent="-249238">
              <a:spcBef>
                <a:spcPts val="600"/>
              </a:spcBef>
              <a:buFont typeface="Arial" panose="020B0604020202020204" pitchFamily="34" charset="0"/>
              <a:buChar char="•"/>
            </a:pPr>
            <a:r>
              <a:rPr lang="en-GB" sz="2400" dirty="0"/>
              <a:t>the link to dying means we assume them to be doctors</a:t>
            </a:r>
          </a:p>
          <a:p>
            <a:pPr marL="536575" lvl="1" indent="-249238">
              <a:spcBef>
                <a:spcPts val="600"/>
              </a:spcBef>
              <a:buFont typeface="Arial" panose="020B0604020202020204" pitchFamily="34" charset="0"/>
              <a:buChar char="•"/>
            </a:pPr>
            <a:r>
              <a:rPr lang="en-GB" sz="2400" dirty="0"/>
              <a:t>on the evidence this is the worst option</a:t>
            </a:r>
          </a:p>
          <a:p>
            <a:pPr marL="457200" indent="-457200">
              <a:buFont typeface="+mj-lt"/>
              <a:buAutoNum type="arabicPeriod"/>
            </a:pPr>
            <a:endParaRPr lang="en-GB" dirty="0"/>
          </a:p>
          <a:p>
            <a:endParaRPr lang="en-GB" dirty="0"/>
          </a:p>
        </p:txBody>
      </p:sp>
      <p:sp>
        <p:nvSpPr>
          <p:cNvPr id="5" name="Text Placeholder 4">
            <a:extLst>
              <a:ext uri="{FF2B5EF4-FFF2-40B4-BE49-F238E27FC236}">
                <a16:creationId xmlns:a16="http://schemas.microsoft.com/office/drawing/2014/main" id="{AB9E8C8C-2E4B-2444-89BE-6D9139F4088C}"/>
              </a:ext>
            </a:extLst>
          </p:cNvPr>
          <p:cNvSpPr>
            <a:spLocks noGrp="1"/>
          </p:cNvSpPr>
          <p:nvPr>
            <p:ph type="body" sz="quarter" idx="3"/>
          </p:nvPr>
        </p:nvSpPr>
        <p:spPr>
          <a:xfrm>
            <a:off x="4645032" y="1098327"/>
            <a:ext cx="4041775" cy="479822"/>
          </a:xfrm>
        </p:spPr>
        <p:txBody>
          <a:bodyPr>
            <a:normAutofit lnSpcReduction="10000"/>
          </a:bodyPr>
          <a:lstStyle/>
          <a:p>
            <a:r>
              <a:rPr lang="en-GB" dirty="0">
                <a:latin typeface="Helvetica" pitchFamily="2" charset="0"/>
              </a:rPr>
              <a:t>Four specific question</a:t>
            </a:r>
          </a:p>
        </p:txBody>
      </p:sp>
      <p:sp>
        <p:nvSpPr>
          <p:cNvPr id="6" name="Content Placeholder 5">
            <a:extLst>
              <a:ext uri="{FF2B5EF4-FFF2-40B4-BE49-F238E27FC236}">
                <a16:creationId xmlns:a16="http://schemas.microsoft.com/office/drawing/2014/main" id="{BF1F6DDE-5BA7-CC49-AAAF-F4B556163ED2}"/>
              </a:ext>
            </a:extLst>
          </p:cNvPr>
          <p:cNvSpPr>
            <a:spLocks noGrp="1"/>
          </p:cNvSpPr>
          <p:nvPr>
            <p:ph sz="quarter" idx="4"/>
          </p:nvPr>
        </p:nvSpPr>
        <p:spPr>
          <a:xfrm>
            <a:off x="4645032" y="1631156"/>
            <a:ext cx="4339942" cy="3306364"/>
          </a:xfrm>
        </p:spPr>
        <p:txBody>
          <a:bodyPr>
            <a:normAutofit/>
          </a:bodyPr>
          <a:lstStyle/>
          <a:p>
            <a:pPr marL="457200" indent="-457200">
              <a:buFont typeface="+mj-lt"/>
              <a:buAutoNum type="arabicPeriod"/>
            </a:pPr>
            <a:r>
              <a:rPr lang="en-GB" dirty="0"/>
              <a:t>What do we mean by dying?</a:t>
            </a:r>
          </a:p>
          <a:p>
            <a:pPr marL="457200" indent="-457200">
              <a:buFont typeface="+mj-lt"/>
              <a:buAutoNum type="arabicPeriod"/>
            </a:pPr>
            <a:r>
              <a:rPr lang="en-GB" dirty="0"/>
              <a:t>Are pain, suffering and intolerability important &amp; feasible criteria? </a:t>
            </a:r>
          </a:p>
          <a:p>
            <a:pPr marL="457200" indent="-457200">
              <a:buFont typeface="+mj-lt"/>
              <a:buAutoNum type="arabicPeriod"/>
            </a:pPr>
            <a:r>
              <a:rPr lang="en-GB" dirty="0"/>
              <a:t>What about mental states?</a:t>
            </a:r>
          </a:p>
          <a:p>
            <a:pPr marL="457200" indent="-457200">
              <a:buFont typeface="+mj-lt"/>
              <a:buAutoNum type="arabicPeriod"/>
            </a:pPr>
            <a:r>
              <a:rPr lang="en-GB" dirty="0"/>
              <a:t>What about discrimination and vulnerability?</a:t>
            </a:r>
          </a:p>
        </p:txBody>
      </p:sp>
      <p:pic>
        <p:nvPicPr>
          <p:cNvPr id="7" name="Picture 2" descr="56 HENAN DAIS SUPERHARD MATERIAL CO.,LTD ideas">
            <a:extLst>
              <a:ext uri="{FF2B5EF4-FFF2-40B4-BE49-F238E27FC236}">
                <a16:creationId xmlns:a16="http://schemas.microsoft.com/office/drawing/2014/main" id="{B23450EC-1453-8D4D-8246-452A47253900}"/>
              </a:ext>
            </a:extLst>
          </p:cNvPr>
          <p:cNvPicPr>
            <a:picLocks noChangeAspect="1" noChangeArrowheads="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558748" y="59215"/>
            <a:ext cx="1590261" cy="11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0346-936D-3643-8E7B-C4968F57CEDD}"/>
              </a:ext>
            </a:extLst>
          </p:cNvPr>
          <p:cNvSpPr>
            <a:spLocks noGrp="1"/>
          </p:cNvSpPr>
          <p:nvPr>
            <p:ph type="title"/>
          </p:nvPr>
        </p:nvSpPr>
        <p:spPr>
          <a:xfrm>
            <a:off x="457199" y="205979"/>
            <a:ext cx="5970105" cy="857250"/>
          </a:xfrm>
        </p:spPr>
        <p:txBody>
          <a:bodyPr>
            <a:noAutofit/>
          </a:bodyPr>
          <a:lstStyle/>
          <a:p>
            <a:pPr algn="l"/>
            <a:r>
              <a:rPr lang="en-GB" sz="3600" dirty="0"/>
              <a:t>What do we mean by dying?</a:t>
            </a:r>
          </a:p>
        </p:txBody>
      </p:sp>
      <p:sp>
        <p:nvSpPr>
          <p:cNvPr id="4" name="Content Placeholder 3">
            <a:extLst>
              <a:ext uri="{FF2B5EF4-FFF2-40B4-BE49-F238E27FC236}">
                <a16:creationId xmlns:a16="http://schemas.microsoft.com/office/drawing/2014/main" id="{16B58D36-61DF-A84F-B0AF-AAF10E778F1A}"/>
              </a:ext>
            </a:extLst>
          </p:cNvPr>
          <p:cNvSpPr>
            <a:spLocks noGrp="1"/>
          </p:cNvSpPr>
          <p:nvPr>
            <p:ph sz="half" idx="2"/>
          </p:nvPr>
        </p:nvSpPr>
        <p:spPr>
          <a:xfrm>
            <a:off x="457199" y="873041"/>
            <a:ext cx="6562699" cy="4270459"/>
          </a:xfrm>
        </p:spPr>
        <p:txBody>
          <a:bodyPr>
            <a:normAutofit/>
          </a:bodyPr>
          <a:lstStyle/>
          <a:p>
            <a:r>
              <a:rPr lang="en-GB" sz="2600" b="1" dirty="0"/>
              <a:t>Diagnosis</a:t>
            </a:r>
            <a:r>
              <a:rPr lang="en-GB" sz="2600" dirty="0"/>
              <a:t> - </a:t>
            </a:r>
            <a:r>
              <a:rPr lang="en-GB" sz="2600" i="1" dirty="0"/>
              <a:t>“what” </a:t>
            </a:r>
            <a:r>
              <a:rPr lang="en-GB" dirty="0"/>
              <a:t>– probability, not certainty</a:t>
            </a:r>
          </a:p>
          <a:p>
            <a:pPr lvl="1"/>
            <a:r>
              <a:rPr lang="en-GB" sz="2400" dirty="0"/>
              <a:t>About 1:20 post mortems show treatment was for the wrong condition</a:t>
            </a:r>
          </a:p>
          <a:p>
            <a:pPr lvl="1"/>
            <a:r>
              <a:rPr lang="en-GB" sz="2400" dirty="0"/>
              <a:t>I and my colleagues see people every year, labelled as dying, who are curable</a:t>
            </a:r>
          </a:p>
          <a:p>
            <a:r>
              <a:rPr lang="en-GB" sz="2600" b="1" dirty="0"/>
              <a:t>Prognosis</a:t>
            </a:r>
            <a:r>
              <a:rPr lang="en-GB" sz="2600" dirty="0"/>
              <a:t> - </a:t>
            </a:r>
            <a:r>
              <a:rPr lang="en-GB" sz="2600" i="1" dirty="0"/>
              <a:t>“when”</a:t>
            </a:r>
            <a:r>
              <a:rPr lang="en-GB" i="1" dirty="0"/>
              <a:t> </a:t>
            </a:r>
            <a:r>
              <a:rPr lang="en-GB" sz="2600" dirty="0"/>
              <a:t>– </a:t>
            </a:r>
            <a:r>
              <a:rPr lang="en-GB" dirty="0"/>
              <a:t>is only guesswork</a:t>
            </a:r>
          </a:p>
          <a:p>
            <a:pPr lvl="1"/>
            <a:r>
              <a:rPr lang="en-GB" sz="2400" dirty="0"/>
              <a:t>Days to weeks? we’re reasonable</a:t>
            </a:r>
          </a:p>
          <a:p>
            <a:pPr lvl="1"/>
            <a:r>
              <a:rPr lang="en-GB" sz="2400" dirty="0"/>
              <a:t>Weeks to months? we’re hopeless</a:t>
            </a:r>
          </a:p>
          <a:p>
            <a:pPr lvl="1"/>
            <a:r>
              <a:rPr lang="en-GB" sz="2400" dirty="0"/>
              <a:t>A prognosis of 6 months </a:t>
            </a:r>
            <a:r>
              <a:rPr lang="en-GB" sz="2400" i="1" dirty="0"/>
              <a:t>without</a:t>
            </a:r>
            <a:r>
              <a:rPr lang="en-GB" sz="2400" dirty="0"/>
              <a:t> treatment (Oregon) is almost a ‘catch-all’</a:t>
            </a:r>
          </a:p>
        </p:txBody>
      </p:sp>
      <p:pic>
        <p:nvPicPr>
          <p:cNvPr id="4098" name="Picture 2" descr="This is like asking How long is this piece of string?&#10;Well, it depends on how you look at it:&#10;As a whole?&#10;As its individual fibres?">
            <a:extLst>
              <a:ext uri="{FF2B5EF4-FFF2-40B4-BE49-F238E27FC236}">
                <a16:creationId xmlns:a16="http://schemas.microsoft.com/office/drawing/2014/main" id="{BD9A49ED-D851-DE43-84A7-8902F14BEECA}"/>
              </a:ext>
            </a:extLst>
          </p:cNvPr>
          <p:cNvPicPr>
            <a:picLocks noGrp="1" noChangeAspect="1" noChangeArrowheads="1"/>
          </p:cNvPicPr>
          <p:nvPr>
            <p:ph sz="quarter" idx="4"/>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88" r="7037" b="11261"/>
          <a:stretch/>
        </p:blipFill>
        <p:spPr bwMode="auto">
          <a:xfrm>
            <a:off x="6321436" y="1168183"/>
            <a:ext cx="2915325" cy="33215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E316B11-ADF9-6648-BC9B-5B489A90B36B}"/>
              </a:ext>
            </a:extLst>
          </p:cNvPr>
          <p:cNvGrpSpPr/>
          <p:nvPr/>
        </p:nvGrpSpPr>
        <p:grpSpPr>
          <a:xfrm>
            <a:off x="6800194" y="4277710"/>
            <a:ext cx="2427890" cy="746160"/>
            <a:chOff x="736834" y="3361839"/>
            <a:chExt cx="2659117" cy="1384995"/>
          </a:xfrm>
        </p:grpSpPr>
        <p:sp>
          <p:nvSpPr>
            <p:cNvPr id="7" name="Rounded Rectangle 6">
              <a:extLst>
                <a:ext uri="{FF2B5EF4-FFF2-40B4-BE49-F238E27FC236}">
                  <a16:creationId xmlns:a16="http://schemas.microsoft.com/office/drawing/2014/main" id="{AFB9650C-1ADE-B642-8A8C-A84EC8756A86}"/>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15F0DC6-ECB7-3B4C-B170-579676E7D729}"/>
                </a:ext>
              </a:extLst>
            </p:cNvPr>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2489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6E7E-D56B-9245-9A4A-3FDEC4B56B8F}"/>
              </a:ext>
            </a:extLst>
          </p:cNvPr>
          <p:cNvSpPr>
            <a:spLocks noGrp="1"/>
          </p:cNvSpPr>
          <p:nvPr>
            <p:ph type="title"/>
          </p:nvPr>
        </p:nvSpPr>
        <p:spPr>
          <a:xfrm>
            <a:off x="457200" y="205979"/>
            <a:ext cx="7648188" cy="857250"/>
          </a:xfrm>
        </p:spPr>
        <p:txBody>
          <a:bodyPr>
            <a:normAutofit fontScale="90000"/>
          </a:bodyPr>
          <a:lstStyle/>
          <a:p>
            <a:pPr algn="l"/>
            <a:r>
              <a:rPr lang="en-GB" sz="4000" dirty="0"/>
              <a:t>Pain &amp; Suffering:</a:t>
            </a:r>
            <a:br>
              <a:rPr lang="en-GB" dirty="0"/>
            </a:br>
            <a:r>
              <a:rPr lang="en-GB" sz="3600" dirty="0"/>
              <a:t>biography, not biology &amp; entirely subjective </a:t>
            </a:r>
            <a:endParaRPr lang="en-GB" dirty="0"/>
          </a:p>
        </p:txBody>
      </p:sp>
      <p:sp>
        <p:nvSpPr>
          <p:cNvPr id="4" name="Content Placeholder 3">
            <a:extLst>
              <a:ext uri="{FF2B5EF4-FFF2-40B4-BE49-F238E27FC236}">
                <a16:creationId xmlns:a16="http://schemas.microsoft.com/office/drawing/2014/main" id="{7413DBD8-C294-4849-94E6-DBA2BC690CAF}"/>
              </a:ext>
            </a:extLst>
          </p:cNvPr>
          <p:cNvSpPr>
            <a:spLocks noGrp="1"/>
          </p:cNvSpPr>
          <p:nvPr>
            <p:ph sz="half" idx="2"/>
          </p:nvPr>
        </p:nvSpPr>
        <p:spPr>
          <a:xfrm>
            <a:off x="457198" y="1311967"/>
            <a:ext cx="5459897" cy="3479782"/>
          </a:xfrm>
        </p:spPr>
        <p:txBody>
          <a:bodyPr anchor="b">
            <a:noAutofit/>
          </a:bodyPr>
          <a:lstStyle/>
          <a:p>
            <a:pPr>
              <a:spcBef>
                <a:spcPts val="900"/>
              </a:spcBef>
            </a:pPr>
            <a:r>
              <a:rPr lang="en-GB" i="1" dirty="0"/>
              <a:t>“Pain and suffering is what someone says it is”</a:t>
            </a:r>
            <a:endParaRPr lang="en-GB" dirty="0"/>
          </a:p>
          <a:p>
            <a:pPr>
              <a:spcBef>
                <a:spcPts val="900"/>
              </a:spcBef>
            </a:pPr>
            <a:r>
              <a:rPr lang="en-GB" i="1" dirty="0"/>
              <a:t>“The sheer bloody agonies of existence”</a:t>
            </a:r>
            <a:endParaRPr lang="en-GB" dirty="0"/>
          </a:p>
          <a:p>
            <a:pPr>
              <a:spcBef>
                <a:spcPts val="900"/>
              </a:spcBef>
            </a:pPr>
            <a:r>
              <a:rPr lang="en-GB" i="1" dirty="0"/>
              <a:t>“I am not a mechanism, an assembly of various sections.</a:t>
            </a:r>
            <a:br>
              <a:rPr lang="en-GB" i="1" dirty="0"/>
            </a:br>
            <a:r>
              <a:rPr lang="en-GB" i="1" dirty="0"/>
              <a:t>“And it is not because the mechanism is working wrongly…</a:t>
            </a:r>
            <a:br>
              <a:rPr lang="en-GB" i="1" dirty="0"/>
            </a:br>
            <a:r>
              <a:rPr lang="en-GB" i="1" dirty="0"/>
              <a:t>“I am ill because of wounds to the soul, to the deep emotional self”  </a:t>
            </a:r>
            <a:r>
              <a:rPr lang="en-GB" sz="1800" i="1" dirty="0"/>
              <a:t>(DH Lawrence)</a:t>
            </a:r>
            <a:endParaRPr lang="en-GB" i="1" dirty="0"/>
          </a:p>
        </p:txBody>
      </p:sp>
      <p:pic>
        <p:nvPicPr>
          <p:cNvPr id="10" name="Picture 19">
            <a:extLst>
              <a:ext uri="{FF2B5EF4-FFF2-40B4-BE49-F238E27FC236}">
                <a16:creationId xmlns:a16="http://schemas.microsoft.com/office/drawing/2014/main" id="{23F14817-AC9C-4F44-9E6B-454B653EB71B}"/>
              </a:ext>
            </a:extLst>
          </p:cNvPr>
          <p:cNvPicPr>
            <a:picLocks noGrp="1" noChangeAspect="1" noChangeArrowheads="1"/>
          </p:cNvPicPr>
          <p:nvPr>
            <p:ph sz="quarter" idx="4"/>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0793" y="2594435"/>
            <a:ext cx="1779160" cy="25093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9D9E6D9-86FE-DF4E-A3EA-CB2B89FFAEDB}"/>
              </a:ext>
            </a:extLst>
          </p:cNvPr>
          <p:cNvSpPr/>
          <p:nvPr/>
        </p:nvSpPr>
        <p:spPr>
          <a:xfrm>
            <a:off x="6326227" y="1262004"/>
            <a:ext cx="2188293"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GB" sz="2400" b="1" i="1" dirty="0"/>
              <a:t>unbearability?</a:t>
            </a:r>
          </a:p>
          <a:p>
            <a:pPr algn="ctr"/>
            <a:r>
              <a:rPr lang="en-GB" sz="2400" dirty="0"/>
              <a:t>Doctors decide, not patients</a:t>
            </a:r>
          </a:p>
        </p:txBody>
      </p:sp>
    </p:spTree>
    <p:extLst>
      <p:ext uri="{BB962C8B-B14F-4D97-AF65-F5344CB8AC3E}">
        <p14:creationId xmlns:p14="http://schemas.microsoft.com/office/powerpoint/2010/main" val="13464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6E7E-D56B-9245-9A4A-3FDEC4B56B8F}"/>
              </a:ext>
            </a:extLst>
          </p:cNvPr>
          <p:cNvSpPr>
            <a:spLocks noGrp="1"/>
          </p:cNvSpPr>
          <p:nvPr>
            <p:ph type="title"/>
          </p:nvPr>
        </p:nvSpPr>
        <p:spPr>
          <a:xfrm>
            <a:off x="457200" y="205979"/>
            <a:ext cx="5157988" cy="857250"/>
          </a:xfrm>
        </p:spPr>
        <p:txBody>
          <a:bodyPr>
            <a:noAutofit/>
          </a:bodyPr>
          <a:lstStyle/>
          <a:p>
            <a:pPr algn="l"/>
            <a:r>
              <a:rPr lang="en-GB" sz="3600" dirty="0"/>
              <a:t>Mental States: </a:t>
            </a:r>
            <a:br>
              <a:rPr lang="en-GB" sz="3600" dirty="0"/>
            </a:br>
            <a:r>
              <a:rPr lang="en-GB" sz="3200" dirty="0"/>
              <a:t>both fragile &amp; subtle</a:t>
            </a:r>
            <a:endParaRPr lang="en-GB" sz="3600" dirty="0"/>
          </a:p>
        </p:txBody>
      </p:sp>
      <p:sp>
        <p:nvSpPr>
          <p:cNvPr id="4" name="Content Placeholder 3">
            <a:extLst>
              <a:ext uri="{FF2B5EF4-FFF2-40B4-BE49-F238E27FC236}">
                <a16:creationId xmlns:a16="http://schemas.microsoft.com/office/drawing/2014/main" id="{7413DBD8-C294-4849-94E6-DBA2BC690CAF}"/>
              </a:ext>
            </a:extLst>
          </p:cNvPr>
          <p:cNvSpPr>
            <a:spLocks noGrp="1"/>
          </p:cNvSpPr>
          <p:nvPr>
            <p:ph sz="half" idx="2"/>
          </p:nvPr>
        </p:nvSpPr>
        <p:spPr>
          <a:xfrm>
            <a:off x="457200" y="1262009"/>
            <a:ext cx="5029200" cy="3874292"/>
          </a:xfrm>
        </p:spPr>
        <p:txBody>
          <a:bodyPr>
            <a:normAutofit/>
          </a:bodyPr>
          <a:lstStyle/>
          <a:p>
            <a:r>
              <a:rPr lang="en-GB" b="1" dirty="0"/>
              <a:t>Mental Capacity </a:t>
            </a:r>
            <a:br>
              <a:rPr lang="en-GB" dirty="0"/>
            </a:br>
            <a:r>
              <a:rPr lang="en-GB" dirty="0"/>
              <a:t>– the ability to retain, understand, reason and communicate</a:t>
            </a:r>
          </a:p>
          <a:p>
            <a:r>
              <a:rPr lang="en-GB" b="1" dirty="0"/>
              <a:t>Mental Illness/disorder </a:t>
            </a:r>
            <a:br>
              <a:rPr lang="en-GB" b="1" dirty="0"/>
            </a:br>
            <a:r>
              <a:rPr lang="en-GB" dirty="0"/>
              <a:t>– any disorder or disability of the mind</a:t>
            </a:r>
          </a:p>
          <a:p>
            <a:r>
              <a:rPr lang="en-GB" b="1" dirty="0"/>
              <a:t>Demoralisation Syndrome</a:t>
            </a:r>
          </a:p>
          <a:p>
            <a:pPr lvl="1"/>
            <a:r>
              <a:rPr lang="en-GB" sz="2400" dirty="0"/>
              <a:t>a distorted view of life based on assumptions, experience etc.</a:t>
            </a:r>
          </a:p>
        </p:txBody>
      </p:sp>
      <p:sp>
        <p:nvSpPr>
          <p:cNvPr id="3" name="TextBox 2">
            <a:extLst>
              <a:ext uri="{FF2B5EF4-FFF2-40B4-BE49-F238E27FC236}">
                <a16:creationId xmlns:a16="http://schemas.microsoft.com/office/drawing/2014/main" id="{81463CE3-398E-D848-A874-CBE5D174D333}"/>
              </a:ext>
            </a:extLst>
          </p:cNvPr>
          <p:cNvSpPr txBox="1"/>
          <p:nvPr/>
        </p:nvSpPr>
        <p:spPr>
          <a:xfrm>
            <a:off x="6089375" y="915047"/>
            <a:ext cx="2597425" cy="15696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sz="2400" b="1" dirty="0"/>
              <a:t>How people see things, and why, is both complex and unique</a:t>
            </a:r>
          </a:p>
        </p:txBody>
      </p:sp>
      <p:pic>
        <p:nvPicPr>
          <p:cNvPr id="1026" name="Picture 2" descr="The Scream' Fetches Highest Price Ever For A Work Of Art : The Two-Way : NPR">
            <a:extLst>
              <a:ext uri="{FF2B5EF4-FFF2-40B4-BE49-F238E27FC236}">
                <a16:creationId xmlns:a16="http://schemas.microsoft.com/office/drawing/2014/main" id="{6F7398AB-6755-A04C-8C9E-F373EECA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01" y="2571750"/>
            <a:ext cx="1850773" cy="247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250F-F684-6E42-8AB6-75362E87C18A}"/>
              </a:ext>
            </a:extLst>
          </p:cNvPr>
          <p:cNvSpPr>
            <a:spLocks noGrp="1"/>
          </p:cNvSpPr>
          <p:nvPr>
            <p:ph type="title"/>
          </p:nvPr>
        </p:nvSpPr>
        <p:spPr/>
        <p:txBody>
          <a:bodyPr>
            <a:noAutofit/>
          </a:bodyPr>
          <a:lstStyle/>
          <a:p>
            <a:pPr algn="l"/>
            <a:r>
              <a:rPr lang="en-GB" sz="3600" dirty="0">
                <a:latin typeface="Helvetica" pitchFamily="2" charset="0"/>
              </a:rPr>
              <a:t>Discriminations </a:t>
            </a:r>
            <a:r>
              <a:rPr lang="en-GB" sz="3200" dirty="0">
                <a:latin typeface="Helvetica" pitchFamily="2" charset="0"/>
              </a:rPr>
              <a:t>are intolerable:</a:t>
            </a:r>
            <a:endParaRPr lang="en-GB" sz="3200" dirty="0"/>
          </a:p>
        </p:txBody>
      </p:sp>
      <p:pic>
        <p:nvPicPr>
          <p:cNvPr id="6" name="Content Placeholder 5" descr="A person looking at a painting&#10;&#10;Description automatically generated with medium confidence">
            <a:extLst>
              <a:ext uri="{FF2B5EF4-FFF2-40B4-BE49-F238E27FC236}">
                <a16:creationId xmlns:a16="http://schemas.microsoft.com/office/drawing/2014/main" id="{1B193A68-5595-A84F-A822-37171854C1CD}"/>
              </a:ext>
            </a:extLst>
          </p:cNvPr>
          <p:cNvPicPr>
            <a:picLocks noGrp="1" noChangeAspect="1"/>
          </p:cNvPicPr>
          <p:nvPr>
            <p:ph sz="half" idx="2"/>
          </p:nvPr>
        </p:nvPicPr>
        <p:blipFill>
          <a:blip r:embed="rId3"/>
          <a:stretch>
            <a:fillRect/>
          </a:stretch>
        </p:blipFill>
        <p:spPr>
          <a:xfrm>
            <a:off x="5976729" y="3010507"/>
            <a:ext cx="2698898" cy="1927014"/>
          </a:xfrm>
        </p:spPr>
      </p:pic>
      <p:sp>
        <p:nvSpPr>
          <p:cNvPr id="7" name="TextBox 6">
            <a:extLst>
              <a:ext uri="{FF2B5EF4-FFF2-40B4-BE49-F238E27FC236}">
                <a16:creationId xmlns:a16="http://schemas.microsoft.com/office/drawing/2014/main" id="{5A687513-800C-A94B-873C-DBB6B92065E7}"/>
              </a:ext>
            </a:extLst>
          </p:cNvPr>
          <p:cNvSpPr txBox="1"/>
          <p:nvPr/>
        </p:nvSpPr>
        <p:spPr>
          <a:xfrm>
            <a:off x="5710476" y="1298523"/>
            <a:ext cx="3231404" cy="156966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sz="2400" dirty="0"/>
              <a:t>Inevitably, restrictive</a:t>
            </a:r>
          </a:p>
          <a:p>
            <a:pPr algn="ctr"/>
            <a:r>
              <a:rPr lang="en-GB" sz="2400" dirty="0"/>
              <a:t>criteria must loosen and extend. Every legislature shows that </a:t>
            </a:r>
          </a:p>
        </p:txBody>
      </p:sp>
      <p:sp>
        <p:nvSpPr>
          <p:cNvPr id="5" name="Content Placeholder 4">
            <a:extLst>
              <a:ext uri="{FF2B5EF4-FFF2-40B4-BE49-F238E27FC236}">
                <a16:creationId xmlns:a16="http://schemas.microsoft.com/office/drawing/2014/main" id="{066F7477-E1BC-E048-939A-3D78E07C4CDB}"/>
              </a:ext>
            </a:extLst>
          </p:cNvPr>
          <p:cNvSpPr>
            <a:spLocks noGrp="1"/>
          </p:cNvSpPr>
          <p:nvPr>
            <p:ph sz="half" idx="1"/>
          </p:nvPr>
        </p:nvSpPr>
        <p:spPr>
          <a:xfrm>
            <a:off x="457199" y="954157"/>
            <a:ext cx="5264450" cy="4030319"/>
          </a:xfrm>
        </p:spPr>
        <p:txBody>
          <a:bodyPr>
            <a:noAutofit/>
          </a:bodyPr>
          <a:lstStyle/>
          <a:p>
            <a:pPr marL="0" indent="0">
              <a:buNone/>
            </a:pPr>
            <a:r>
              <a:rPr lang="en-GB" sz="2400" dirty="0"/>
              <a:t>If assistance to die is allowed for one person, why not any person?</a:t>
            </a:r>
          </a:p>
          <a:p>
            <a:pPr marL="342900" indent="-342900">
              <a:spcBef>
                <a:spcPts val="600"/>
              </a:spcBef>
              <a:buFont typeface="Arial" panose="020B0604020202020204" pitchFamily="34" charset="0"/>
              <a:buChar char="•"/>
            </a:pPr>
            <a:r>
              <a:rPr lang="en-GB" sz="2400" i="1" dirty="0"/>
              <a:t>Why do you get this just because you are dying, but I can’t because I’m not?</a:t>
            </a:r>
          </a:p>
          <a:p>
            <a:pPr marL="342900" indent="-342900">
              <a:spcBef>
                <a:spcPts val="600"/>
              </a:spcBef>
              <a:buFont typeface="Arial" panose="020B0604020202020204" pitchFamily="34" charset="0"/>
              <a:buChar char="•"/>
            </a:pPr>
            <a:r>
              <a:rPr lang="en-GB" sz="2400" i="1" dirty="0"/>
              <a:t>What makes your pain or suffering worse than mine?</a:t>
            </a:r>
          </a:p>
          <a:p>
            <a:pPr marL="342900" indent="-342900">
              <a:spcBef>
                <a:spcPts val="600"/>
              </a:spcBef>
              <a:buFont typeface="Arial" panose="020B0604020202020204" pitchFamily="34" charset="0"/>
              <a:buChar char="•"/>
            </a:pPr>
            <a:r>
              <a:rPr lang="en-GB" sz="2400" i="1" dirty="0"/>
              <a:t>Is my mental </a:t>
            </a:r>
            <a:r>
              <a:rPr lang="en-GB" sz="2400" i="1"/>
              <a:t>suffering not </a:t>
            </a:r>
            <a:r>
              <a:rPr lang="en-GB" sz="2400" i="1" dirty="0"/>
              <a:t>just as real and unbearable as your </a:t>
            </a:r>
            <a:r>
              <a:rPr lang="en-GB" sz="2400" i="1"/>
              <a:t>cancer pain? </a:t>
            </a:r>
            <a:endParaRPr lang="en-GB" sz="2400" i="1" dirty="0"/>
          </a:p>
          <a:p>
            <a:pPr marL="342900" indent="-342900">
              <a:spcBef>
                <a:spcPts val="600"/>
              </a:spcBef>
              <a:buFont typeface="Arial" panose="020B0604020202020204" pitchFamily="34" charset="0"/>
              <a:buChar char="•"/>
            </a:pPr>
            <a:r>
              <a:rPr lang="en-GB" sz="2400" i="1" dirty="0"/>
              <a:t>If I dement, I will already be dead to who I was, so why keep me alive?</a:t>
            </a:r>
          </a:p>
        </p:txBody>
      </p:sp>
    </p:spTree>
    <p:extLst>
      <p:ext uri="{BB962C8B-B14F-4D97-AF65-F5344CB8AC3E}">
        <p14:creationId xmlns:p14="http://schemas.microsoft.com/office/powerpoint/2010/main" val="24289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EB1F64-DE02-A941-BEED-609FD6165AEB}"/>
              </a:ext>
            </a:extLst>
          </p:cNvPr>
          <p:cNvSpPr>
            <a:spLocks noGrp="1"/>
          </p:cNvSpPr>
          <p:nvPr>
            <p:ph type="body" idx="1"/>
          </p:nvPr>
        </p:nvSpPr>
        <p:spPr>
          <a:xfrm>
            <a:off x="457200" y="740519"/>
            <a:ext cx="4040188" cy="479822"/>
          </a:xfrm>
        </p:spPr>
        <p:txBody>
          <a:bodyPr/>
          <a:lstStyle/>
          <a:p>
            <a:r>
              <a:rPr lang="en-GB" dirty="0"/>
              <a:t>Initial Questions</a:t>
            </a:r>
          </a:p>
        </p:txBody>
      </p:sp>
      <p:sp>
        <p:nvSpPr>
          <p:cNvPr id="3" name="Content Placeholder 2">
            <a:extLst>
              <a:ext uri="{FF2B5EF4-FFF2-40B4-BE49-F238E27FC236}">
                <a16:creationId xmlns:a16="http://schemas.microsoft.com/office/drawing/2014/main" id="{9239545E-7ED6-A048-94B7-05B5FC16B0ED}"/>
              </a:ext>
            </a:extLst>
          </p:cNvPr>
          <p:cNvSpPr>
            <a:spLocks noGrp="1"/>
          </p:cNvSpPr>
          <p:nvPr>
            <p:ph sz="half" idx="2"/>
          </p:nvPr>
        </p:nvSpPr>
        <p:spPr>
          <a:xfrm>
            <a:off x="457200" y="1220340"/>
            <a:ext cx="3995682" cy="3512344"/>
          </a:xfrm>
        </p:spPr>
        <p:txBody>
          <a:bodyPr>
            <a:noAutofit/>
          </a:bodyPr>
          <a:lstStyle/>
          <a:p>
            <a:pPr marL="457200" indent="-457200">
              <a:buFont typeface="+mj-lt"/>
              <a:buAutoNum type="arabicPeriod"/>
            </a:pPr>
            <a:r>
              <a:rPr lang="en-GB" dirty="0"/>
              <a:t>What do we mean by dying?</a:t>
            </a:r>
          </a:p>
          <a:p>
            <a:pPr marL="457200" indent="-457200">
              <a:buFont typeface="+mj-lt"/>
              <a:buAutoNum type="arabicPeriod"/>
            </a:pPr>
            <a:r>
              <a:rPr lang="en-GB" dirty="0"/>
              <a:t>What about mental illness and mental capacity?</a:t>
            </a:r>
          </a:p>
          <a:p>
            <a:pPr marL="457200" indent="-457200">
              <a:buFont typeface="+mj-lt"/>
              <a:buAutoNum type="arabicPeriod"/>
            </a:pPr>
            <a:r>
              <a:rPr lang="en-GB" dirty="0"/>
              <a:t>Are pain, suffering and intolerability important criteria? </a:t>
            </a:r>
          </a:p>
          <a:p>
            <a:pPr marL="457200" indent="-457200">
              <a:buFont typeface="+mj-lt"/>
              <a:buAutoNum type="arabicPeriod"/>
            </a:pPr>
            <a:r>
              <a:rPr lang="en-GB" dirty="0"/>
              <a:t>What about discrimination and vulnerability?</a:t>
            </a:r>
          </a:p>
        </p:txBody>
      </p:sp>
      <p:sp>
        <p:nvSpPr>
          <p:cNvPr id="6" name="Text Placeholder 5">
            <a:extLst>
              <a:ext uri="{FF2B5EF4-FFF2-40B4-BE49-F238E27FC236}">
                <a16:creationId xmlns:a16="http://schemas.microsoft.com/office/drawing/2014/main" id="{CBC62CAE-77AE-2B4F-8D74-D39929831884}"/>
              </a:ext>
            </a:extLst>
          </p:cNvPr>
          <p:cNvSpPr>
            <a:spLocks noGrp="1"/>
          </p:cNvSpPr>
          <p:nvPr>
            <p:ph type="body" sz="quarter" idx="3"/>
          </p:nvPr>
        </p:nvSpPr>
        <p:spPr>
          <a:xfrm>
            <a:off x="4645032" y="740519"/>
            <a:ext cx="4041775" cy="479822"/>
          </a:xfrm>
        </p:spPr>
        <p:txBody>
          <a:bodyPr/>
          <a:lstStyle/>
          <a:p>
            <a:r>
              <a:rPr lang="en-GB" dirty="0"/>
              <a:t>Conclusions about them</a:t>
            </a:r>
          </a:p>
        </p:txBody>
      </p:sp>
      <p:sp>
        <p:nvSpPr>
          <p:cNvPr id="7" name="Content Placeholder 6">
            <a:extLst>
              <a:ext uri="{FF2B5EF4-FFF2-40B4-BE49-F238E27FC236}">
                <a16:creationId xmlns:a16="http://schemas.microsoft.com/office/drawing/2014/main" id="{E038E644-B69D-F94B-8113-7C29202DB08A}"/>
              </a:ext>
            </a:extLst>
          </p:cNvPr>
          <p:cNvSpPr>
            <a:spLocks noGrp="1"/>
          </p:cNvSpPr>
          <p:nvPr>
            <p:ph sz="quarter" idx="4"/>
          </p:nvPr>
        </p:nvSpPr>
        <p:spPr>
          <a:xfrm>
            <a:off x="4645032" y="1220340"/>
            <a:ext cx="4233925" cy="3923160"/>
          </a:xfrm>
        </p:spPr>
        <p:txBody>
          <a:bodyPr>
            <a:normAutofit/>
          </a:bodyPr>
          <a:lstStyle/>
          <a:p>
            <a:r>
              <a:rPr lang="en-GB" dirty="0"/>
              <a:t>The complexity of dying &amp; mental ill-health evade meaningful legal definition</a:t>
            </a:r>
          </a:p>
          <a:p>
            <a:r>
              <a:rPr lang="en-GB" dirty="0"/>
              <a:t>Doctors default to a blend of their patient’s and their own views of best interest that are too open to error and abuse</a:t>
            </a:r>
          </a:p>
          <a:p>
            <a:r>
              <a:rPr lang="en-GB" dirty="0"/>
              <a:t>Narrow, generalised restrictions will produce unsustainable discrimination</a:t>
            </a:r>
          </a:p>
          <a:p>
            <a:endParaRPr lang="en-GB" dirty="0"/>
          </a:p>
        </p:txBody>
      </p:sp>
      <p:sp>
        <p:nvSpPr>
          <p:cNvPr id="9" name="TextBox 8">
            <a:extLst>
              <a:ext uri="{FF2B5EF4-FFF2-40B4-BE49-F238E27FC236}">
                <a16:creationId xmlns:a16="http://schemas.microsoft.com/office/drawing/2014/main" id="{1C22F8D1-8E73-434B-83B5-D49FA25635D0}"/>
              </a:ext>
            </a:extLst>
          </p:cNvPr>
          <p:cNvSpPr txBox="1"/>
          <p:nvPr/>
        </p:nvSpPr>
        <p:spPr>
          <a:xfrm>
            <a:off x="457200" y="94187"/>
            <a:ext cx="4704108" cy="646331"/>
          </a:xfrm>
          <a:prstGeom prst="rect">
            <a:avLst/>
          </a:prstGeom>
          <a:noFill/>
        </p:spPr>
        <p:txBody>
          <a:bodyPr wrap="none" rtlCol="0">
            <a:spAutoFit/>
          </a:bodyPr>
          <a:lstStyle/>
          <a:p>
            <a:r>
              <a:rPr lang="en-GB" sz="3600" dirty="0"/>
              <a:t>Drawing things together</a:t>
            </a:r>
          </a:p>
        </p:txBody>
      </p:sp>
    </p:spTree>
    <p:extLst>
      <p:ext uri="{BB962C8B-B14F-4D97-AF65-F5344CB8AC3E}">
        <p14:creationId xmlns:p14="http://schemas.microsoft.com/office/powerpoint/2010/main" val="2170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9806-33C4-014A-8E38-06F10491EB05}"/>
              </a:ext>
            </a:extLst>
          </p:cNvPr>
          <p:cNvSpPr>
            <a:spLocks noGrp="1"/>
          </p:cNvSpPr>
          <p:nvPr>
            <p:ph type="title"/>
          </p:nvPr>
        </p:nvSpPr>
        <p:spPr/>
        <p:txBody>
          <a:bodyPr>
            <a:normAutofit fontScale="90000"/>
          </a:bodyPr>
          <a:lstStyle/>
          <a:p>
            <a:pPr algn="l"/>
            <a:r>
              <a:rPr lang="en-GB" sz="3600" dirty="0"/>
              <a:t>Stark realities from these uncertainties:</a:t>
            </a:r>
            <a:br>
              <a:rPr lang="en-GB" sz="3600" dirty="0"/>
            </a:br>
            <a:endParaRPr lang="en-GB" sz="3600" dirty="0"/>
          </a:p>
        </p:txBody>
      </p:sp>
      <p:sp>
        <p:nvSpPr>
          <p:cNvPr id="3" name="Content Placeholder 2">
            <a:extLst>
              <a:ext uri="{FF2B5EF4-FFF2-40B4-BE49-F238E27FC236}">
                <a16:creationId xmlns:a16="http://schemas.microsoft.com/office/drawing/2014/main" id="{8C1AF4F5-727F-0243-82D8-20894507AED9}"/>
              </a:ext>
            </a:extLst>
          </p:cNvPr>
          <p:cNvSpPr>
            <a:spLocks noGrp="1"/>
          </p:cNvSpPr>
          <p:nvPr>
            <p:ph idx="1"/>
          </p:nvPr>
        </p:nvSpPr>
        <p:spPr>
          <a:xfrm>
            <a:off x="351184" y="802588"/>
            <a:ext cx="5718312" cy="4340912"/>
          </a:xfrm>
        </p:spPr>
        <p:txBody>
          <a:bodyPr>
            <a:noAutofit/>
          </a:bodyPr>
          <a:lstStyle/>
          <a:p>
            <a:r>
              <a:rPr lang="en-GB" sz="2400" dirty="0"/>
              <a:t>My reading of the evidence is that ‘medical’ criteria adjudicated by doctors cannot work safely</a:t>
            </a:r>
          </a:p>
          <a:p>
            <a:pPr marL="0" indent="0">
              <a:buNone/>
            </a:pPr>
            <a:r>
              <a:rPr lang="en-GB" sz="2400" i="1" dirty="0"/>
              <a:t>“Laws, like nation states, are more secure when their boundaries rest on natural frontiers. … </a:t>
            </a:r>
            <a:br>
              <a:rPr lang="en-GB" sz="2400" i="1" dirty="0"/>
            </a:br>
            <a:r>
              <a:rPr lang="en-GB" sz="2400" i="1" dirty="0"/>
              <a:t>“The law is there to protect us all”</a:t>
            </a:r>
          </a:p>
          <a:p>
            <a:r>
              <a:rPr lang="en-GB" sz="2400" b="1" dirty="0"/>
              <a:t>which is worse -</a:t>
            </a:r>
          </a:p>
          <a:p>
            <a:pPr lvl="1"/>
            <a:r>
              <a:rPr lang="en-GB" sz="2400" dirty="0"/>
              <a:t>Not to kill people who want to die?</a:t>
            </a:r>
          </a:p>
          <a:p>
            <a:pPr lvl="1"/>
            <a:r>
              <a:rPr lang="en-GB" sz="2400" dirty="0"/>
              <a:t>To kill people who might want to live?</a:t>
            </a:r>
          </a:p>
        </p:txBody>
      </p:sp>
      <p:pic>
        <p:nvPicPr>
          <p:cNvPr id="2050" name="Picture 2" descr="56 HENAN DAIS SUPERHARD MATERIAL CO.,LTD ideas">
            <a:extLst>
              <a:ext uri="{FF2B5EF4-FFF2-40B4-BE49-F238E27FC236}">
                <a16:creationId xmlns:a16="http://schemas.microsoft.com/office/drawing/2014/main" id="{55CE2281-B3B2-6546-ACA4-F74B9460A516}"/>
              </a:ext>
            </a:extLst>
          </p:cNvPr>
          <p:cNvPicPr>
            <a:picLocks noChangeAspect="1" noChangeArrowheads="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5433391" y="1445878"/>
            <a:ext cx="3496459" cy="24974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E0F06DE-9820-2B44-B135-E4E7F6F255FF}"/>
              </a:ext>
            </a:extLst>
          </p:cNvPr>
          <p:cNvGrpSpPr/>
          <p:nvPr/>
        </p:nvGrpSpPr>
        <p:grpSpPr>
          <a:xfrm>
            <a:off x="6800194" y="4277710"/>
            <a:ext cx="2427890" cy="746160"/>
            <a:chOff x="736834" y="3361839"/>
            <a:chExt cx="2659117" cy="1384995"/>
          </a:xfrm>
        </p:grpSpPr>
        <p:sp>
          <p:nvSpPr>
            <p:cNvPr id="7" name="Rounded Rectangle 6">
              <a:extLst>
                <a:ext uri="{FF2B5EF4-FFF2-40B4-BE49-F238E27FC236}">
                  <a16:creationId xmlns:a16="http://schemas.microsoft.com/office/drawing/2014/main" id="{D8124624-EC52-4E43-857B-E0123EBA45C9}"/>
                </a:ext>
              </a:extLst>
            </p:cNvPr>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D70886F-4FF4-B047-94F3-C8AA585ABCD3}"/>
                </a:ext>
              </a:extLst>
            </p:cNvPr>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41007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C6363EA-C7AD-D241-8464-4885B81D0746}"/>
              </a:ext>
            </a:extLst>
          </p:cNvPr>
          <p:cNvSpPr>
            <a:spLocks noGrp="1"/>
          </p:cNvSpPr>
          <p:nvPr>
            <p:ph type="body" idx="1"/>
          </p:nvPr>
        </p:nvSpPr>
        <p:spPr>
          <a:xfrm>
            <a:off x="165655" y="562099"/>
            <a:ext cx="4040188" cy="479822"/>
          </a:xfrm>
        </p:spPr>
        <p:txBody>
          <a:bodyPr/>
          <a:lstStyle/>
          <a:p>
            <a:r>
              <a:rPr lang="en-GB" dirty="0"/>
              <a:t>Concerns:</a:t>
            </a:r>
          </a:p>
        </p:txBody>
      </p:sp>
      <p:sp>
        <p:nvSpPr>
          <p:cNvPr id="4" name="Content Placeholder 3">
            <a:extLst>
              <a:ext uri="{FF2B5EF4-FFF2-40B4-BE49-F238E27FC236}">
                <a16:creationId xmlns:a16="http://schemas.microsoft.com/office/drawing/2014/main" id="{A645A667-5E78-6648-BF9E-E6C59F8559CB}"/>
              </a:ext>
            </a:extLst>
          </p:cNvPr>
          <p:cNvSpPr>
            <a:spLocks noGrp="1"/>
          </p:cNvSpPr>
          <p:nvPr>
            <p:ph sz="half" idx="2"/>
          </p:nvPr>
        </p:nvSpPr>
        <p:spPr>
          <a:xfrm>
            <a:off x="125899" y="1146798"/>
            <a:ext cx="4194310" cy="3521232"/>
          </a:xfrm>
        </p:spPr>
        <p:txBody>
          <a:bodyPr>
            <a:noAutofit/>
          </a:bodyPr>
          <a:lstStyle/>
          <a:p>
            <a:r>
              <a:rPr lang="en-GB" dirty="0"/>
              <a:t>The complexity of dying &amp; mental ill-health evade meaningful legal definition</a:t>
            </a:r>
          </a:p>
          <a:p>
            <a:r>
              <a:rPr lang="en-GB" dirty="0"/>
              <a:t>Doctors default to a blend of their patient’s and their own views of best interest that are too open to error and abuse</a:t>
            </a:r>
          </a:p>
          <a:p>
            <a:r>
              <a:rPr lang="en-GB" dirty="0"/>
              <a:t>Narrow, produce unsustainable discrimination</a:t>
            </a:r>
          </a:p>
        </p:txBody>
      </p:sp>
      <p:sp>
        <p:nvSpPr>
          <p:cNvPr id="12" name="Text Placeholder 11">
            <a:extLst>
              <a:ext uri="{FF2B5EF4-FFF2-40B4-BE49-F238E27FC236}">
                <a16:creationId xmlns:a16="http://schemas.microsoft.com/office/drawing/2014/main" id="{35BEF652-426B-424C-83D2-45A8016BA45C}"/>
              </a:ext>
            </a:extLst>
          </p:cNvPr>
          <p:cNvSpPr>
            <a:spLocks noGrp="1"/>
          </p:cNvSpPr>
          <p:nvPr>
            <p:ph type="body" sz="quarter" idx="3"/>
          </p:nvPr>
        </p:nvSpPr>
        <p:spPr>
          <a:xfrm>
            <a:off x="4645032" y="581491"/>
            <a:ext cx="4041775" cy="479822"/>
          </a:xfrm>
        </p:spPr>
        <p:txBody>
          <a:bodyPr/>
          <a:lstStyle/>
          <a:p>
            <a:r>
              <a:rPr lang="en-GB" dirty="0"/>
              <a:t>An alternative:</a:t>
            </a:r>
          </a:p>
        </p:txBody>
      </p:sp>
      <p:sp>
        <p:nvSpPr>
          <p:cNvPr id="13" name="Content Placeholder 12">
            <a:extLst>
              <a:ext uri="{FF2B5EF4-FFF2-40B4-BE49-F238E27FC236}">
                <a16:creationId xmlns:a16="http://schemas.microsoft.com/office/drawing/2014/main" id="{E631AF0F-ED24-C042-A7C7-AF0349D2EED1}"/>
              </a:ext>
            </a:extLst>
          </p:cNvPr>
          <p:cNvSpPr>
            <a:spLocks noGrp="1"/>
          </p:cNvSpPr>
          <p:nvPr>
            <p:ph sz="quarter" idx="4"/>
          </p:nvPr>
        </p:nvSpPr>
        <p:spPr>
          <a:xfrm>
            <a:off x="4205843" y="1061313"/>
            <a:ext cx="4938157" cy="4054025"/>
          </a:xfrm>
        </p:spPr>
        <p:txBody>
          <a:bodyPr>
            <a:normAutofit fontScale="92500" lnSpcReduction="10000"/>
          </a:bodyPr>
          <a:lstStyle/>
          <a:p>
            <a:r>
              <a:rPr lang="en-GB" dirty="0"/>
              <a:t>Uncouple lethal solutions from health care altogether</a:t>
            </a:r>
          </a:p>
          <a:p>
            <a:r>
              <a:rPr lang="en-GB" dirty="0"/>
              <a:t>Individualise cases through a judicial vs medical process</a:t>
            </a:r>
          </a:p>
          <a:p>
            <a:r>
              <a:rPr lang="en-GB" dirty="0"/>
              <a:t>Have a separate system of practitioners directly accountable to the court </a:t>
            </a:r>
          </a:p>
          <a:p>
            <a:r>
              <a:rPr lang="en-GB" dirty="0"/>
              <a:t>Confine doctors to what they do best: care</a:t>
            </a:r>
          </a:p>
          <a:p>
            <a:r>
              <a:rPr lang="en-GB" dirty="0"/>
              <a:t>Secure adequate specialist palliative care &amp; mental health services before legislating for assisting people to die</a:t>
            </a:r>
          </a:p>
        </p:txBody>
      </p:sp>
      <p:sp>
        <p:nvSpPr>
          <p:cNvPr id="2" name="TextBox 1">
            <a:extLst>
              <a:ext uri="{FF2B5EF4-FFF2-40B4-BE49-F238E27FC236}">
                <a16:creationId xmlns:a16="http://schemas.microsoft.com/office/drawing/2014/main" id="{F5FFEA39-0E81-E349-9605-ADD7E4990E43}"/>
              </a:ext>
            </a:extLst>
          </p:cNvPr>
          <p:cNvSpPr txBox="1"/>
          <p:nvPr/>
        </p:nvSpPr>
        <p:spPr>
          <a:xfrm>
            <a:off x="457193" y="20360"/>
            <a:ext cx="2379177" cy="646331"/>
          </a:xfrm>
          <a:prstGeom prst="rect">
            <a:avLst/>
          </a:prstGeom>
          <a:noFill/>
        </p:spPr>
        <p:txBody>
          <a:bodyPr wrap="none" rtlCol="0">
            <a:spAutoFit/>
          </a:bodyPr>
          <a:lstStyle/>
          <a:p>
            <a:r>
              <a:rPr lang="en-GB" sz="3600" dirty="0"/>
              <a:t>My Opinion</a:t>
            </a:r>
          </a:p>
        </p:txBody>
      </p:sp>
    </p:spTree>
    <p:extLst>
      <p:ext uri="{BB962C8B-B14F-4D97-AF65-F5344CB8AC3E}">
        <p14:creationId xmlns:p14="http://schemas.microsoft.com/office/powerpoint/2010/main" val="39112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3.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9</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3.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8" ma:contentTypeDescription="" ma:contentTypeScope="" ma:versionID="aca7a7d1a2e36451cd1926f0ea65372c">
  <xsd:schema xmlns:xsd="http://www.w3.org/2001/XMLSchema" xmlns:xs="http://www.w3.org/2001/XMLSchema" xmlns:p="http://schemas.microsoft.com/office/2006/metadata/properties" xmlns:ns2="f906fbab-2f75-4c55-9947-54e5e7fb542c" targetNamespace="http://schemas.microsoft.com/office/2006/metadata/properties" ma:root="true" ma:fieldsID="b194a0c6b20796394434e5a6a05ce10d"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indexed="true"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C3E36-0DE2-4E5B-8E4A-51693CAD4793}">
  <ds:schemaRefs>
    <ds:schemaRef ds:uri="http://schemas.microsoft.com/sharepoint/v3/contenttype/forms"/>
  </ds:schemaRefs>
</ds:datastoreItem>
</file>

<file path=customXml/itemProps2.xml><?xml version="1.0" encoding="utf-8"?>
<ds:datastoreItem xmlns:ds="http://schemas.openxmlformats.org/officeDocument/2006/customXml" ds:itemID="{3BCA62AB-3087-46AE-A2F3-597EA60F881C}">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bddb93e-bf32-410c-8217-01ca6fadd2c9"/>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D06B50-3270-437F-8F70-50AA08D4E45A}"/>
</file>

<file path=docProps/app.xml><?xml version="1.0" encoding="utf-8"?>
<Properties xmlns="http://schemas.openxmlformats.org/officeDocument/2006/extended-properties" xmlns:vt="http://schemas.openxmlformats.org/officeDocument/2006/docPropsVTypes">
  <TotalTime>5008</TotalTime>
  <Words>1034</Words>
  <Application>Microsoft Macintosh PowerPoint</Application>
  <PresentationFormat>On-screen Show (16:9)</PresentationFormat>
  <Paragraphs>116</Paragraphs>
  <Slides>9</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(Headings)</vt:lpstr>
      <vt:lpstr>Helvetica</vt:lpstr>
      <vt:lpstr>Jacobs Chronos</vt:lpstr>
      <vt:lpstr>Segoe UI</vt:lpstr>
      <vt:lpstr>Wingdings</vt:lpstr>
      <vt:lpstr>Office Theme</vt:lpstr>
      <vt:lpstr>Custom Design</vt:lpstr>
      <vt:lpstr>3_Map</vt:lpstr>
      <vt:lpstr>An overview of medical eligibility criteria </vt:lpstr>
      <vt:lpstr>An exceptional tangle</vt:lpstr>
      <vt:lpstr>What do we mean by dying?</vt:lpstr>
      <vt:lpstr>Pain &amp; Suffering: biography, not biology &amp; entirely subjective </vt:lpstr>
      <vt:lpstr>Mental States:  both fragile &amp; subtle</vt:lpstr>
      <vt:lpstr>Discriminations are intolerable:</vt:lpstr>
      <vt:lpstr>PowerPoint Presentation</vt:lpstr>
      <vt:lpstr>Stark realities from these uncertainties: </vt:lpstr>
      <vt:lpstr>PowerPoint Presentation</vt:lpstr>
    </vt:vector>
  </TitlesOfParts>
  <Company>Involve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medical eligibility criteria </dc:title>
  <dc:creator>Sarah Allan</dc:creator>
  <cp:lastModifiedBy>George, Rob</cp:lastModifiedBy>
  <cp:revision>259</cp:revision>
  <dcterms:created xsi:type="dcterms:W3CDTF">2020-01-18T09:46:56Z</dcterms:created>
  <dcterms:modified xsi:type="dcterms:W3CDTF">2021-03-18T07:09:16Z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