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81" r:id="rId5"/>
    <p:sldMasterId id="2147483794" r:id="rId6"/>
  </p:sldMasterIdLst>
  <p:notesMasterIdLst>
    <p:notesMasterId r:id="rId33"/>
  </p:notesMasterIdLst>
  <p:sldIdLst>
    <p:sldId id="420" r:id="rId7"/>
    <p:sldId id="442" r:id="rId8"/>
    <p:sldId id="429" r:id="rId9"/>
    <p:sldId id="430" r:id="rId10"/>
    <p:sldId id="424" r:id="rId11"/>
    <p:sldId id="431" r:id="rId12"/>
    <p:sldId id="432" r:id="rId13"/>
    <p:sldId id="433" r:id="rId14"/>
    <p:sldId id="434" r:id="rId15"/>
    <p:sldId id="436" r:id="rId16"/>
    <p:sldId id="437" r:id="rId17"/>
    <p:sldId id="438" r:id="rId18"/>
    <p:sldId id="440" r:id="rId19"/>
    <p:sldId id="441" r:id="rId20"/>
    <p:sldId id="443" r:id="rId21"/>
    <p:sldId id="444" r:id="rId22"/>
    <p:sldId id="445" r:id="rId23"/>
    <p:sldId id="446" r:id="rId24"/>
    <p:sldId id="447" r:id="rId25"/>
    <p:sldId id="448" r:id="rId26"/>
    <p:sldId id="449" r:id="rId27"/>
    <p:sldId id="450" r:id="rId28"/>
    <p:sldId id="451" r:id="rId29"/>
    <p:sldId id="452" r:id="rId30"/>
    <p:sldId id="454" r:id="rId31"/>
    <p:sldId id="421" r:id="rId32"/>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773" autoAdjust="0"/>
  </p:normalViewPr>
  <p:slideViewPr>
    <p:cSldViewPr snapToGrid="0" snapToObjects="1">
      <p:cViewPr varScale="1">
        <p:scale>
          <a:sx n="61" d="100"/>
          <a:sy n="61" d="100"/>
        </p:scale>
        <p:origin x="1368"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3/18/2021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F99E2-675F-2C42-9469-6B8B96FF0711}" type="slidenum">
              <a:rPr lang="en-US" smtClean="0"/>
              <a:t>1</a:t>
            </a:fld>
            <a:endParaRPr lang="en-US"/>
          </a:p>
        </p:txBody>
      </p:sp>
    </p:spTree>
    <p:extLst>
      <p:ext uri="{BB962C8B-B14F-4D97-AF65-F5344CB8AC3E}">
        <p14:creationId xmlns:p14="http://schemas.microsoft.com/office/powerpoint/2010/main" val="3864208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10</a:t>
            </a:fld>
            <a:endParaRPr lang="en-US"/>
          </a:p>
        </p:txBody>
      </p:sp>
    </p:spTree>
    <p:extLst>
      <p:ext uri="{BB962C8B-B14F-4D97-AF65-F5344CB8AC3E}">
        <p14:creationId xmlns:p14="http://schemas.microsoft.com/office/powerpoint/2010/main" val="3880454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11</a:t>
            </a:fld>
            <a:endParaRPr lang="en-US"/>
          </a:p>
        </p:txBody>
      </p:sp>
    </p:spTree>
    <p:extLst>
      <p:ext uri="{BB962C8B-B14F-4D97-AF65-F5344CB8AC3E}">
        <p14:creationId xmlns:p14="http://schemas.microsoft.com/office/powerpoint/2010/main" val="181584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12</a:t>
            </a:fld>
            <a:endParaRPr lang="en-US"/>
          </a:p>
        </p:txBody>
      </p:sp>
    </p:spTree>
    <p:extLst>
      <p:ext uri="{BB962C8B-B14F-4D97-AF65-F5344CB8AC3E}">
        <p14:creationId xmlns:p14="http://schemas.microsoft.com/office/powerpoint/2010/main" val="813919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13</a:t>
            </a:fld>
            <a:endParaRPr lang="en-US"/>
          </a:p>
        </p:txBody>
      </p:sp>
    </p:spTree>
    <p:extLst>
      <p:ext uri="{BB962C8B-B14F-4D97-AF65-F5344CB8AC3E}">
        <p14:creationId xmlns:p14="http://schemas.microsoft.com/office/powerpoint/2010/main" val="4177612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14</a:t>
            </a:fld>
            <a:endParaRPr lang="en-US"/>
          </a:p>
        </p:txBody>
      </p:sp>
    </p:spTree>
    <p:extLst>
      <p:ext uri="{BB962C8B-B14F-4D97-AF65-F5344CB8AC3E}">
        <p14:creationId xmlns:p14="http://schemas.microsoft.com/office/powerpoint/2010/main" val="1077158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15</a:t>
            </a:fld>
            <a:endParaRPr lang="en-US"/>
          </a:p>
        </p:txBody>
      </p:sp>
    </p:spTree>
    <p:extLst>
      <p:ext uri="{BB962C8B-B14F-4D97-AF65-F5344CB8AC3E}">
        <p14:creationId xmlns:p14="http://schemas.microsoft.com/office/powerpoint/2010/main" val="1315851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16</a:t>
            </a:fld>
            <a:endParaRPr lang="en-US"/>
          </a:p>
        </p:txBody>
      </p:sp>
    </p:spTree>
    <p:extLst>
      <p:ext uri="{BB962C8B-B14F-4D97-AF65-F5344CB8AC3E}">
        <p14:creationId xmlns:p14="http://schemas.microsoft.com/office/powerpoint/2010/main" val="2520631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17</a:t>
            </a:fld>
            <a:endParaRPr lang="en-US"/>
          </a:p>
        </p:txBody>
      </p:sp>
    </p:spTree>
    <p:extLst>
      <p:ext uri="{BB962C8B-B14F-4D97-AF65-F5344CB8AC3E}">
        <p14:creationId xmlns:p14="http://schemas.microsoft.com/office/powerpoint/2010/main" val="2284401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18</a:t>
            </a:fld>
            <a:endParaRPr lang="en-US"/>
          </a:p>
        </p:txBody>
      </p:sp>
    </p:spTree>
    <p:extLst>
      <p:ext uri="{BB962C8B-B14F-4D97-AF65-F5344CB8AC3E}">
        <p14:creationId xmlns:p14="http://schemas.microsoft.com/office/powerpoint/2010/main" val="933285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19</a:t>
            </a:fld>
            <a:endParaRPr lang="en-US"/>
          </a:p>
        </p:txBody>
      </p:sp>
    </p:spTree>
    <p:extLst>
      <p:ext uri="{BB962C8B-B14F-4D97-AF65-F5344CB8AC3E}">
        <p14:creationId xmlns:p14="http://schemas.microsoft.com/office/powerpoint/2010/main" val="236357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a:t>
            </a:fld>
            <a:endParaRPr lang="en-US"/>
          </a:p>
        </p:txBody>
      </p:sp>
    </p:spTree>
    <p:extLst>
      <p:ext uri="{BB962C8B-B14F-4D97-AF65-F5344CB8AC3E}">
        <p14:creationId xmlns:p14="http://schemas.microsoft.com/office/powerpoint/2010/main" val="3342785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20</a:t>
            </a:fld>
            <a:endParaRPr lang="en-US"/>
          </a:p>
        </p:txBody>
      </p:sp>
    </p:spTree>
    <p:extLst>
      <p:ext uri="{BB962C8B-B14F-4D97-AF65-F5344CB8AC3E}">
        <p14:creationId xmlns:p14="http://schemas.microsoft.com/office/powerpoint/2010/main" val="3881805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21</a:t>
            </a:fld>
            <a:endParaRPr lang="en-US"/>
          </a:p>
        </p:txBody>
      </p:sp>
    </p:spTree>
    <p:extLst>
      <p:ext uri="{BB962C8B-B14F-4D97-AF65-F5344CB8AC3E}">
        <p14:creationId xmlns:p14="http://schemas.microsoft.com/office/powerpoint/2010/main" val="3678711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22</a:t>
            </a:fld>
            <a:endParaRPr lang="en-US"/>
          </a:p>
        </p:txBody>
      </p:sp>
    </p:spTree>
    <p:extLst>
      <p:ext uri="{BB962C8B-B14F-4D97-AF65-F5344CB8AC3E}">
        <p14:creationId xmlns:p14="http://schemas.microsoft.com/office/powerpoint/2010/main" val="46873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23</a:t>
            </a:fld>
            <a:endParaRPr lang="en-US"/>
          </a:p>
        </p:txBody>
      </p:sp>
    </p:spTree>
    <p:extLst>
      <p:ext uri="{BB962C8B-B14F-4D97-AF65-F5344CB8AC3E}">
        <p14:creationId xmlns:p14="http://schemas.microsoft.com/office/powerpoint/2010/main" val="3642757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24</a:t>
            </a:fld>
            <a:endParaRPr lang="en-US"/>
          </a:p>
        </p:txBody>
      </p:sp>
    </p:spTree>
    <p:extLst>
      <p:ext uri="{BB962C8B-B14F-4D97-AF65-F5344CB8AC3E}">
        <p14:creationId xmlns:p14="http://schemas.microsoft.com/office/powerpoint/2010/main" val="3304287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25</a:t>
            </a:fld>
            <a:endParaRPr lang="en-US"/>
          </a:p>
        </p:txBody>
      </p:sp>
    </p:spTree>
    <p:extLst>
      <p:ext uri="{BB962C8B-B14F-4D97-AF65-F5344CB8AC3E}">
        <p14:creationId xmlns:p14="http://schemas.microsoft.com/office/powerpoint/2010/main" val="4215644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3</a:t>
            </a:fld>
            <a:endParaRPr lang="en-US"/>
          </a:p>
        </p:txBody>
      </p:sp>
    </p:spTree>
    <p:extLst>
      <p:ext uri="{BB962C8B-B14F-4D97-AF65-F5344CB8AC3E}">
        <p14:creationId xmlns:p14="http://schemas.microsoft.com/office/powerpoint/2010/main" val="1348313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4</a:t>
            </a:fld>
            <a:endParaRPr lang="en-US"/>
          </a:p>
        </p:txBody>
      </p:sp>
    </p:spTree>
    <p:extLst>
      <p:ext uri="{BB962C8B-B14F-4D97-AF65-F5344CB8AC3E}">
        <p14:creationId xmlns:p14="http://schemas.microsoft.com/office/powerpoint/2010/main" val="580305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5</a:t>
            </a:fld>
            <a:endParaRPr lang="en-US"/>
          </a:p>
        </p:txBody>
      </p:sp>
    </p:spTree>
    <p:extLst>
      <p:ext uri="{BB962C8B-B14F-4D97-AF65-F5344CB8AC3E}">
        <p14:creationId xmlns:p14="http://schemas.microsoft.com/office/powerpoint/2010/main" val="178622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6</a:t>
            </a:fld>
            <a:endParaRPr lang="en-US"/>
          </a:p>
        </p:txBody>
      </p:sp>
    </p:spTree>
    <p:extLst>
      <p:ext uri="{BB962C8B-B14F-4D97-AF65-F5344CB8AC3E}">
        <p14:creationId xmlns:p14="http://schemas.microsoft.com/office/powerpoint/2010/main" val="128995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7</a:t>
            </a:fld>
            <a:endParaRPr lang="en-US"/>
          </a:p>
        </p:txBody>
      </p:sp>
    </p:spTree>
    <p:extLst>
      <p:ext uri="{BB962C8B-B14F-4D97-AF65-F5344CB8AC3E}">
        <p14:creationId xmlns:p14="http://schemas.microsoft.com/office/powerpoint/2010/main" val="3555107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8</a:t>
            </a:fld>
            <a:endParaRPr lang="en-US"/>
          </a:p>
        </p:txBody>
      </p:sp>
    </p:spTree>
    <p:extLst>
      <p:ext uri="{BB962C8B-B14F-4D97-AF65-F5344CB8AC3E}">
        <p14:creationId xmlns:p14="http://schemas.microsoft.com/office/powerpoint/2010/main" val="348834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9</a:t>
            </a:fld>
            <a:endParaRPr lang="en-US"/>
          </a:p>
        </p:txBody>
      </p:sp>
    </p:spTree>
    <p:extLst>
      <p:ext uri="{BB962C8B-B14F-4D97-AF65-F5344CB8AC3E}">
        <p14:creationId xmlns:p14="http://schemas.microsoft.com/office/powerpoint/2010/main" val="4022934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8654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95832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299352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110134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0" indent="0">
              <a:buNone/>
              <a:defRPr sz="1800">
                <a:solidFill>
                  <a:schemeClr val="tx1">
                    <a:tint val="75000"/>
                  </a:schemeClr>
                </a:solidFill>
              </a:defRPr>
            </a:lvl2pPr>
            <a:lvl3pPr marL="914265" indent="0">
              <a:buNone/>
              <a:defRPr sz="1600">
                <a:solidFill>
                  <a:schemeClr val="tx1">
                    <a:tint val="75000"/>
                  </a:schemeClr>
                </a:solidFill>
              </a:defRPr>
            </a:lvl3pPr>
            <a:lvl4pPr marL="1371396" indent="0">
              <a:buNone/>
              <a:defRPr sz="1400">
                <a:solidFill>
                  <a:schemeClr val="tx1">
                    <a:tint val="75000"/>
                  </a:schemeClr>
                </a:solidFill>
              </a:defRPr>
            </a:lvl4pPr>
            <a:lvl5pPr marL="1828529" indent="0">
              <a:buNone/>
              <a:defRPr sz="1400">
                <a:solidFill>
                  <a:schemeClr val="tx1">
                    <a:tint val="75000"/>
                  </a:schemeClr>
                </a:solidFill>
              </a:defRPr>
            </a:lvl5pPr>
            <a:lvl6pPr marL="2285658" indent="0">
              <a:buNone/>
              <a:defRPr sz="1400">
                <a:solidFill>
                  <a:schemeClr val="tx1">
                    <a:tint val="75000"/>
                  </a:schemeClr>
                </a:solidFill>
              </a:defRPr>
            </a:lvl6pPr>
            <a:lvl7pPr marL="2742788" indent="0">
              <a:buNone/>
              <a:defRPr sz="1400">
                <a:solidFill>
                  <a:schemeClr val="tx1">
                    <a:tint val="75000"/>
                  </a:schemeClr>
                </a:solidFill>
              </a:defRPr>
            </a:lvl7pPr>
            <a:lvl8pPr marL="3199920" indent="0">
              <a:buNone/>
              <a:defRPr sz="1400">
                <a:solidFill>
                  <a:schemeClr val="tx1">
                    <a:tint val="75000"/>
                  </a:schemeClr>
                </a:solidFill>
              </a:defRPr>
            </a:lvl8pPr>
            <a:lvl9pPr marL="3657052"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BD6453-1A85-1A4D-B004-9839DC75E01A}"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21640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4BD6453-1A85-1A4D-B004-9839DC75E01A}"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32684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4BD6453-1A85-1A4D-B004-9839DC75E01A}"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91332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4BD6453-1A85-1A4D-B004-9839DC75E01A}"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55594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D6453-1A85-1A4D-B004-9839DC75E01A}"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49414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1605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0" indent="0">
              <a:buNone/>
              <a:defRPr sz="2800"/>
            </a:lvl2pPr>
            <a:lvl3pPr marL="914265" indent="0">
              <a:buNone/>
              <a:defRPr sz="2400"/>
            </a:lvl3pPr>
            <a:lvl4pPr marL="1371396" indent="0">
              <a:buNone/>
              <a:defRPr sz="2000"/>
            </a:lvl4pPr>
            <a:lvl5pPr marL="1828529" indent="0">
              <a:buNone/>
              <a:defRPr sz="2000"/>
            </a:lvl5pPr>
            <a:lvl6pPr marL="2285658" indent="0">
              <a:buNone/>
              <a:defRPr sz="2000"/>
            </a:lvl6pPr>
            <a:lvl7pPr marL="2742788" indent="0">
              <a:buNone/>
              <a:defRPr sz="2000"/>
            </a:lvl7pPr>
            <a:lvl8pPr marL="3199920" indent="0">
              <a:buNone/>
              <a:defRPr sz="2000"/>
            </a:lvl8pPr>
            <a:lvl9pPr marL="3657052" indent="0">
              <a:buNone/>
              <a:defRPr sz="2000"/>
            </a:lvl9pPr>
          </a:lstStyle>
          <a:p>
            <a:endParaRPr lang="en-US"/>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1286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54BD6453-1A85-1A4D-B004-9839DC75E01A}" type="datetimeFigureOut">
              <a:rPr lang="en-US" smtClean="0"/>
              <a:t>3/18/2021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B52017E4-CAA1-6342-8DB7-B4706FE90AFC}" type="slidenum">
              <a:rPr lang="en-US" smtClean="0"/>
              <a:t>‹#›</a:t>
            </a:fld>
            <a:endParaRPr lang="en-US"/>
          </a:p>
        </p:txBody>
      </p:sp>
    </p:spTree>
    <p:extLst>
      <p:ext uri="{BB962C8B-B14F-4D97-AF65-F5344CB8AC3E}">
        <p14:creationId xmlns:p14="http://schemas.microsoft.com/office/powerpoint/2010/main" val="101135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30" rtl="0" eaLnBrk="1" latinLnBrk="0" hangingPunct="1">
        <a:spcBef>
          <a:spcPct val="0"/>
        </a:spcBef>
        <a:buNone/>
        <a:defRPr sz="4400" kern="1200">
          <a:solidFill>
            <a:schemeClr val="tx1"/>
          </a:solidFill>
          <a:latin typeface="+mj-lt"/>
          <a:ea typeface="+mj-ea"/>
          <a:cs typeface="+mj-cs"/>
        </a:defRPr>
      </a:lvl1pPr>
    </p:titleStyle>
    <p:bodyStyle>
      <a:lvl1pPr marL="342848" indent="-342848" algn="l" defTabSz="457130" rtl="0" eaLnBrk="1" latinLnBrk="0" hangingPunct="1">
        <a:spcBef>
          <a:spcPct val="20000"/>
        </a:spcBef>
        <a:buFont typeface="Arial"/>
        <a:buChar char="•"/>
        <a:defRPr sz="3200" kern="1200">
          <a:solidFill>
            <a:schemeClr val="tx1"/>
          </a:solidFill>
          <a:latin typeface="+mn-lt"/>
          <a:ea typeface="+mn-ea"/>
          <a:cs typeface="+mn-cs"/>
        </a:defRPr>
      </a:lvl1pPr>
      <a:lvl2pPr marL="742841" indent="-285708" algn="l" defTabSz="457130" rtl="0" eaLnBrk="1" latinLnBrk="0" hangingPunct="1">
        <a:spcBef>
          <a:spcPct val="20000"/>
        </a:spcBef>
        <a:buFont typeface="Arial"/>
        <a:buChar char="–"/>
        <a:defRPr sz="2800" kern="1200">
          <a:solidFill>
            <a:schemeClr val="tx1"/>
          </a:solidFill>
          <a:latin typeface="+mn-lt"/>
          <a:ea typeface="+mn-ea"/>
          <a:cs typeface="+mn-cs"/>
        </a:defRPr>
      </a:lvl2pPr>
      <a:lvl3pPr marL="1142830" indent="-228564" algn="l" defTabSz="457130" rtl="0" eaLnBrk="1" latinLnBrk="0" hangingPunct="1">
        <a:spcBef>
          <a:spcPct val="20000"/>
        </a:spcBef>
        <a:buFont typeface="Arial"/>
        <a:buChar char="•"/>
        <a:defRPr sz="2400" kern="1200">
          <a:solidFill>
            <a:schemeClr val="tx1"/>
          </a:solidFill>
          <a:latin typeface="+mn-lt"/>
          <a:ea typeface="+mn-ea"/>
          <a:cs typeface="+mn-cs"/>
        </a:defRPr>
      </a:lvl3pPr>
      <a:lvl4pPr marL="1599960" indent="-228564" algn="l" defTabSz="457130" rtl="0" eaLnBrk="1" latinLnBrk="0" hangingPunct="1">
        <a:spcBef>
          <a:spcPct val="20000"/>
        </a:spcBef>
        <a:buFont typeface="Arial"/>
        <a:buChar char="–"/>
        <a:defRPr sz="2000" kern="1200">
          <a:solidFill>
            <a:schemeClr val="tx1"/>
          </a:solidFill>
          <a:latin typeface="+mn-lt"/>
          <a:ea typeface="+mn-ea"/>
          <a:cs typeface="+mn-cs"/>
        </a:defRPr>
      </a:lvl4pPr>
      <a:lvl5pPr marL="2057093" indent="-228564" algn="l" defTabSz="457130" rtl="0" eaLnBrk="1" latinLnBrk="0" hangingPunct="1">
        <a:spcBef>
          <a:spcPct val="20000"/>
        </a:spcBef>
        <a:buFont typeface="Arial"/>
        <a:buChar char="»"/>
        <a:defRPr sz="2000" kern="1200">
          <a:solidFill>
            <a:schemeClr val="tx1"/>
          </a:solidFill>
          <a:latin typeface="+mn-lt"/>
          <a:ea typeface="+mn-ea"/>
          <a:cs typeface="+mn-cs"/>
        </a:defRPr>
      </a:lvl5pPr>
      <a:lvl6pPr marL="2514222" indent="-228564" algn="l" defTabSz="457130" rtl="0" eaLnBrk="1" latinLnBrk="0" hangingPunct="1">
        <a:spcBef>
          <a:spcPct val="20000"/>
        </a:spcBef>
        <a:buFont typeface="Arial"/>
        <a:buChar char="•"/>
        <a:defRPr sz="2000" kern="1200">
          <a:solidFill>
            <a:schemeClr val="tx1"/>
          </a:solidFill>
          <a:latin typeface="+mn-lt"/>
          <a:ea typeface="+mn-ea"/>
          <a:cs typeface="+mn-cs"/>
        </a:defRPr>
      </a:lvl6pPr>
      <a:lvl7pPr marL="2971356" indent="-228564" algn="l" defTabSz="457130" rtl="0" eaLnBrk="1" latinLnBrk="0" hangingPunct="1">
        <a:spcBef>
          <a:spcPct val="20000"/>
        </a:spcBef>
        <a:buFont typeface="Arial"/>
        <a:buChar char="•"/>
        <a:defRPr sz="2000" kern="1200">
          <a:solidFill>
            <a:schemeClr val="tx1"/>
          </a:solidFill>
          <a:latin typeface="+mn-lt"/>
          <a:ea typeface="+mn-ea"/>
          <a:cs typeface="+mn-cs"/>
        </a:defRPr>
      </a:lvl7pPr>
      <a:lvl8pPr marL="3428487" indent="-228564" algn="l" defTabSz="457130" rtl="0" eaLnBrk="1" latinLnBrk="0" hangingPunct="1">
        <a:spcBef>
          <a:spcPct val="20000"/>
        </a:spcBef>
        <a:buFont typeface="Arial"/>
        <a:buChar char="•"/>
        <a:defRPr sz="2000" kern="1200">
          <a:solidFill>
            <a:schemeClr val="tx1"/>
          </a:solidFill>
          <a:latin typeface="+mn-lt"/>
          <a:ea typeface="+mn-ea"/>
          <a:cs typeface="+mn-cs"/>
        </a:defRPr>
      </a:lvl8pPr>
      <a:lvl9pPr marL="3885618" indent="-228564" algn="l" defTabSz="45713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434" y="867078"/>
            <a:ext cx="8083435" cy="1102519"/>
          </a:xfrm>
        </p:spPr>
        <p:txBody>
          <a:bodyPr>
            <a:noAutofit/>
          </a:bodyPr>
          <a:lstStyle/>
          <a:p>
            <a:pPr algn="l"/>
            <a:r>
              <a:rPr lang="en-US" b="1" dirty="0"/>
              <a:t>Guidelines for Physician-assisted Suicide</a:t>
            </a:r>
            <a:r>
              <a:rPr lang="en-GB" dirty="0"/>
              <a:t/>
            </a:r>
            <a:br>
              <a:rPr lang="en-GB" dirty="0"/>
            </a:br>
            <a:r>
              <a:rPr lang="en-GB" sz="4000" dirty="0">
                <a:latin typeface="Calibri (Headings)"/>
                <a:cs typeface="Calibri (Headings)"/>
              </a:rPr>
              <a:t/>
            </a:r>
            <a:br>
              <a:rPr lang="en-GB" sz="4000" dirty="0">
                <a:latin typeface="Calibri (Headings)"/>
                <a:cs typeface="Calibri (Headings)"/>
              </a:rPr>
            </a:br>
            <a:endParaRPr lang="en-US" sz="4000" dirty="0">
              <a:latin typeface="Calibri (Headings)"/>
              <a:cs typeface="Calibri (Headings)"/>
            </a:endParaRPr>
          </a:p>
        </p:txBody>
      </p:sp>
      <p:sp>
        <p:nvSpPr>
          <p:cNvPr id="4" name="Title 1"/>
          <p:cNvSpPr txBox="1">
            <a:spLocks/>
          </p:cNvSpPr>
          <p:nvPr/>
        </p:nvSpPr>
        <p:spPr>
          <a:xfrm>
            <a:off x="736834" y="1979949"/>
            <a:ext cx="8083435" cy="1102519"/>
          </a:xfrm>
          <a:prstGeom prst="rect">
            <a:avLst/>
          </a:prstGeom>
        </p:spPr>
        <p:txBody>
          <a:bodyPr vert="horz" lIns="91428" tIns="45714" rIns="91428" bIns="45714" rtlCol="0" anchor="ctr">
            <a:noAutofit/>
          </a:bodyPr>
          <a:lstStyle>
            <a:lvl1pPr algn="ctr" defTabSz="457130" rtl="0" eaLnBrk="1" latinLnBrk="0" hangingPunct="1">
              <a:spcBef>
                <a:spcPct val="0"/>
              </a:spcBef>
              <a:buNone/>
              <a:defRPr sz="4400" kern="1200">
                <a:solidFill>
                  <a:schemeClr val="tx1"/>
                </a:solidFill>
                <a:latin typeface="+mj-lt"/>
                <a:ea typeface="+mj-ea"/>
                <a:cs typeface="+mj-cs"/>
              </a:defRPr>
            </a:lvl1pPr>
          </a:lstStyle>
          <a:p>
            <a:pPr>
              <a:defRPr/>
            </a:pPr>
            <a:r>
              <a:rPr lang="en-US" sz="2400" b="1" dirty="0"/>
              <a:t>Raphael Cohen-Almagor</a:t>
            </a:r>
          </a:p>
        </p:txBody>
      </p:sp>
      <p:grpSp>
        <p:nvGrpSpPr>
          <p:cNvPr id="8" name="Group 7"/>
          <p:cNvGrpSpPr/>
          <p:nvPr/>
        </p:nvGrpSpPr>
        <p:grpSpPr>
          <a:xfrm>
            <a:off x="6800194" y="4277710"/>
            <a:ext cx="2427890" cy="746160"/>
            <a:chOff x="736834" y="3361839"/>
            <a:chExt cx="2659117" cy="1384995"/>
          </a:xfrm>
        </p:grpSpPr>
        <p:sp>
          <p:nvSpPr>
            <p:cNvPr id="6" name="Rounded Rectangle 5"/>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8016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Patient’s initiative</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Physicians </a:t>
            </a:r>
            <a:r>
              <a:rPr lang="en-US" b="1" dirty="0"/>
              <a:t>should not suggest assisted suicide</a:t>
            </a:r>
            <a:r>
              <a:rPr lang="en-US" dirty="0"/>
              <a:t> to the patient. </a:t>
            </a:r>
          </a:p>
          <a:p>
            <a:pPr lvl="0"/>
            <a:r>
              <a:rPr lang="en-US" dirty="0"/>
              <a:t>Instead, it is the patient who should have the option to ask for such assistance. </a:t>
            </a:r>
          </a:p>
          <a:p>
            <a:pPr lvl="0"/>
            <a:r>
              <a:rPr lang="en-US" dirty="0"/>
              <a:t>Any reluctance shown by patients regarding this issue should be honored and respected.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21227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Verification</a:t>
            </a:r>
            <a:endParaRPr lang="en-GB" b="1" dirty="0"/>
          </a:p>
        </p:txBody>
      </p:sp>
      <p:sp>
        <p:nvSpPr>
          <p:cNvPr id="6" name="Content Placeholder 2"/>
          <p:cNvSpPr>
            <a:spLocks noGrp="1"/>
          </p:cNvSpPr>
          <p:nvPr>
            <p:ph idx="1"/>
          </p:nvPr>
        </p:nvSpPr>
        <p:spPr>
          <a:xfrm>
            <a:off x="457200" y="1200151"/>
            <a:ext cx="8229600" cy="3394472"/>
          </a:xfrm>
        </p:spPr>
        <p:txBody>
          <a:bodyPr>
            <a:normAutofit lnSpcReduction="10000"/>
          </a:bodyPr>
          <a:lstStyle/>
          <a:p>
            <a:pPr lvl="0"/>
            <a:r>
              <a:rPr lang="en-US" dirty="0"/>
              <a:t>Sometime prior to the performance of PAS, a physician and a mental health specialist  should visit and examine the patient. </a:t>
            </a:r>
          </a:p>
          <a:p>
            <a:pPr lvl="0"/>
            <a:r>
              <a:rPr lang="en-US" dirty="0"/>
              <a:t>They will verify that this is the genuine wish of a sound mind person, and that the individual is not depressed, being coerced or influenced by a third party to end his or her life.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27045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Repentance</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The patient must be able </a:t>
            </a:r>
            <a:r>
              <a:rPr lang="en-US" b="1" dirty="0"/>
              <a:t>to rescind his or her decision</a:t>
            </a:r>
            <a:r>
              <a:rPr lang="en-US" dirty="0"/>
              <a:t> to pursue physician-assisted suicide at any time and in any manner,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103272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Role of Physician</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Physician-Assisted Suicide </a:t>
            </a:r>
            <a:r>
              <a:rPr lang="en-US" b="1" dirty="0"/>
              <a:t>may be performed only by a physician</a:t>
            </a:r>
            <a:r>
              <a:rPr lang="en-US" dirty="0"/>
              <a:t> in the presence of another physician.</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98917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Further checks and balances</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The decision-making team should include a lawyer who will examine the legal aspects involved and ensure there is protocol in place which will prevent possible abuse. </a:t>
            </a:r>
          </a:p>
          <a:p>
            <a:pPr lvl="0"/>
            <a:r>
              <a:rPr lang="en-US" dirty="0"/>
              <a:t>At the very least, a public representative should be involved.</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657367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Last Resort</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Physician-assisted suicide will be conducted as a </a:t>
            </a:r>
            <a:r>
              <a:rPr lang="en-US" b="1" dirty="0"/>
              <a:t>last resort</a:t>
            </a:r>
            <a:r>
              <a:rPr lang="en-US" dirty="0"/>
              <a:t>, after exhausting all treatment options that could potentially bring the patient some relief and reduce his/her suffering.</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265390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Methods</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Physician-assisted suicide may be conducted in one of three ways, all of which should be discussed openly and decided upon by the physician and the patient: (1) Oral medication; (2) Self-administered, lethal intravenous infusion; (3) Self-administered lethal injection.</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47953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Humane motives</a:t>
            </a:r>
          </a:p>
        </p:txBody>
      </p:sp>
      <p:sp>
        <p:nvSpPr>
          <p:cNvPr id="6" name="Content Placeholder 2"/>
          <p:cNvSpPr>
            <a:spLocks noGrp="1"/>
          </p:cNvSpPr>
          <p:nvPr>
            <p:ph idx="1"/>
          </p:nvPr>
        </p:nvSpPr>
        <p:spPr>
          <a:xfrm>
            <a:off x="457200" y="1200151"/>
            <a:ext cx="8229600" cy="3394472"/>
          </a:xfrm>
        </p:spPr>
        <p:txBody>
          <a:bodyPr>
            <a:normAutofit/>
          </a:bodyPr>
          <a:lstStyle/>
          <a:p>
            <a:pPr lvl="0"/>
            <a:r>
              <a:rPr lang="en-US" b="1" dirty="0"/>
              <a:t>Physicians may not demand a special fee</a:t>
            </a:r>
            <a:r>
              <a:rPr lang="en-US" dirty="0"/>
              <a:t> for the performance of physician-assisted suicide.</a:t>
            </a:r>
          </a:p>
          <a:p>
            <a:pPr lvl="0"/>
            <a:r>
              <a:rPr lang="en-US" dirty="0"/>
              <a:t>There must be no financial incentive to perform or assist with the procedure since the motive for Physician-Assisted Suicide is humane.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324896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Extensive documentation</a:t>
            </a:r>
            <a:endParaRPr lang="en-GB" b="1" dirty="0"/>
          </a:p>
        </p:txBody>
      </p:sp>
      <p:sp>
        <p:nvSpPr>
          <p:cNvPr id="6" name="Content Placeholder 2"/>
          <p:cNvSpPr>
            <a:spLocks noGrp="1"/>
          </p:cNvSpPr>
          <p:nvPr>
            <p:ph idx="1"/>
          </p:nvPr>
        </p:nvSpPr>
        <p:spPr>
          <a:xfrm>
            <a:off x="457200" y="1200151"/>
            <a:ext cx="8229600" cy="3394472"/>
          </a:xfrm>
        </p:spPr>
        <p:txBody>
          <a:bodyPr>
            <a:normAutofit fontScale="77500" lnSpcReduction="20000"/>
          </a:bodyPr>
          <a:lstStyle/>
          <a:p>
            <a:pPr lvl="0"/>
            <a:r>
              <a:rPr lang="en-US" dirty="0"/>
              <a:t>There must be </a:t>
            </a:r>
            <a:r>
              <a:rPr lang="en-US" b="1" dirty="0"/>
              <a:t>extensive documentation</a:t>
            </a:r>
            <a:r>
              <a:rPr lang="en-US" dirty="0"/>
              <a:t> in the patient’s medical file, including the disease diagnosis and prognosis by the attending and the consulting physicians; attempted treatments; the patient’s reasons for seeking PAS; the patient’s request in writing or documented on a video recording; documentation of conversations with the patient; the physician’s offer to the patient to rescind his or her request; documentation of discussions with his or her beloved people, and a psychological report confirming the patient’s condition.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69652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Coroner examination</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Each report should be examined by a coroner following completion of the physician-assisted suicide.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40876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The Golden Mean</a:t>
            </a:r>
            <a:endParaRPr lang="en-GB" b="1" dirty="0"/>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457200" y="1289878"/>
            <a:ext cx="8229600" cy="3853622"/>
          </a:xfrm>
        </p:spPr>
        <p:txBody>
          <a:bodyPr>
            <a:noAutofit/>
          </a:bodyPr>
          <a:lstStyle/>
          <a:p>
            <a:pPr>
              <a:lnSpc>
                <a:spcPct val="90000"/>
              </a:lnSpc>
            </a:pPr>
            <a:r>
              <a:rPr lang="en-US" altLang="en-US" sz="2800" dirty="0"/>
              <a:t>Taking into consideration the will of the patient and the duty to prevent abuse.</a:t>
            </a:r>
          </a:p>
          <a:p>
            <a:pPr>
              <a:lnSpc>
                <a:spcPct val="90000"/>
              </a:lnSpc>
            </a:pPr>
            <a:r>
              <a:rPr lang="en-US" altLang="en-US" sz="2800" dirty="0"/>
              <a:t>After all, human life is at stake.</a:t>
            </a:r>
          </a:p>
          <a:p>
            <a:pPr>
              <a:lnSpc>
                <a:spcPct val="90000"/>
              </a:lnSpc>
            </a:pPr>
            <a:r>
              <a:rPr lang="en-US" altLang="en-US" sz="2800" dirty="0"/>
              <a:t>The state has a responsibility to protect its vulnerable populations.</a:t>
            </a:r>
          </a:p>
        </p:txBody>
      </p:sp>
      <p:grpSp>
        <p:nvGrpSpPr>
          <p:cNvPr id="9" name="Group 8"/>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75534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Lethal drugs</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The drugs required to end one’s life are known. </a:t>
            </a:r>
          </a:p>
          <a:p>
            <a:pPr lvl="0"/>
            <a:r>
              <a:rPr lang="en-US" dirty="0"/>
              <a:t>Physicians will be allowed to use </a:t>
            </a:r>
            <a:r>
              <a:rPr lang="en-US" b="1" dirty="0"/>
              <a:t>only </a:t>
            </a:r>
            <a:r>
              <a:rPr lang="en-US" dirty="0"/>
              <a:t>the lethal medications authorized by the Ministry of Health.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031601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Pharmacy log</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Pharmacists should be required to file a report every time lethal medications are sold.</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507367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Conscientious objection</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Physicians should not be coerced into taking actions that conflict with their conscience. </a:t>
            </a:r>
          </a:p>
          <a:p>
            <a:pPr lvl="0"/>
            <a:r>
              <a:rPr lang="en-US" dirty="0"/>
              <a:t>No coercion should be involved in the process. </a:t>
            </a:r>
            <a:r>
              <a:rPr lang="en-US" b="1" dirty="0"/>
              <a:t>Conscientious objection</a:t>
            </a:r>
            <a:r>
              <a:rPr lang="en-US" dirty="0"/>
              <a:t> should be respected.</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201156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Monitoring and Control Committee</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A medical association committee should be established to investigate underlying facts of reported cases, to explore whether there were cases which did not comply with the guidelines, and to inquire whether there were unreported cases.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173701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Sanctions</a:t>
            </a:r>
            <a:endParaRPr lang="en-GB" b="1" dirty="0"/>
          </a:p>
        </p:txBody>
      </p:sp>
      <p:sp>
        <p:nvSpPr>
          <p:cNvPr id="6" name="Content Placeholder 2"/>
          <p:cNvSpPr>
            <a:spLocks noGrp="1"/>
          </p:cNvSpPr>
          <p:nvPr>
            <p:ph idx="1"/>
          </p:nvPr>
        </p:nvSpPr>
        <p:spPr>
          <a:xfrm>
            <a:off x="457200" y="1200151"/>
            <a:ext cx="8229600" cy="3394472"/>
          </a:xfrm>
        </p:spPr>
        <p:txBody>
          <a:bodyPr>
            <a:normAutofit fontScale="77500" lnSpcReduction="20000"/>
          </a:bodyPr>
          <a:lstStyle/>
          <a:p>
            <a:pPr lvl="0"/>
            <a:r>
              <a:rPr lang="en-US" dirty="0"/>
              <a:t>Significant sanctions should be taken to punish health-care professionals who violate the guidelines, fail to consult with other physicians or to file reports, or engage in involuntary termination of life without the patient’s consent or with incompetent patients. </a:t>
            </a:r>
          </a:p>
          <a:p>
            <a:pPr lvl="0"/>
            <a:r>
              <a:rPr lang="en-US" dirty="0"/>
              <a:t>Physicians who fail to comply with the guidelines should be charged, and procedures to sanction them should be enforced by the medical disciplinary tribunal. </a:t>
            </a:r>
          </a:p>
          <a:p>
            <a:pPr lvl="0"/>
            <a:r>
              <a:rPr lang="en-US" dirty="0"/>
              <a:t>The sanctions should be significant and include revocation of the physician’s medical license.</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442271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Annual report</a:t>
            </a:r>
            <a:endParaRPr lang="en-GB" b="1" dirty="0"/>
          </a:p>
        </p:txBody>
      </p:sp>
      <p:sp>
        <p:nvSpPr>
          <p:cNvPr id="6" name="Content Placeholder 2"/>
          <p:cNvSpPr>
            <a:spLocks noGrp="1"/>
          </p:cNvSpPr>
          <p:nvPr>
            <p:ph idx="1"/>
          </p:nvPr>
        </p:nvSpPr>
        <p:spPr>
          <a:xfrm>
            <a:off x="457200" y="1200151"/>
            <a:ext cx="8229600" cy="3394472"/>
          </a:xfrm>
        </p:spPr>
        <p:txBody>
          <a:bodyPr>
            <a:normAutofit/>
          </a:bodyPr>
          <a:lstStyle/>
          <a:p>
            <a:pPr lvl="0"/>
            <a:r>
              <a:rPr lang="en-US" dirty="0"/>
              <a:t>An </a:t>
            </a:r>
            <a:r>
              <a:rPr lang="en-US" b="1" dirty="0"/>
              <a:t>annual report</a:t>
            </a:r>
            <a:r>
              <a:rPr lang="en-US" dirty="0"/>
              <a:t> should be published documenting all cases of aid-in-dying.</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997923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28496" y="1219198"/>
            <a:ext cx="4740166" cy="2511973"/>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374529"/>
            </a:xfrm>
            <a:prstGeom prst="rect">
              <a:avLst/>
            </a:prstGeom>
          </p:spPr>
          <p:txBody>
            <a:bodyPr wrap="square">
              <a:spAutoFit/>
            </a:bodyPr>
            <a:lstStyle/>
            <a:p>
              <a:pPr algn="ctr"/>
              <a:r>
                <a:rPr lang="en-GB" sz="3600" i="1" dirty="0">
                  <a:solidFill>
                    <a:srgbClr val="C00000"/>
                  </a:solidFill>
                  <a:latin typeface="Segoe UI" panose="020B0502040204020203" pitchFamily="34" charset="0"/>
                  <a:cs typeface="Segoe UI" panose="020B0502040204020203" pitchFamily="34" charset="0"/>
                </a:rPr>
                <a:t>Jersey </a:t>
              </a:r>
            </a:p>
            <a:p>
              <a:pPr algn="ctr"/>
              <a:r>
                <a:rPr lang="en-GB" sz="3600" i="1" dirty="0">
                  <a:solidFill>
                    <a:srgbClr val="C00000"/>
                  </a:solidFill>
                  <a:latin typeface="Segoe UI" panose="020B0502040204020203" pitchFamily="34" charset="0"/>
                  <a:cs typeface="Segoe UI" panose="020B0502040204020203" pitchFamily="34" charset="0"/>
                </a:rPr>
                <a:t>assisted dying </a:t>
              </a:r>
            </a:p>
            <a:p>
              <a:pPr algn="ctr"/>
              <a:r>
                <a:rPr lang="en-GB" sz="3600" i="1" dirty="0">
                  <a:solidFill>
                    <a:srgbClr val="C00000"/>
                  </a:solidFill>
                  <a:latin typeface="Segoe UI" panose="020B0502040204020203" pitchFamily="34" charset="0"/>
                  <a:cs typeface="Segoe UI" panose="020B0502040204020203" pitchFamily="34" charset="0"/>
                </a:rPr>
                <a:t>citizens’ jury</a:t>
              </a:r>
            </a:p>
            <a:p>
              <a:pPr algn="ctr"/>
              <a:endParaRPr lang="en-GB" sz="1400" i="1" dirty="0">
                <a:solidFill>
                  <a:srgbClr val="C00000"/>
                </a:solidFill>
                <a:latin typeface="Segoe UI" panose="020B0502040204020203" pitchFamily="34" charset="0"/>
                <a:cs typeface="Segoe UI" panose="020B0502040204020203" pitchFamily="34" charset="0"/>
              </a:endParaRPr>
            </a:p>
            <a:p>
              <a:pPr algn="ctr"/>
              <a:r>
                <a:rPr lang="en-GB" sz="28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81483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Competency, voluntariness</a:t>
            </a:r>
            <a:endParaRPr lang="en-GB" dirty="0"/>
          </a:p>
        </p:txBody>
      </p:sp>
      <p:sp>
        <p:nvSpPr>
          <p:cNvPr id="8" name="Content Placeholder 2"/>
          <p:cNvSpPr>
            <a:spLocks noGrp="1"/>
          </p:cNvSpPr>
          <p:nvPr>
            <p:ph idx="1"/>
          </p:nvPr>
        </p:nvSpPr>
        <p:spPr>
          <a:xfrm>
            <a:off x="457200" y="1200151"/>
            <a:ext cx="8229600" cy="3394472"/>
          </a:xfrm>
        </p:spPr>
        <p:txBody>
          <a:bodyPr>
            <a:normAutofit/>
          </a:bodyPr>
          <a:lstStyle/>
          <a:p>
            <a:pPr lvl="0"/>
            <a:r>
              <a:rPr lang="en-US" sz="2800" dirty="0"/>
              <a:t>The patient expressly wishes to end his or her life and has made a signed declaration to that effect.</a:t>
            </a:r>
          </a:p>
          <a:p>
            <a:pPr lvl="0"/>
            <a:r>
              <a:rPr lang="en-US" sz="2800" dirty="0"/>
              <a:t>The expressed wish to die should be </a:t>
            </a:r>
            <a:r>
              <a:rPr lang="en-US" sz="2800" b="1" dirty="0"/>
              <a:t>voluntary</a:t>
            </a:r>
            <a:r>
              <a:rPr lang="en-US" sz="2800" dirty="0"/>
              <a:t>, made in a </a:t>
            </a:r>
            <a:r>
              <a:rPr lang="en-US" sz="2800" b="1" dirty="0"/>
              <a:t>sound mind</a:t>
            </a:r>
            <a:r>
              <a:rPr lang="en-US" sz="2800" dirty="0"/>
              <a:t>, and signed in the presence of a witness who is not related to the patient’s family nor to the medical team that treats him/her. </a:t>
            </a:r>
            <a:endParaRPr lang="en-GB" sz="28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71764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Pressure-free</a:t>
            </a:r>
            <a:endParaRPr lang="en-GB" dirty="0"/>
          </a:p>
        </p:txBody>
      </p:sp>
      <p:sp>
        <p:nvSpPr>
          <p:cNvPr id="8" name="Content Placeholder 2"/>
          <p:cNvSpPr>
            <a:spLocks noGrp="1"/>
          </p:cNvSpPr>
          <p:nvPr>
            <p:ph idx="1"/>
          </p:nvPr>
        </p:nvSpPr>
        <p:spPr>
          <a:xfrm>
            <a:off x="457200" y="1200151"/>
            <a:ext cx="8229600" cy="3394472"/>
          </a:xfrm>
        </p:spPr>
        <p:txBody>
          <a:bodyPr>
            <a:normAutofit/>
          </a:bodyPr>
          <a:lstStyle/>
          <a:p>
            <a:r>
              <a:rPr lang="en-US" sz="2800" dirty="0"/>
              <a:t>The decision should </a:t>
            </a:r>
            <a:r>
              <a:rPr lang="en-US" sz="2800" b="1" u="sng" dirty="0"/>
              <a:t>not</a:t>
            </a:r>
            <a:r>
              <a:rPr lang="en-US" sz="2800" dirty="0"/>
              <a:t> be made by the patient’s family or as a result of family pressures.</a:t>
            </a:r>
          </a:p>
          <a:p>
            <a:r>
              <a:rPr lang="en-US" dirty="0"/>
              <a:t>It is the task of social workers to examine to what extent the patient is affected by external pressures. </a:t>
            </a:r>
            <a:r>
              <a:rPr lang="en-US" sz="2800" dirty="0"/>
              <a:t> </a:t>
            </a:r>
            <a:endParaRPr lang="en-GB" sz="20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57881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b="1" dirty="0"/>
              <a:t>Cooling off period</a:t>
            </a:r>
          </a:p>
        </p:txBody>
      </p:sp>
      <p:sp>
        <p:nvSpPr>
          <p:cNvPr id="6" name="Content Placeholder 2"/>
          <p:cNvSpPr>
            <a:spLocks noGrp="1"/>
          </p:cNvSpPr>
          <p:nvPr>
            <p:ph idx="1"/>
          </p:nvPr>
        </p:nvSpPr>
        <p:spPr>
          <a:xfrm>
            <a:off x="457200" y="1200151"/>
            <a:ext cx="8229600" cy="3394472"/>
          </a:xfrm>
        </p:spPr>
        <p:txBody>
          <a:bodyPr>
            <a:normAutofit lnSpcReduction="10000"/>
          </a:bodyPr>
          <a:lstStyle/>
          <a:p>
            <a:r>
              <a:rPr lang="en-US" dirty="0"/>
              <a:t>Physician-Assisted Suicide should not be rushed. </a:t>
            </a:r>
          </a:p>
          <a:p>
            <a:r>
              <a:rPr lang="en-US" dirty="0"/>
              <a:t>The patient should state this wish repeatedly over a period of time. </a:t>
            </a:r>
          </a:p>
          <a:p>
            <a:r>
              <a:rPr lang="en-US" dirty="0"/>
              <a:t>It is suggested that a period of not less than </a:t>
            </a:r>
            <a:r>
              <a:rPr lang="en-US" b="1" dirty="0"/>
              <a:t>14 days </a:t>
            </a:r>
            <a:r>
              <a:rPr lang="en-US" dirty="0"/>
              <a:t>has to elapse since the day on which the person’s declaration took effect. </a:t>
            </a:r>
            <a:r>
              <a:rPr lang="en-US" sz="2400" dirty="0"/>
              <a:t>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686768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Second opinion</a:t>
            </a:r>
            <a:endParaRPr lang="en-GB" b="1" dirty="0"/>
          </a:p>
        </p:txBody>
      </p:sp>
      <p:sp>
        <p:nvSpPr>
          <p:cNvPr id="6" name="Content Placeholder 2"/>
          <p:cNvSpPr>
            <a:spLocks noGrp="1"/>
          </p:cNvSpPr>
          <p:nvPr>
            <p:ph idx="1"/>
          </p:nvPr>
        </p:nvSpPr>
        <p:spPr>
          <a:xfrm>
            <a:off x="427383" y="914400"/>
            <a:ext cx="8229600" cy="4616928"/>
          </a:xfrm>
        </p:spPr>
        <p:txBody>
          <a:bodyPr>
            <a:noAutofit/>
          </a:bodyPr>
          <a:lstStyle/>
          <a:p>
            <a:r>
              <a:rPr lang="en-US" sz="2400" dirty="0"/>
              <a:t>The decision-making process should include a second opinion in order to verify the medical diagnosis, minimize the chances of misdiagnosis, and in order to allow the probing of other medical options. </a:t>
            </a:r>
          </a:p>
          <a:p>
            <a:r>
              <a:rPr lang="en-US" sz="2400" dirty="0"/>
              <a:t>A specialist who is not dependent on the first physician should provide the second opinion. </a:t>
            </a:r>
          </a:p>
          <a:p>
            <a:r>
              <a:rPr lang="en-US" sz="2400" b="1" dirty="0"/>
              <a:t>The expert physician has a dual responsibility</a:t>
            </a:r>
            <a:r>
              <a:rPr lang="en-US" sz="2400" dirty="0"/>
              <a:t>: The expert needs to verify that the patient’s desire to die is genuine and voluntary, and that the attending physician was correct in the diagnosis that s/he made that the patient is, indeed, suffering from an incurable and irreversible disease. </a:t>
            </a:r>
            <a:endParaRPr lang="en-GB" sz="24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514155"/>
            </a:xfrm>
            <a:prstGeom prst="rect">
              <a:avLst/>
            </a:prstGeom>
          </p:spPr>
          <p:txBody>
            <a:bodyPr wrap="square">
              <a:spAutoFit/>
            </a:bodyPr>
            <a:lstStyle/>
            <a:p>
              <a:pPr algn="ctr"/>
              <a:endParaRPr lang="en-GB" sz="1200" i="1" dirty="0">
                <a:solidFill>
                  <a:srgbClr val="C00000"/>
                </a:solidFill>
                <a:latin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67522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Ensuring physician’s independence</a:t>
            </a:r>
            <a:endParaRPr lang="en-GB" b="1" dirty="0"/>
          </a:p>
        </p:txBody>
      </p:sp>
      <p:sp>
        <p:nvSpPr>
          <p:cNvPr id="6" name="Content Placeholder 2"/>
          <p:cNvSpPr>
            <a:spLocks noGrp="1"/>
          </p:cNvSpPr>
          <p:nvPr>
            <p:ph idx="1"/>
          </p:nvPr>
        </p:nvSpPr>
        <p:spPr>
          <a:xfrm>
            <a:off x="457200" y="1200151"/>
            <a:ext cx="8229600" cy="3394472"/>
          </a:xfrm>
        </p:spPr>
        <p:txBody>
          <a:bodyPr/>
          <a:lstStyle/>
          <a:p>
            <a:r>
              <a:rPr lang="en-US" dirty="0"/>
              <a:t>It is advisable that the identity of the consultant be determined by a committee of specialists who will review the request for physician-assisted suicide.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78483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Palliative care</a:t>
            </a:r>
            <a:endParaRPr lang="en-GB" b="1" dirty="0"/>
          </a:p>
        </p:txBody>
      </p:sp>
      <p:sp>
        <p:nvSpPr>
          <p:cNvPr id="6" name="Content Placeholder 2"/>
          <p:cNvSpPr>
            <a:spLocks noGrp="1"/>
          </p:cNvSpPr>
          <p:nvPr>
            <p:ph idx="1"/>
          </p:nvPr>
        </p:nvSpPr>
        <p:spPr>
          <a:xfrm>
            <a:off x="457200" y="1200151"/>
            <a:ext cx="8229600" cy="3394472"/>
          </a:xfrm>
        </p:spPr>
        <p:txBody>
          <a:bodyPr>
            <a:normAutofit fontScale="85000" lnSpcReduction="20000"/>
          </a:bodyPr>
          <a:lstStyle/>
          <a:p>
            <a:r>
              <a:rPr lang="en-US" dirty="0"/>
              <a:t>At times the patient’s decision might be influenced by severe pain, and therefore the role of </a:t>
            </a:r>
            <a:r>
              <a:rPr lang="en-US" b="1" dirty="0"/>
              <a:t>palliative care </a:t>
            </a:r>
            <a:r>
              <a:rPr lang="en-US" dirty="0"/>
              <a:t>can be, and is, crucial.</a:t>
            </a:r>
          </a:p>
          <a:p>
            <a:r>
              <a:rPr lang="en-US" dirty="0"/>
              <a:t>The attending physician should inform the patient of all feasible alternatives, and s/he should consult a palliative care specialist who will inform the patient about relevant measures to help the patient cope with pain and suffering, including comfort care, hospice care and pain control.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081114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US" b="1" dirty="0"/>
              <a:t>Communication</a:t>
            </a:r>
            <a:endParaRPr lang="en-GB" b="1" dirty="0"/>
          </a:p>
        </p:txBody>
      </p:sp>
      <p:sp>
        <p:nvSpPr>
          <p:cNvPr id="6" name="Content Placeholder 2"/>
          <p:cNvSpPr>
            <a:spLocks noGrp="1"/>
          </p:cNvSpPr>
          <p:nvPr>
            <p:ph idx="1"/>
          </p:nvPr>
        </p:nvSpPr>
        <p:spPr>
          <a:xfrm>
            <a:off x="457200" y="1200151"/>
            <a:ext cx="8229600" cy="3394472"/>
          </a:xfrm>
        </p:spPr>
        <p:txBody>
          <a:bodyPr>
            <a:normAutofit lnSpcReduction="10000"/>
          </a:bodyPr>
          <a:lstStyle/>
          <a:p>
            <a:pPr lvl="0"/>
            <a:r>
              <a:rPr lang="en-US" dirty="0"/>
              <a:t>The patient must be informed of his or her situation, the limited prognosis for recovery, the expected escalation of his/her disease, and the degree of suffering that may be involved. </a:t>
            </a:r>
          </a:p>
          <a:p>
            <a:pPr lvl="0"/>
            <a:r>
              <a:rPr lang="en-US" dirty="0"/>
              <a:t>There must be an exchange of information between physicians and patients. </a:t>
            </a:r>
            <a:endParaRPr lang="en-GB"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1523153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3.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f906fbab-2f75-4c55-9947-54e5e7fb542c">Marketing material</Document_x0020_type>
    <Department_x0020__x0028_new_x0029_ xmlns="f906fbab-2f75-4c55-9947-54e5e7fb542c">4</Department_x0020__x0028_new_x0029_>
    <Scanned_x0020_PDF xmlns="f906fbab-2f75-4c55-9947-54e5e7fb542c">No</Scanned_x0020_PDF>
    <Copyright xmlns="f906fbab-2f75-4c55-9947-54e5e7fb542c">Owned by States of Jersey</Copyright>
  </documentManagement>
</p:properties>
</file>

<file path=customXml/item2.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30" ma:contentTypeDescription="" ma:contentTypeScope="" ma:versionID="7c0366dea3a0d2a0b158a52dc7f62994">
  <xsd:schema xmlns:xsd="http://www.w3.org/2001/XMLSchema" xmlns:xs="http://www.w3.org/2001/XMLSchema" xmlns:p="http://schemas.microsoft.com/office/2006/metadata/properties" xmlns:ns2="f906fbab-2f75-4c55-9947-54e5e7fb542c" targetNamespace="http://schemas.microsoft.com/office/2006/metadata/properties" ma:root="true" ma:fieldsID="d12dea1ccc288b7551a354f2b21d3fd6" ns2:_="">
    <xsd:import namespace="f906fbab-2f75-4c55-9947-54e5e7fb542c"/>
    <xsd:element name="properties">
      <xsd:complexType>
        <xsd:sequence>
          <xsd:element name="documentManagement">
            <xsd:complexType>
              <xsd:all>
                <xsd:element ref="ns2:Document_x0020_type"/>
                <xsd:element ref="ns2:Scanned_x0020_PDF"/>
                <xsd:element ref="ns2:Copyright"/>
                <xsd:element ref="ns2:Department_x0020__x0028_new_x0029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Document_x0020_type" ma:index="2" ma:displayName="Document type" ma:description="document type" ma:format="Dropdown" ma:indexed="true" ma:internalName="Document_x0020_type" ma:readOnly="fals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Infographic"/>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Scanned_x0020_PDF" ma:index="3"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Copyright" ma:index="4"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11" ma:displayName="Department" ma:indexed="true" ma:list="{2f5bc5fb-88d0-4fac-840f-f89fcd501457}" ma:internalName="Department_x0020__x0028_new_x0029_" ma:showField="Title" ma:web="f8e0d1a5-2ada-400f-bddd-efa5689e750a">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CA62AB-3087-46AE-A2F3-597EA60F881C}">
  <ds:schemaRefs>
    <ds:schemaRef ds:uri="http://schemas.microsoft.com/office/2006/metadata/properties"/>
    <ds:schemaRef ds:uri="http://purl.org/dc/terms/"/>
    <ds:schemaRef ds:uri="5bddb93e-bf32-410c-8217-01ca6fadd2c9"/>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291169D3-D46E-404B-9B55-1B1B587C612E}"/>
</file>

<file path=customXml/itemProps3.xml><?xml version="1.0" encoding="utf-8"?>
<ds:datastoreItem xmlns:ds="http://schemas.openxmlformats.org/officeDocument/2006/customXml" ds:itemID="{703C3E36-0DE2-4E5B-8E4A-51693CAD47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1689</TotalTime>
  <Words>1308</Words>
  <Application>Microsoft Office PowerPoint</Application>
  <PresentationFormat>On-screen Show (16:9)</PresentationFormat>
  <Paragraphs>171</Paragraphs>
  <Slides>26</Slides>
  <Notes>25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26</vt:i4>
      </vt:variant>
    </vt:vector>
  </HeadingPairs>
  <TitlesOfParts>
    <vt:vector size="36" baseType="lpstr">
      <vt:lpstr>Arial</vt:lpstr>
      <vt:lpstr>Calibri</vt:lpstr>
      <vt:lpstr>Calibri (Headings)</vt:lpstr>
      <vt:lpstr>Jacobs Chronos</vt:lpstr>
      <vt:lpstr>JacobsChronos</vt:lpstr>
      <vt:lpstr>Segoe UI</vt:lpstr>
      <vt:lpstr>Wingdings</vt:lpstr>
      <vt:lpstr>Office Theme</vt:lpstr>
      <vt:lpstr>Custom Design</vt:lpstr>
      <vt:lpstr>3_Map</vt:lpstr>
      <vt:lpstr>Guidelines for Physician-assisted Suicide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Involve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Physician-assisted Suicide</dc:title>
  <dc:creator>Sarah Allan</dc:creator>
  <cp:lastModifiedBy>Anna Hamon</cp:lastModifiedBy>
  <cp:revision>179</cp:revision>
  <dcterms:created xsi:type="dcterms:W3CDTF">2020-01-18T09:46:56Z</dcterms:created>
  <dcterms:modified xsi:type="dcterms:W3CDTF">2021-03-18T17:01:38Z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y fmtid="{D5CDD505-2E9C-101B-9397-08002B2CF9AE}" pid="5" name="PDF tagged for accessibilty">
    <vt:lpwstr>Auto tagged</vt:lpwstr>
  </property>
  <property fmtid="{D5CDD505-2E9C-101B-9397-08002B2CF9AE}" pid="7" name="Is document on another website? eg States Assembly">
    <vt:bool>false</vt:bool>
  </property>
  <property fmtid="{D5CDD505-2E9C-101B-9397-08002B2CF9AE}" pid="8" name="Could this be a web page?">
    <vt:lpwstr>No</vt:lpwstr>
  </property>
  <property fmtid="{D5CDD505-2E9C-101B-9397-08002B2CF9AE}" pid="9" name="Is this an infographic?">
    <vt:bool>false</vt:bool>
  </property>
  <property fmtid="{D5CDD505-2E9C-101B-9397-08002B2CF9AE}" pid="11" name="Form - no of pages">
    <vt:r8>26</vt:r8>
  </property>
</Properties>
</file>