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81" r:id="rId5"/>
    <p:sldMasterId id="2147483794" r:id="rId6"/>
  </p:sldMasterIdLst>
  <p:notesMasterIdLst>
    <p:notesMasterId r:id="rId17"/>
  </p:notesMasterIdLst>
  <p:sldIdLst>
    <p:sldId id="420" r:id="rId7"/>
    <p:sldId id="427" r:id="rId8"/>
    <p:sldId id="428" r:id="rId9"/>
    <p:sldId id="429" r:id="rId10"/>
    <p:sldId id="430" r:id="rId11"/>
    <p:sldId id="431" r:id="rId12"/>
    <p:sldId id="432" r:id="rId13"/>
    <p:sldId id="433" r:id="rId14"/>
    <p:sldId id="434" r:id="rId15"/>
    <p:sldId id="421" r:id="rId16"/>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92" autoAdjust="0"/>
  </p:normalViewPr>
  <p:slideViewPr>
    <p:cSldViewPr snapToGrid="0" snapToObjects="1">
      <p:cViewPr varScale="1">
        <p:scale>
          <a:sx n="91" d="100"/>
          <a:sy n="91" d="100"/>
        </p:scale>
        <p:origin x="786"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3/10/2021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EF99E2-675F-2C42-9469-6B8B96FF0711}" type="slidenum">
              <a:rPr lang="en-US" smtClean="0"/>
              <a:t>1</a:t>
            </a:fld>
            <a:endParaRPr lang="en-US"/>
          </a:p>
        </p:txBody>
      </p:sp>
    </p:spTree>
    <p:extLst>
      <p:ext uri="{BB962C8B-B14F-4D97-AF65-F5344CB8AC3E}">
        <p14:creationId xmlns:p14="http://schemas.microsoft.com/office/powerpoint/2010/main" val="386420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2.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GB"/>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8654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95832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299352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110134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30" indent="0">
              <a:buNone/>
              <a:defRPr sz="1800">
                <a:solidFill>
                  <a:schemeClr val="tx1">
                    <a:tint val="75000"/>
                  </a:schemeClr>
                </a:solidFill>
              </a:defRPr>
            </a:lvl2pPr>
            <a:lvl3pPr marL="914265" indent="0">
              <a:buNone/>
              <a:defRPr sz="1600">
                <a:solidFill>
                  <a:schemeClr val="tx1">
                    <a:tint val="75000"/>
                  </a:schemeClr>
                </a:solidFill>
              </a:defRPr>
            </a:lvl3pPr>
            <a:lvl4pPr marL="1371396" indent="0">
              <a:buNone/>
              <a:defRPr sz="1400">
                <a:solidFill>
                  <a:schemeClr val="tx1">
                    <a:tint val="75000"/>
                  </a:schemeClr>
                </a:solidFill>
              </a:defRPr>
            </a:lvl4pPr>
            <a:lvl5pPr marL="1828529" indent="0">
              <a:buNone/>
              <a:defRPr sz="1400">
                <a:solidFill>
                  <a:schemeClr val="tx1">
                    <a:tint val="75000"/>
                  </a:schemeClr>
                </a:solidFill>
              </a:defRPr>
            </a:lvl5pPr>
            <a:lvl6pPr marL="2285658" indent="0">
              <a:buNone/>
              <a:defRPr sz="1400">
                <a:solidFill>
                  <a:schemeClr val="tx1">
                    <a:tint val="75000"/>
                  </a:schemeClr>
                </a:solidFill>
              </a:defRPr>
            </a:lvl6pPr>
            <a:lvl7pPr marL="2742788" indent="0">
              <a:buNone/>
              <a:defRPr sz="1400">
                <a:solidFill>
                  <a:schemeClr val="tx1">
                    <a:tint val="75000"/>
                  </a:schemeClr>
                </a:solidFill>
              </a:defRPr>
            </a:lvl7pPr>
            <a:lvl8pPr marL="3199920" indent="0">
              <a:buNone/>
              <a:defRPr sz="1400">
                <a:solidFill>
                  <a:schemeClr val="tx1">
                    <a:tint val="75000"/>
                  </a:schemeClr>
                </a:solidFill>
              </a:defRPr>
            </a:lvl8pPr>
            <a:lvl9pPr marL="3657052"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4BD6453-1A85-1A4D-B004-9839DC75E01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216407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4BD6453-1A85-1A4D-B004-9839DC75E01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326843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4BD6453-1A85-1A4D-B004-9839DC75E01A}"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91332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4BD6453-1A85-1A4D-B004-9839DC75E01A}"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55594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D6453-1A85-1A4D-B004-9839DC75E01A}"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49414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94"/>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1605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30" indent="0">
              <a:buNone/>
              <a:defRPr sz="2800"/>
            </a:lvl2pPr>
            <a:lvl3pPr marL="914265" indent="0">
              <a:buNone/>
              <a:defRPr sz="2400"/>
            </a:lvl3pPr>
            <a:lvl4pPr marL="1371396" indent="0">
              <a:buNone/>
              <a:defRPr sz="2000"/>
            </a:lvl4pPr>
            <a:lvl5pPr marL="1828529" indent="0">
              <a:buNone/>
              <a:defRPr sz="2000"/>
            </a:lvl5pPr>
            <a:lvl6pPr marL="2285658" indent="0">
              <a:buNone/>
              <a:defRPr sz="2000"/>
            </a:lvl6pPr>
            <a:lvl7pPr marL="2742788" indent="0">
              <a:buNone/>
              <a:defRPr sz="2000"/>
            </a:lvl7pPr>
            <a:lvl8pPr marL="3199920" indent="0">
              <a:buNone/>
              <a:defRPr sz="2000"/>
            </a:lvl8pPr>
            <a:lvl9pPr marL="3657052" indent="0">
              <a:buNone/>
              <a:defRPr sz="2000"/>
            </a:lvl9pPr>
          </a:lstStyle>
          <a:p>
            <a:endParaRPr lang="en-US"/>
          </a:p>
        </p:txBody>
      </p:sp>
      <p:sp>
        <p:nvSpPr>
          <p:cNvPr id="4" name="Text Placeholder 3"/>
          <p:cNvSpPr>
            <a:spLocks noGrp="1"/>
          </p:cNvSpPr>
          <p:nvPr>
            <p:ph type="body" sz="half" idx="2"/>
          </p:nvPr>
        </p:nvSpPr>
        <p:spPr>
          <a:xfrm>
            <a:off x="1792288" y="4025509"/>
            <a:ext cx="5486400" cy="60364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1286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3.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28" tIns="45714" rIns="91428" bIns="45714"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28" tIns="45714" rIns="91428" bIns="45714"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54BD6453-1A85-1A4D-B004-9839DC75E01A}" type="datetimeFigureOut">
              <a:rPr lang="en-US" smtClean="0"/>
              <a:t>3/10/2021</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B52017E4-CAA1-6342-8DB7-B4706FE90AFC}" type="slidenum">
              <a:rPr lang="en-US" smtClean="0"/>
              <a:t>‹#›</a:t>
            </a:fld>
            <a:endParaRPr lang="en-US"/>
          </a:p>
        </p:txBody>
      </p:sp>
    </p:spTree>
    <p:extLst>
      <p:ext uri="{BB962C8B-B14F-4D97-AF65-F5344CB8AC3E}">
        <p14:creationId xmlns:p14="http://schemas.microsoft.com/office/powerpoint/2010/main" val="101135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30" rtl="0" eaLnBrk="1" latinLnBrk="0" hangingPunct="1">
        <a:spcBef>
          <a:spcPct val="0"/>
        </a:spcBef>
        <a:buNone/>
        <a:defRPr sz="4400" kern="1200">
          <a:solidFill>
            <a:schemeClr val="tx1"/>
          </a:solidFill>
          <a:latin typeface="+mj-lt"/>
          <a:ea typeface="+mj-ea"/>
          <a:cs typeface="+mj-cs"/>
        </a:defRPr>
      </a:lvl1pPr>
    </p:titleStyle>
    <p:bodyStyle>
      <a:lvl1pPr marL="342848" indent="-342848" algn="l" defTabSz="457130" rtl="0" eaLnBrk="1" latinLnBrk="0" hangingPunct="1">
        <a:spcBef>
          <a:spcPct val="20000"/>
        </a:spcBef>
        <a:buFont typeface="Arial"/>
        <a:buChar char="•"/>
        <a:defRPr sz="3200" kern="1200">
          <a:solidFill>
            <a:schemeClr val="tx1"/>
          </a:solidFill>
          <a:latin typeface="+mn-lt"/>
          <a:ea typeface="+mn-ea"/>
          <a:cs typeface="+mn-cs"/>
        </a:defRPr>
      </a:lvl1pPr>
      <a:lvl2pPr marL="742841" indent="-285708" algn="l" defTabSz="457130" rtl="0" eaLnBrk="1" latinLnBrk="0" hangingPunct="1">
        <a:spcBef>
          <a:spcPct val="20000"/>
        </a:spcBef>
        <a:buFont typeface="Arial"/>
        <a:buChar char="–"/>
        <a:defRPr sz="2800" kern="1200">
          <a:solidFill>
            <a:schemeClr val="tx1"/>
          </a:solidFill>
          <a:latin typeface="+mn-lt"/>
          <a:ea typeface="+mn-ea"/>
          <a:cs typeface="+mn-cs"/>
        </a:defRPr>
      </a:lvl2pPr>
      <a:lvl3pPr marL="1142830" indent="-228564" algn="l" defTabSz="457130" rtl="0" eaLnBrk="1" latinLnBrk="0" hangingPunct="1">
        <a:spcBef>
          <a:spcPct val="20000"/>
        </a:spcBef>
        <a:buFont typeface="Arial"/>
        <a:buChar char="•"/>
        <a:defRPr sz="2400" kern="1200">
          <a:solidFill>
            <a:schemeClr val="tx1"/>
          </a:solidFill>
          <a:latin typeface="+mn-lt"/>
          <a:ea typeface="+mn-ea"/>
          <a:cs typeface="+mn-cs"/>
        </a:defRPr>
      </a:lvl3pPr>
      <a:lvl4pPr marL="1599960" indent="-228564" algn="l" defTabSz="457130" rtl="0" eaLnBrk="1" latinLnBrk="0" hangingPunct="1">
        <a:spcBef>
          <a:spcPct val="20000"/>
        </a:spcBef>
        <a:buFont typeface="Arial"/>
        <a:buChar char="–"/>
        <a:defRPr sz="2000" kern="1200">
          <a:solidFill>
            <a:schemeClr val="tx1"/>
          </a:solidFill>
          <a:latin typeface="+mn-lt"/>
          <a:ea typeface="+mn-ea"/>
          <a:cs typeface="+mn-cs"/>
        </a:defRPr>
      </a:lvl4pPr>
      <a:lvl5pPr marL="2057093" indent="-228564" algn="l" defTabSz="457130" rtl="0" eaLnBrk="1" latinLnBrk="0" hangingPunct="1">
        <a:spcBef>
          <a:spcPct val="20000"/>
        </a:spcBef>
        <a:buFont typeface="Arial"/>
        <a:buChar char="»"/>
        <a:defRPr sz="2000" kern="1200">
          <a:solidFill>
            <a:schemeClr val="tx1"/>
          </a:solidFill>
          <a:latin typeface="+mn-lt"/>
          <a:ea typeface="+mn-ea"/>
          <a:cs typeface="+mn-cs"/>
        </a:defRPr>
      </a:lvl5pPr>
      <a:lvl6pPr marL="2514222" indent="-228564" algn="l" defTabSz="457130" rtl="0" eaLnBrk="1" latinLnBrk="0" hangingPunct="1">
        <a:spcBef>
          <a:spcPct val="20000"/>
        </a:spcBef>
        <a:buFont typeface="Arial"/>
        <a:buChar char="•"/>
        <a:defRPr sz="2000" kern="1200">
          <a:solidFill>
            <a:schemeClr val="tx1"/>
          </a:solidFill>
          <a:latin typeface="+mn-lt"/>
          <a:ea typeface="+mn-ea"/>
          <a:cs typeface="+mn-cs"/>
        </a:defRPr>
      </a:lvl6pPr>
      <a:lvl7pPr marL="2971356" indent="-228564" algn="l" defTabSz="457130" rtl="0" eaLnBrk="1" latinLnBrk="0" hangingPunct="1">
        <a:spcBef>
          <a:spcPct val="20000"/>
        </a:spcBef>
        <a:buFont typeface="Arial"/>
        <a:buChar char="•"/>
        <a:defRPr sz="2000" kern="1200">
          <a:solidFill>
            <a:schemeClr val="tx1"/>
          </a:solidFill>
          <a:latin typeface="+mn-lt"/>
          <a:ea typeface="+mn-ea"/>
          <a:cs typeface="+mn-cs"/>
        </a:defRPr>
      </a:lvl7pPr>
      <a:lvl8pPr marL="3428487" indent="-228564" algn="l" defTabSz="457130" rtl="0" eaLnBrk="1" latinLnBrk="0" hangingPunct="1">
        <a:spcBef>
          <a:spcPct val="20000"/>
        </a:spcBef>
        <a:buFont typeface="Arial"/>
        <a:buChar char="•"/>
        <a:defRPr sz="2000" kern="1200">
          <a:solidFill>
            <a:schemeClr val="tx1"/>
          </a:solidFill>
          <a:latin typeface="+mn-lt"/>
          <a:ea typeface="+mn-ea"/>
          <a:cs typeface="+mn-cs"/>
        </a:defRPr>
      </a:lvl8pPr>
      <a:lvl9pPr marL="3885618" indent="-228564" algn="l" defTabSz="45713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png@01D3F822.39BFE450" TargetMode="External"/><Relationship Id="rId4"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ps.gov.uk/publication/assisted-suici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434" y="667053"/>
            <a:ext cx="8083435" cy="1102519"/>
          </a:xfrm>
        </p:spPr>
        <p:txBody>
          <a:bodyPr>
            <a:noAutofit/>
          </a:bodyPr>
          <a:lstStyle/>
          <a:p>
            <a:pPr algn="l"/>
            <a:r>
              <a:rPr lang="en-GB" sz="2800" dirty="0">
                <a:latin typeface="Calibri (Headings)"/>
                <a:cs typeface="Calibri (Headings)"/>
              </a:rPr>
              <a:t>Meeting 1: Assisted Dying Scenarios and </a:t>
            </a:r>
            <a:r>
              <a:rPr lang="en-GB" sz="2800" dirty="0" smtClean="0">
                <a:latin typeface="Calibri (Headings)"/>
                <a:cs typeface="Calibri (Headings)"/>
              </a:rPr>
              <a:t/>
            </a:r>
            <a:br>
              <a:rPr lang="en-GB" sz="2800" dirty="0" smtClean="0">
                <a:latin typeface="Calibri (Headings)"/>
                <a:cs typeface="Calibri (Headings)"/>
              </a:rPr>
            </a:br>
            <a:r>
              <a:rPr lang="en-GB" sz="2800" dirty="0" smtClean="0">
                <a:latin typeface="Calibri (Headings)"/>
                <a:cs typeface="Calibri (Headings)"/>
              </a:rPr>
              <a:t>UK </a:t>
            </a:r>
            <a:r>
              <a:rPr lang="en-GB" sz="2800" dirty="0">
                <a:latin typeface="Calibri (Headings)"/>
                <a:cs typeface="Calibri (Headings)"/>
              </a:rPr>
              <a:t>Law </a:t>
            </a:r>
            <a:br>
              <a:rPr lang="en-GB" sz="2800" dirty="0">
                <a:latin typeface="Calibri (Headings)"/>
                <a:cs typeface="Calibri (Headings)"/>
              </a:rPr>
            </a:br>
            <a:r>
              <a:rPr lang="en-GB" sz="2000" dirty="0">
                <a:latin typeface="Calibri (Headings)"/>
                <a:cs typeface="Calibri (Headings)"/>
              </a:rPr>
              <a:t>(excluding Scotland) </a:t>
            </a:r>
            <a:br>
              <a:rPr lang="en-GB" sz="2000" dirty="0">
                <a:latin typeface="Calibri (Headings)"/>
                <a:cs typeface="Calibri (Headings)"/>
              </a:rPr>
            </a:br>
            <a:endParaRPr lang="en-US" sz="2000" dirty="0">
              <a:latin typeface="Calibri (Headings)"/>
              <a:cs typeface="Calibri (Headings)"/>
            </a:endParaRPr>
          </a:p>
        </p:txBody>
      </p:sp>
      <p:sp>
        <p:nvSpPr>
          <p:cNvPr id="4" name="Title 1"/>
          <p:cNvSpPr txBox="1">
            <a:spLocks/>
          </p:cNvSpPr>
          <p:nvPr/>
        </p:nvSpPr>
        <p:spPr>
          <a:xfrm>
            <a:off x="736834" y="1979949"/>
            <a:ext cx="8083435" cy="1102519"/>
          </a:xfrm>
          <a:prstGeom prst="rect">
            <a:avLst/>
          </a:prstGeom>
        </p:spPr>
        <p:txBody>
          <a:bodyPr vert="horz" lIns="91428" tIns="45714" rIns="91428" bIns="45714" rtlCol="0" anchor="ctr">
            <a:noAutofit/>
          </a:bodyPr>
          <a:lstStyle>
            <a:lvl1pPr algn="ctr" defTabSz="457130" rtl="0" eaLnBrk="1" latinLnBrk="0" hangingPunct="1">
              <a:spcBef>
                <a:spcPct val="0"/>
              </a:spcBef>
              <a:buNone/>
              <a:defRPr sz="4400" kern="1200">
                <a:solidFill>
                  <a:schemeClr val="tx1"/>
                </a:solidFill>
                <a:latin typeface="+mj-lt"/>
                <a:ea typeface="+mj-ea"/>
                <a:cs typeface="+mj-cs"/>
              </a:defRPr>
            </a:lvl1pPr>
          </a:lstStyle>
          <a:p>
            <a:pPr algn="l"/>
            <a:r>
              <a:rPr lang="en-GB" sz="2400" dirty="0">
                <a:latin typeface="Calibri (Headings)"/>
                <a:cs typeface="Calibri (Headings)"/>
              </a:rPr>
              <a:t>Professor Suzanne Ost (Lancaster University)</a:t>
            </a:r>
          </a:p>
          <a:p>
            <a:pPr algn="l"/>
            <a:r>
              <a:rPr lang="en-GB" sz="2400" dirty="0">
                <a:latin typeface="Calibri (Headings)"/>
                <a:cs typeface="Calibri (Headings)"/>
              </a:rPr>
              <a:t>Dr Alexandra Mullock (University of Manchester)</a:t>
            </a:r>
            <a:br>
              <a:rPr lang="en-GB" sz="2400" dirty="0">
                <a:latin typeface="Calibri (Headings)"/>
                <a:cs typeface="Calibri (Headings)"/>
              </a:rPr>
            </a:br>
            <a:endParaRPr lang="en-US" sz="2400" dirty="0">
              <a:latin typeface="Calibri (Headings)"/>
              <a:cs typeface="Calibri (Headings)"/>
            </a:endParaRPr>
          </a:p>
        </p:txBody>
      </p:sp>
      <p:grpSp>
        <p:nvGrpSpPr>
          <p:cNvPr id="8" name="Group 7"/>
          <p:cNvGrpSpPr/>
          <p:nvPr/>
        </p:nvGrpSpPr>
        <p:grpSpPr>
          <a:xfrm>
            <a:off x="6800194" y="4277710"/>
            <a:ext cx="2427890" cy="746160"/>
            <a:chOff x="736834" y="3361839"/>
            <a:chExt cx="2659117" cy="1384995"/>
          </a:xfrm>
        </p:grpSpPr>
        <p:sp>
          <p:nvSpPr>
            <p:cNvPr id="6" name="Rounded Rectangle 5"/>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700" y="2686050"/>
            <a:ext cx="1905000" cy="1228725"/>
          </a:xfrm>
          <a:prstGeom prst="rect">
            <a:avLst/>
          </a:prstGeom>
        </p:spPr>
      </p:pic>
      <p:pic>
        <p:nvPicPr>
          <p:cNvPr id="9" name="Picture 8" descr="cid:image001.png@01D34D8A.22A87F90">
            <a:extLst>
              <a:ext uri="{FF2B5EF4-FFF2-40B4-BE49-F238E27FC236}">
                <a16:creationId xmlns:a16="http://schemas.microsoft.com/office/drawing/2014/main" id="{BCB1679E-2F77-441A-9A8E-09385B556867}"/>
              </a:ext>
            </a:extLst>
          </p:cNvPr>
          <p:cNvPicPr/>
          <p:nvPr/>
        </p:nvPicPr>
        <p:blipFill rotWithShape="1">
          <a:blip r:embed="rId4" r:link="rId5">
            <a:extLst>
              <a:ext uri="{28A0092B-C50C-407E-A947-70E740481C1C}">
                <a14:useLocalDpi xmlns:a14="http://schemas.microsoft.com/office/drawing/2010/main" val="0"/>
              </a:ext>
            </a:extLst>
          </a:blip>
          <a:srcRect t="15385" r="50226" b="20513"/>
          <a:stretch>
            <a:fillRect/>
          </a:stretch>
        </p:blipFill>
        <p:spPr bwMode="auto">
          <a:xfrm>
            <a:off x="2736850" y="2943225"/>
            <a:ext cx="1657350" cy="53657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01611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028496" y="1219198"/>
            <a:ext cx="4740166" cy="2511973"/>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736834" y="3361839"/>
              <a:ext cx="2659117" cy="1374529"/>
            </a:xfrm>
            <a:prstGeom prst="rect">
              <a:avLst/>
            </a:prstGeom>
          </p:spPr>
          <p:txBody>
            <a:bodyPr wrap="square">
              <a:spAutoFit/>
            </a:bodyPr>
            <a:lstStyle/>
            <a:p>
              <a:pPr algn="ctr"/>
              <a:r>
                <a:rPr lang="en-GB" sz="3600" i="1" dirty="0">
                  <a:solidFill>
                    <a:srgbClr val="C00000"/>
                  </a:solidFill>
                  <a:latin typeface="Segoe UI" panose="020B0502040204020203" pitchFamily="34" charset="0"/>
                  <a:cs typeface="Segoe UI" panose="020B0502040204020203" pitchFamily="34" charset="0"/>
                </a:rPr>
                <a:t>Jersey </a:t>
              </a:r>
            </a:p>
            <a:p>
              <a:pPr algn="ctr"/>
              <a:r>
                <a:rPr lang="en-GB" sz="3600" i="1" dirty="0">
                  <a:solidFill>
                    <a:srgbClr val="C00000"/>
                  </a:solidFill>
                  <a:latin typeface="Segoe UI" panose="020B0502040204020203" pitchFamily="34" charset="0"/>
                  <a:cs typeface="Segoe UI" panose="020B0502040204020203" pitchFamily="34" charset="0"/>
                </a:rPr>
                <a:t>assisted dying </a:t>
              </a:r>
            </a:p>
            <a:p>
              <a:pPr algn="ctr"/>
              <a:r>
                <a:rPr lang="en-GB" sz="3600" i="1" dirty="0">
                  <a:solidFill>
                    <a:srgbClr val="C00000"/>
                  </a:solidFill>
                  <a:latin typeface="Segoe UI" panose="020B0502040204020203" pitchFamily="34" charset="0"/>
                  <a:cs typeface="Segoe UI" panose="020B0502040204020203" pitchFamily="34" charset="0"/>
                </a:rPr>
                <a:t>citizens’ jury</a:t>
              </a:r>
            </a:p>
            <a:p>
              <a:pPr algn="ctr"/>
              <a:endParaRPr lang="en-GB" sz="1400" i="1" dirty="0">
                <a:solidFill>
                  <a:srgbClr val="C00000"/>
                </a:solidFill>
                <a:latin typeface="Segoe UI" panose="020B0502040204020203" pitchFamily="34" charset="0"/>
                <a:cs typeface="Segoe UI" panose="020B0502040204020203" pitchFamily="34" charset="0"/>
              </a:endParaRPr>
            </a:p>
            <a:p>
              <a:pPr algn="ctr"/>
              <a:r>
                <a:rPr lang="en-GB" sz="28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814839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Scenario 1: Euthanasia</a:t>
            </a:r>
          </a:p>
        </p:txBody>
      </p:sp>
      <p:sp>
        <p:nvSpPr>
          <p:cNvPr id="3" name="Content Placeholder 2"/>
          <p:cNvSpPr>
            <a:spLocks noGrp="1"/>
          </p:cNvSpPr>
          <p:nvPr>
            <p:ph idx="1"/>
          </p:nvPr>
        </p:nvSpPr>
        <p:spPr>
          <a:xfrm>
            <a:off x="742950" y="1406922"/>
            <a:ext cx="7943850" cy="3394472"/>
          </a:xfrm>
        </p:spPr>
        <p:txBody>
          <a:bodyPr>
            <a:normAutofit/>
          </a:bodyPr>
          <a:lstStyle/>
          <a:p>
            <a:pPr marL="0" indent="0">
              <a:buNone/>
            </a:pPr>
            <a:r>
              <a:rPr lang="en-GB" sz="2600" dirty="0"/>
              <a:t>Jayne is nearing the end of life, suffering from a very painful condition such as rheumatoid arthritis. On numerous occasions, Jayne asks her doctor to end her life as the medication and treatment she is receiving is not alleviating her pain and suffering. The doctor finally agrees to end her life and administers an injection containing enough </a:t>
            </a:r>
            <a:r>
              <a:rPr lang="en-GB" sz="2600" dirty="0" err="1"/>
              <a:t>diamorphine</a:t>
            </a:r>
            <a:r>
              <a:rPr lang="en-GB" sz="2600" dirty="0"/>
              <a:t> to be a lethal dose. Jayne dies.</a:t>
            </a:r>
          </a:p>
          <a:p>
            <a:endParaRPr lang="en-GB" dirty="0"/>
          </a:p>
        </p:txBody>
      </p:sp>
    </p:spTree>
    <p:extLst>
      <p:ext uri="{BB962C8B-B14F-4D97-AF65-F5344CB8AC3E}">
        <p14:creationId xmlns:p14="http://schemas.microsoft.com/office/powerpoint/2010/main" val="1257394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66" y="205979"/>
            <a:ext cx="8229600" cy="857250"/>
          </a:xfrm>
        </p:spPr>
        <p:txBody>
          <a:bodyPr>
            <a:normAutofit fontScale="90000"/>
          </a:bodyPr>
          <a:lstStyle/>
          <a:p>
            <a:r>
              <a:rPr lang="en-GB" dirty="0"/>
              <a:t>Scenario 2: Physician Assisted Suicide</a:t>
            </a:r>
          </a:p>
        </p:txBody>
      </p:sp>
      <p:sp>
        <p:nvSpPr>
          <p:cNvPr id="3" name="Content Placeholder 2"/>
          <p:cNvSpPr>
            <a:spLocks noGrp="1"/>
          </p:cNvSpPr>
          <p:nvPr>
            <p:ph idx="1"/>
          </p:nvPr>
        </p:nvSpPr>
        <p:spPr>
          <a:xfrm>
            <a:off x="213491" y="1224457"/>
            <a:ext cx="7905750" cy="3394472"/>
          </a:xfrm>
        </p:spPr>
        <p:txBody>
          <a:bodyPr>
            <a:normAutofit fontScale="92500" lnSpcReduction="10000"/>
          </a:bodyPr>
          <a:lstStyle/>
          <a:p>
            <a:pPr marL="0" indent="0">
              <a:buNone/>
            </a:pPr>
            <a:r>
              <a:rPr lang="en-GB" sz="3000" dirty="0"/>
              <a:t>Jack is suffering from motor neurone disease (MND) and his condition has deteriorated rapidly over the last few years. Jack considers that he no longer has any quality of life because of his condition and he wishes to die. However, he is physically unable to take his own life. He asks his doctor to help him to die. His doctor provides Jack with barbiturate pills and stays with Jack as he takes the pills. Jack dies. </a:t>
            </a:r>
          </a:p>
          <a:p>
            <a:endParaRPr lang="en-GB" dirty="0"/>
          </a:p>
        </p:txBody>
      </p:sp>
    </p:spTree>
    <p:extLst>
      <p:ext uri="{BB962C8B-B14F-4D97-AF65-F5344CB8AC3E}">
        <p14:creationId xmlns:p14="http://schemas.microsoft.com/office/powerpoint/2010/main" val="1564251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Scenario 3: Assisted Suicide</a:t>
            </a:r>
          </a:p>
        </p:txBody>
      </p:sp>
      <p:sp>
        <p:nvSpPr>
          <p:cNvPr id="3" name="Content Placeholder 2"/>
          <p:cNvSpPr>
            <a:spLocks noGrp="1"/>
          </p:cNvSpPr>
          <p:nvPr>
            <p:ph idx="1"/>
          </p:nvPr>
        </p:nvSpPr>
        <p:spPr>
          <a:xfrm>
            <a:off x="291881" y="1442983"/>
            <a:ext cx="7816850" cy="3829050"/>
          </a:xfrm>
        </p:spPr>
        <p:txBody>
          <a:bodyPr>
            <a:normAutofit fontScale="77500" lnSpcReduction="20000"/>
          </a:bodyPr>
          <a:lstStyle/>
          <a:p>
            <a:pPr marL="0" indent="0">
              <a:buNone/>
            </a:pPr>
            <a:r>
              <a:rPr lang="en-GB" dirty="0"/>
              <a:t>Because of a serious accident a year ago, Daisy is suffering from paraplegia and is completely paralysed from her neck down. She considers that she has no quality of life and the prognosis is that her condition will not improve. She contacts the Swiss right-to-die organisation </a:t>
            </a:r>
            <a:r>
              <a:rPr lang="en-GB" dirty="0" err="1"/>
              <a:t>Dignitas</a:t>
            </a:r>
            <a:r>
              <a:rPr lang="en-GB" dirty="0"/>
              <a:t> and starts the process of an assisted death with them. </a:t>
            </a:r>
            <a:r>
              <a:rPr lang="en-GB" dirty="0" smtClean="0"/>
              <a:t>Her </a:t>
            </a:r>
            <a:r>
              <a:rPr lang="en-GB" dirty="0"/>
              <a:t>husband has agreed to pay for the flight and to accompany her. Seven months later, Daisy travels to Switzerland and is given barbiturate pills by the </a:t>
            </a:r>
            <a:r>
              <a:rPr lang="en-GB" dirty="0" err="1"/>
              <a:t>Dignitas</a:t>
            </a:r>
            <a:r>
              <a:rPr lang="en-GB" dirty="0"/>
              <a:t> nurse to end her life, which she swallows with water. Daisy dies with her husband at her side.</a:t>
            </a:r>
          </a:p>
          <a:p>
            <a:endParaRPr lang="en-GB" dirty="0"/>
          </a:p>
        </p:txBody>
      </p:sp>
    </p:spTree>
    <p:extLst>
      <p:ext uri="{BB962C8B-B14F-4D97-AF65-F5344CB8AC3E}">
        <p14:creationId xmlns:p14="http://schemas.microsoft.com/office/powerpoint/2010/main" val="138284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290" y="205979"/>
            <a:ext cx="8981090" cy="857250"/>
          </a:xfrm>
        </p:spPr>
        <p:txBody>
          <a:bodyPr/>
          <a:lstStyle/>
          <a:p>
            <a:r>
              <a:rPr lang="en-GB" dirty="0"/>
              <a:t>Scenario 4: Treatment Withdrawal</a:t>
            </a:r>
          </a:p>
        </p:txBody>
      </p:sp>
      <p:sp>
        <p:nvSpPr>
          <p:cNvPr id="3" name="Content Placeholder 2"/>
          <p:cNvSpPr>
            <a:spLocks noGrp="1"/>
          </p:cNvSpPr>
          <p:nvPr>
            <p:ph idx="1"/>
          </p:nvPr>
        </p:nvSpPr>
        <p:spPr>
          <a:xfrm>
            <a:off x="195755" y="1273505"/>
            <a:ext cx="8001000" cy="3394472"/>
          </a:xfrm>
        </p:spPr>
        <p:txBody>
          <a:bodyPr>
            <a:normAutofit fontScale="85000" lnSpcReduction="20000"/>
          </a:bodyPr>
          <a:lstStyle/>
          <a:p>
            <a:pPr marL="0" indent="0">
              <a:buNone/>
            </a:pPr>
            <a:r>
              <a:rPr lang="en-GB" dirty="0"/>
              <a:t>Following a road traffic accident two years ago, Daniel was diagnosed as being in a vegetative state. He has no conscious awareness and the prognosis is that this is permanent. He is receiving clinically assisted nutrition and hydration through a feeding tube inserted through his nose. The medical team caring for Daniel and his family agree that it is not in his best interests to continue to receive treatment and his treatment is withdrawn. He dies a week later.</a:t>
            </a:r>
          </a:p>
        </p:txBody>
      </p:sp>
    </p:spTree>
    <p:extLst>
      <p:ext uri="{BB962C8B-B14F-4D97-AF65-F5344CB8AC3E}">
        <p14:creationId xmlns:p14="http://schemas.microsoft.com/office/powerpoint/2010/main" val="4251208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469"/>
            <a:ext cx="8229600" cy="857250"/>
          </a:xfrm>
        </p:spPr>
        <p:txBody>
          <a:bodyPr>
            <a:normAutofit/>
          </a:bodyPr>
          <a:lstStyle/>
          <a:p>
            <a:r>
              <a:rPr lang="en-GB" sz="3600" dirty="0"/>
              <a:t>UK Law (England, Wales, Northern Ireland)</a:t>
            </a:r>
          </a:p>
        </p:txBody>
      </p:sp>
      <p:sp>
        <p:nvSpPr>
          <p:cNvPr id="3" name="Content Placeholder 2"/>
          <p:cNvSpPr>
            <a:spLocks noGrp="1"/>
          </p:cNvSpPr>
          <p:nvPr>
            <p:ph idx="1"/>
          </p:nvPr>
        </p:nvSpPr>
        <p:spPr>
          <a:xfrm>
            <a:off x="183931" y="1052719"/>
            <a:ext cx="8229600" cy="3394472"/>
          </a:xfrm>
        </p:spPr>
        <p:txBody>
          <a:bodyPr>
            <a:normAutofit fontScale="77500" lnSpcReduction="20000"/>
          </a:bodyPr>
          <a:lstStyle/>
          <a:p>
            <a:pPr marL="0" indent="0">
              <a:buNone/>
            </a:pPr>
            <a:r>
              <a:rPr lang="en-GB" b="1" dirty="0"/>
              <a:t>Both assisted suicide and euthanasia are unlawful</a:t>
            </a:r>
          </a:p>
          <a:p>
            <a:pPr marL="0" indent="0">
              <a:buNone/>
            </a:pPr>
            <a:endParaRPr lang="en-GB" dirty="0"/>
          </a:p>
          <a:p>
            <a:pPr marL="0" indent="0">
              <a:buNone/>
            </a:pPr>
            <a:r>
              <a:rPr lang="en-GB" dirty="0"/>
              <a:t>(The same is true in Scotland but they have their own laws </a:t>
            </a:r>
            <a:r>
              <a:rPr lang="en-GB" dirty="0" smtClean="0"/>
              <a:t>     on </a:t>
            </a:r>
            <a:r>
              <a:rPr lang="en-GB" dirty="0"/>
              <a:t>this issue)</a:t>
            </a:r>
          </a:p>
          <a:p>
            <a:pPr marL="0" indent="0">
              <a:buNone/>
            </a:pPr>
            <a:endParaRPr lang="en-GB" dirty="0"/>
          </a:p>
          <a:p>
            <a:pPr marL="0" indent="0">
              <a:buNone/>
            </a:pPr>
            <a:r>
              <a:rPr lang="en-GB" b="1" dirty="0"/>
              <a:t>1. Euthanasia</a:t>
            </a:r>
            <a:r>
              <a:rPr lang="en-GB" dirty="0"/>
              <a:t>: </a:t>
            </a:r>
          </a:p>
          <a:p>
            <a:pPr marL="0" indent="0">
              <a:buNone/>
            </a:pPr>
            <a:r>
              <a:rPr lang="en-GB" sz="3000" dirty="0"/>
              <a:t>Euthanasia (active killing) is regarded as </a:t>
            </a:r>
            <a:r>
              <a:rPr lang="en-GB" sz="3000" b="1" dirty="0"/>
              <a:t>murder</a:t>
            </a:r>
            <a:r>
              <a:rPr lang="en-GB" sz="3000" dirty="0"/>
              <a:t>. On conviction, a defendant will receive a mandatory life sentence.</a:t>
            </a:r>
          </a:p>
          <a:p>
            <a:endParaRPr lang="en-GB" dirty="0"/>
          </a:p>
        </p:txBody>
      </p:sp>
    </p:spTree>
    <p:extLst>
      <p:ext uri="{BB962C8B-B14F-4D97-AF65-F5344CB8AC3E}">
        <p14:creationId xmlns:p14="http://schemas.microsoft.com/office/powerpoint/2010/main" val="2653290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Euthanasia (murder)</a:t>
            </a:r>
          </a:p>
        </p:txBody>
      </p:sp>
      <p:sp>
        <p:nvSpPr>
          <p:cNvPr id="3" name="Content Placeholder 2"/>
          <p:cNvSpPr>
            <a:spLocks noGrp="1"/>
          </p:cNvSpPr>
          <p:nvPr>
            <p:ph idx="1"/>
          </p:nvPr>
        </p:nvSpPr>
        <p:spPr>
          <a:xfrm>
            <a:off x="152400" y="1200151"/>
            <a:ext cx="8229600" cy="3394472"/>
          </a:xfrm>
        </p:spPr>
        <p:txBody>
          <a:bodyPr>
            <a:normAutofit/>
          </a:bodyPr>
          <a:lstStyle/>
          <a:p>
            <a:r>
              <a:rPr lang="en-GB" sz="2800" dirty="0"/>
              <a:t>The law of murder takes no account of motive or consent</a:t>
            </a:r>
            <a:r>
              <a:rPr lang="en-GB" sz="2800" dirty="0" smtClean="0"/>
              <a:t>.</a:t>
            </a:r>
          </a:p>
          <a:p>
            <a:pPr marL="0" indent="0">
              <a:buNone/>
            </a:pPr>
            <a:endParaRPr lang="en-GB" sz="2800" dirty="0"/>
          </a:p>
          <a:p>
            <a:r>
              <a:rPr lang="en-GB" sz="2800" dirty="0"/>
              <a:t>Neither compassion nor the consent/request of the victim is relevant to liability, although it would impact the length of sentence (life tariff</a:t>
            </a:r>
            <a:r>
              <a:rPr lang="en-GB" sz="2800" dirty="0" smtClean="0"/>
              <a:t>) on conviction.</a:t>
            </a:r>
            <a:endParaRPr lang="en-GB" sz="2800" dirty="0"/>
          </a:p>
        </p:txBody>
      </p:sp>
    </p:spTree>
    <p:extLst>
      <p:ext uri="{BB962C8B-B14F-4D97-AF65-F5344CB8AC3E}">
        <p14:creationId xmlns:p14="http://schemas.microsoft.com/office/powerpoint/2010/main" val="1996356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Assisted Suicide</a:t>
            </a:r>
          </a:p>
        </p:txBody>
      </p:sp>
      <p:sp>
        <p:nvSpPr>
          <p:cNvPr id="3" name="Content Placeholder 2"/>
          <p:cNvSpPr>
            <a:spLocks noGrp="1"/>
          </p:cNvSpPr>
          <p:nvPr>
            <p:ph idx="1"/>
          </p:nvPr>
        </p:nvSpPr>
        <p:spPr>
          <a:xfrm>
            <a:off x="99848" y="1200151"/>
            <a:ext cx="8229600" cy="3394472"/>
          </a:xfrm>
        </p:spPr>
        <p:txBody>
          <a:bodyPr>
            <a:normAutofit/>
          </a:bodyPr>
          <a:lstStyle/>
          <a:p>
            <a:r>
              <a:rPr lang="en-GB" sz="2400" b="1" dirty="0"/>
              <a:t>The Suicide Act 1961 </a:t>
            </a:r>
            <a:r>
              <a:rPr lang="en-GB" sz="2400" dirty="0"/>
              <a:t>prohibits encouraging or assisting the </a:t>
            </a:r>
            <a:r>
              <a:rPr lang="en-GB" sz="2400" dirty="0" smtClean="0"/>
              <a:t>suicide, or </a:t>
            </a:r>
            <a:r>
              <a:rPr lang="en-GB" sz="2400" dirty="0"/>
              <a:t>attempted </a:t>
            </a:r>
            <a:r>
              <a:rPr lang="en-GB" sz="2400" dirty="0" smtClean="0"/>
              <a:t>suicide, </a:t>
            </a:r>
            <a:r>
              <a:rPr lang="en-GB" sz="2400" dirty="0"/>
              <a:t>of another.</a:t>
            </a:r>
          </a:p>
          <a:p>
            <a:r>
              <a:rPr lang="en-GB" sz="2400" dirty="0"/>
              <a:t>On conviction, the maximum sentence is 14 years.</a:t>
            </a:r>
          </a:p>
          <a:p>
            <a:r>
              <a:rPr lang="en-GB" sz="2400" dirty="0"/>
              <a:t>Prosecutions are very rare:</a:t>
            </a:r>
          </a:p>
          <a:p>
            <a:pPr lvl="1"/>
            <a:r>
              <a:rPr lang="en-GB" sz="2000" b="1" dirty="0"/>
              <a:t>2009-2020</a:t>
            </a:r>
            <a:r>
              <a:rPr lang="en-GB" sz="2000" dirty="0"/>
              <a:t>: 162 cases referred to Crown Prosecution Service, 107 not proceeded, 32 withdrawn, </a:t>
            </a:r>
            <a:r>
              <a:rPr lang="en-GB" sz="2000" b="1" dirty="0"/>
              <a:t>3 convictions</a:t>
            </a:r>
            <a:r>
              <a:rPr lang="en-GB" sz="2000" dirty="0"/>
              <a:t>, 1 acquittal, 9 cases referred on (other serious crimes, e.g</a:t>
            </a:r>
            <a:r>
              <a:rPr lang="en-GB" sz="2000" dirty="0" smtClean="0"/>
              <a:t>. homicide</a:t>
            </a:r>
            <a:r>
              <a:rPr lang="en-GB" sz="2000" dirty="0"/>
              <a:t>),7 ongoing cases, see: </a:t>
            </a:r>
            <a:r>
              <a:rPr lang="en-GB" sz="2000" dirty="0">
                <a:hlinkClick r:id="rId2"/>
              </a:rPr>
              <a:t>https://www.cps.gov.uk/publication/assisted-suicide</a:t>
            </a:r>
            <a:r>
              <a:rPr lang="en-GB" sz="2000" dirty="0"/>
              <a:t> </a:t>
            </a:r>
          </a:p>
        </p:txBody>
      </p:sp>
    </p:spTree>
    <p:extLst>
      <p:ext uri="{BB962C8B-B14F-4D97-AF65-F5344CB8AC3E}">
        <p14:creationId xmlns:p14="http://schemas.microsoft.com/office/powerpoint/2010/main" val="982907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421" y="205979"/>
            <a:ext cx="8229600" cy="857250"/>
          </a:xfrm>
        </p:spPr>
        <p:txBody>
          <a:bodyPr>
            <a:normAutofit fontScale="90000"/>
          </a:bodyPr>
          <a:lstStyle/>
          <a:p>
            <a:r>
              <a:rPr lang="en-GB" dirty="0"/>
              <a:t>Assisted Suicide: Policy and Practice</a:t>
            </a:r>
          </a:p>
        </p:txBody>
      </p:sp>
      <p:sp>
        <p:nvSpPr>
          <p:cNvPr id="3" name="Content Placeholder 2"/>
          <p:cNvSpPr>
            <a:spLocks noGrp="1"/>
          </p:cNvSpPr>
          <p:nvPr>
            <p:ph idx="1"/>
          </p:nvPr>
        </p:nvSpPr>
        <p:spPr>
          <a:xfrm>
            <a:off x="268014" y="1315765"/>
            <a:ext cx="8229600" cy="3394472"/>
          </a:xfrm>
        </p:spPr>
        <p:txBody>
          <a:bodyPr>
            <a:normAutofit lnSpcReduction="10000"/>
          </a:bodyPr>
          <a:lstStyle/>
          <a:p>
            <a:pPr marL="0" indent="0">
              <a:buNone/>
            </a:pPr>
            <a:r>
              <a:rPr lang="en-GB" sz="2400" b="1" dirty="0"/>
              <a:t>Crown Prosecution Service: Policy for Prosecutors</a:t>
            </a:r>
          </a:p>
          <a:p>
            <a:pPr marL="0" indent="0">
              <a:buNone/>
            </a:pPr>
            <a:r>
              <a:rPr lang="en-GB" sz="2400" dirty="0"/>
              <a:t>Public interest factors tending in favour of prosecution, e.g.:</a:t>
            </a:r>
          </a:p>
          <a:p>
            <a:pPr lvl="1"/>
            <a:r>
              <a:rPr lang="en-GB" sz="1800" dirty="0"/>
              <a:t>The victim was under 18, or lacked capacity, or had not reached a clear or settled decision to die.</a:t>
            </a:r>
          </a:p>
          <a:p>
            <a:pPr lvl="1"/>
            <a:r>
              <a:rPr lang="en-GB" sz="1800" dirty="0"/>
              <a:t>The suspect pressured the victim, or was not wholly motivated by compassion</a:t>
            </a:r>
          </a:p>
          <a:p>
            <a:pPr marL="0" indent="0">
              <a:buNone/>
            </a:pPr>
            <a:r>
              <a:rPr lang="en-GB" sz="2400" dirty="0"/>
              <a:t>Factors </a:t>
            </a:r>
            <a:r>
              <a:rPr lang="en-GB" sz="2400" dirty="0" smtClean="0"/>
              <a:t>tending against </a:t>
            </a:r>
            <a:r>
              <a:rPr lang="en-GB" sz="2400" dirty="0"/>
              <a:t>prosecution, e.g.:</a:t>
            </a:r>
          </a:p>
          <a:p>
            <a:pPr lvl="1"/>
            <a:r>
              <a:rPr lang="en-GB" sz="1800" dirty="0"/>
              <a:t>The victim had reached a voluntary, clear and settled decision to commit suicide.</a:t>
            </a:r>
          </a:p>
          <a:p>
            <a:pPr lvl="1"/>
            <a:r>
              <a:rPr lang="en-GB" sz="1800" dirty="0"/>
              <a:t>The suspect was wholly motivated by compassion, sought to dissuade the victim and provided only minor assistance.</a:t>
            </a:r>
          </a:p>
        </p:txBody>
      </p:sp>
    </p:spTree>
    <p:extLst>
      <p:ext uri="{BB962C8B-B14F-4D97-AF65-F5344CB8AC3E}">
        <p14:creationId xmlns:p14="http://schemas.microsoft.com/office/powerpoint/2010/main" val="1715147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3.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10</Form_x0020__x002d__x0020_no_x0020_of_x0020_pages>
    <Document_x0020_type xmlns="f906fbab-2f75-4c55-9947-54e5e7fb542c">Marketing material</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40CBE8EB-AF0A-4CFF-9DD5-A3D391667051}"/>
</file>

<file path=customXml/itemProps2.xml><?xml version="1.0" encoding="utf-8"?>
<ds:datastoreItem xmlns:ds="http://schemas.openxmlformats.org/officeDocument/2006/customXml" ds:itemID="{703C3E36-0DE2-4E5B-8E4A-51693CAD4793}">
  <ds:schemaRefs>
    <ds:schemaRef ds:uri="http://schemas.microsoft.com/sharepoint/v3/contenttype/forms"/>
  </ds:schemaRefs>
</ds:datastoreItem>
</file>

<file path=customXml/itemProps3.xml><?xml version="1.0" encoding="utf-8"?>
<ds:datastoreItem xmlns:ds="http://schemas.openxmlformats.org/officeDocument/2006/customXml" ds:itemID="{3BCA62AB-3087-46AE-A2F3-597EA60F881C}">
  <ds:schemaRefs>
    <ds:schemaRef ds:uri="http://purl.org/dc/terms/"/>
    <ds:schemaRef ds:uri="http://schemas.microsoft.com/office/2006/documentManagement/types"/>
    <ds:schemaRef ds:uri="5bddb93e-bf32-410c-8217-01ca6fadd2c9"/>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TotalTime>
  <Words>706</Words>
  <Application>Microsoft Office PowerPoint</Application>
  <PresentationFormat>On-screen Show (16:9)</PresentationFormat>
  <Paragraphs>44</Paragraphs>
  <Slides>10</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10</vt:i4>
      </vt:variant>
    </vt:vector>
  </HeadingPairs>
  <TitlesOfParts>
    <vt:vector size="20" baseType="lpstr">
      <vt:lpstr>Arial</vt:lpstr>
      <vt:lpstr>Calibri</vt:lpstr>
      <vt:lpstr>Calibri (Headings)</vt:lpstr>
      <vt:lpstr>Jacobs Chronos</vt:lpstr>
      <vt:lpstr>JacobsChronos</vt:lpstr>
      <vt:lpstr>Segoe UI</vt:lpstr>
      <vt:lpstr>Wingdings</vt:lpstr>
      <vt:lpstr>Office Theme</vt:lpstr>
      <vt:lpstr>Custom Design</vt:lpstr>
      <vt:lpstr>3_Map</vt:lpstr>
      <vt:lpstr>Meeting 1: Assisted Dying Scenarios and  UK Law  (excluding Scotland)  </vt:lpstr>
      <vt:lpstr>Scenario 1: Euthanasia</vt:lpstr>
      <vt:lpstr>Scenario 2: Physician Assisted Suicide</vt:lpstr>
      <vt:lpstr>Scenario 3: Assisted Suicide</vt:lpstr>
      <vt:lpstr>Scenario 4: Treatment Withdrawal</vt:lpstr>
      <vt:lpstr>UK Law (England, Wales, Northern Ireland)</vt:lpstr>
      <vt:lpstr>Euthanasia (murder)</vt:lpstr>
      <vt:lpstr>Assisted Suicide</vt:lpstr>
      <vt:lpstr>Assisted Suicide: Policy and Practice</vt:lpstr>
      <vt:lpstr>PowerPoint Presentation</vt:lpstr>
    </vt:vector>
  </TitlesOfParts>
  <Company>Involve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1 Assisted Dying Scenarios and UK Law </dc:title>
  <dc:creator>Sarah Allan</dc:creator>
  <cp:lastModifiedBy>Alexandra Mullock</cp:lastModifiedBy>
  <cp:revision>170</cp:revision>
  <dcterms:created xsi:type="dcterms:W3CDTF">2020-01-18T09:46:56Z</dcterms:created>
  <dcterms:modified xsi:type="dcterms:W3CDTF">2021-03-10T10:46:10Z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