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61" d="100"/>
          <a:sy n="61" d="100"/>
        </p:scale>
        <p:origin x="7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4BE73-B7C9-614F-87E2-D4B8E3D9B1C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4A571FA-41C4-9749-B565-858F94B65E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46145E9-8955-3349-9017-BBB458C07964}"/>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5" name="Footer Placeholder 4">
            <a:extLst>
              <a:ext uri="{FF2B5EF4-FFF2-40B4-BE49-F238E27FC236}">
                <a16:creationId xmlns:a16="http://schemas.microsoft.com/office/drawing/2014/main" id="{B492DEB1-09A4-E448-8B6F-04AF7AE7EA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EA3E5A-36C2-7B48-BB39-034B26D4FCBD}"/>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283718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FD27-B0E9-534C-A6B6-95C3627AB01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357D2A0-B4EC-4044-BA3B-E90E84C593D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2CE5E93-929C-AE4F-97CE-90080C7148A6}"/>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5" name="Footer Placeholder 4">
            <a:extLst>
              <a:ext uri="{FF2B5EF4-FFF2-40B4-BE49-F238E27FC236}">
                <a16:creationId xmlns:a16="http://schemas.microsoft.com/office/drawing/2014/main" id="{60B27AB3-9AF1-8C43-81BA-370A8E3A8D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C35954-0308-0D43-9B19-48BE507C6284}"/>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32413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8EFCE-3684-6845-AA85-9CB9A922027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AAE5EF1-1256-B846-BBB8-20018339B13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810B002-4386-A541-8E60-756ACB895B95}"/>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5" name="Footer Placeholder 4">
            <a:extLst>
              <a:ext uri="{FF2B5EF4-FFF2-40B4-BE49-F238E27FC236}">
                <a16:creationId xmlns:a16="http://schemas.microsoft.com/office/drawing/2014/main" id="{1B5BE1BC-DADC-4D41-8BB4-881F0B8007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340078-C3C9-B34F-B535-E252635B343E}"/>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3774161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85F5E-E620-BA4F-9797-20E4241CF84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54FD71F-B129-D945-84A0-FBFF3DE8BCD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D25A947-4F66-354B-AFA5-09FDDBD73162}"/>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5" name="Footer Placeholder 4">
            <a:extLst>
              <a:ext uri="{FF2B5EF4-FFF2-40B4-BE49-F238E27FC236}">
                <a16:creationId xmlns:a16="http://schemas.microsoft.com/office/drawing/2014/main" id="{1F3B1D10-3C5F-3745-8D08-660128D78A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1EDA1-176B-BD4D-95D8-845EB2866D76}"/>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425291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5AE99-E870-B64C-B75B-70362C0E7EC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D0E3DBF-C9FA-F641-8897-E3FB692A3D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3BA37-35D8-9047-8695-A4EC570FB4F7}"/>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5" name="Footer Placeholder 4">
            <a:extLst>
              <a:ext uri="{FF2B5EF4-FFF2-40B4-BE49-F238E27FC236}">
                <a16:creationId xmlns:a16="http://schemas.microsoft.com/office/drawing/2014/main" id="{A426C096-3612-3047-920B-4F5EC211F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C20FE3-8419-8A4B-8B95-403FB193C472}"/>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2754144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E27C8-6582-D04C-B6F7-7EA67327988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82754A0-A622-AD41-860D-5EF4AC6015A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764E357-6966-0542-ADFE-528B9F94101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9193580-58CF-C047-8065-9EAE03B82ABB}"/>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6" name="Footer Placeholder 5">
            <a:extLst>
              <a:ext uri="{FF2B5EF4-FFF2-40B4-BE49-F238E27FC236}">
                <a16:creationId xmlns:a16="http://schemas.microsoft.com/office/drawing/2014/main" id="{7AE6320A-58FA-9540-8506-D00F4557E5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1091A4-E141-1048-A488-BCC8E841EE0C}"/>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2323532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7BD43-4814-5043-A857-1B6F814E0EE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B82D79F-B44A-644E-8FA5-FAD6468FD8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ED1E262-6583-2F45-B520-57B2EBF581B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1CAB164-83E4-E845-B7B0-52D37DEE05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CBFCD6D-C4B3-6B41-B49B-B5BC22BF0BE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7E5DD08-0DF5-2A49-B063-0E7E06E6C62C}"/>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8" name="Footer Placeholder 7">
            <a:extLst>
              <a:ext uri="{FF2B5EF4-FFF2-40B4-BE49-F238E27FC236}">
                <a16:creationId xmlns:a16="http://schemas.microsoft.com/office/drawing/2014/main" id="{6B5E1F79-918E-4D4E-9120-C2FD30A553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6EEA90-472B-9F4F-B441-7FF43576B5C7}"/>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302297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CEEBF-1857-9548-918D-086F696C5F3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E85FCD4-963F-BA43-A137-B5EC1DE8901E}"/>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4" name="Footer Placeholder 3">
            <a:extLst>
              <a:ext uri="{FF2B5EF4-FFF2-40B4-BE49-F238E27FC236}">
                <a16:creationId xmlns:a16="http://schemas.microsoft.com/office/drawing/2014/main" id="{FE34E8DF-2EDB-F243-98F9-C9C926F56C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C89FB2-50BB-0B40-AED1-476119E80826}"/>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367097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E4DB96-10F2-D541-8FED-D7528C31E110}"/>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3" name="Footer Placeholder 2">
            <a:extLst>
              <a:ext uri="{FF2B5EF4-FFF2-40B4-BE49-F238E27FC236}">
                <a16:creationId xmlns:a16="http://schemas.microsoft.com/office/drawing/2014/main" id="{43707334-B22E-C444-A000-FFEED97E30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A73FCF-EA67-574B-A9D8-6ADCE60F5D19}"/>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1294192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047F-18EA-5A4B-BF4F-ACA1408C785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756B139-E996-AF4C-9643-1EF9E51615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D79FD14-EDD6-1846-903B-C04D562D9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D526BFE-C321-824A-B9A2-FF8216BCA292}"/>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6" name="Footer Placeholder 5">
            <a:extLst>
              <a:ext uri="{FF2B5EF4-FFF2-40B4-BE49-F238E27FC236}">
                <a16:creationId xmlns:a16="http://schemas.microsoft.com/office/drawing/2014/main" id="{AACAC892-6640-DB44-9DB6-FA5205C2FA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715CE3-32F4-1943-B270-DC0E16636F0A}"/>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50454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9772A-5A3E-E148-A132-69A45B38B3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B770D79-9A51-2E41-9A56-C1CA09EEB0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346B79-0360-7744-9217-0C7B0DCAE2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D002112-C126-E948-BC4B-7ED54B0A4EF8}"/>
              </a:ext>
            </a:extLst>
          </p:cNvPr>
          <p:cNvSpPr>
            <a:spLocks noGrp="1"/>
          </p:cNvSpPr>
          <p:nvPr>
            <p:ph type="dt" sz="half" idx="10"/>
          </p:nvPr>
        </p:nvSpPr>
        <p:spPr/>
        <p:txBody>
          <a:bodyPr/>
          <a:lstStyle/>
          <a:p>
            <a:fld id="{8AAA2994-323C-864D-A988-AF094DE9DC0B}" type="datetimeFigureOut">
              <a:rPr lang="en-US" smtClean="0"/>
              <a:t>4/7/2021</a:t>
            </a:fld>
            <a:endParaRPr lang="en-US"/>
          </a:p>
        </p:txBody>
      </p:sp>
      <p:sp>
        <p:nvSpPr>
          <p:cNvPr id="6" name="Footer Placeholder 5">
            <a:extLst>
              <a:ext uri="{FF2B5EF4-FFF2-40B4-BE49-F238E27FC236}">
                <a16:creationId xmlns:a16="http://schemas.microsoft.com/office/drawing/2014/main" id="{98FDD5E6-5124-254A-9D52-FC1519E1FE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BAFA42-021D-E748-BFB9-3E8D0049F600}"/>
              </a:ext>
            </a:extLst>
          </p:cNvPr>
          <p:cNvSpPr>
            <a:spLocks noGrp="1"/>
          </p:cNvSpPr>
          <p:nvPr>
            <p:ph type="sldNum" sz="quarter" idx="12"/>
          </p:nvPr>
        </p:nvSpPr>
        <p:spPr/>
        <p:txBody>
          <a:bodyPr/>
          <a:lstStyle/>
          <a:p>
            <a:fld id="{6317DC9B-3AB0-1148-AEC8-66D9C64D99D6}" type="slidenum">
              <a:rPr lang="en-US" smtClean="0"/>
              <a:t>‹#›</a:t>
            </a:fld>
            <a:endParaRPr lang="en-US"/>
          </a:p>
        </p:txBody>
      </p:sp>
    </p:spTree>
    <p:extLst>
      <p:ext uri="{BB962C8B-B14F-4D97-AF65-F5344CB8AC3E}">
        <p14:creationId xmlns:p14="http://schemas.microsoft.com/office/powerpoint/2010/main" val="172336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23C5F8-0CAC-424D-A18D-3B38B0E13C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2D0ED20-1E52-3045-8E10-BDB131BB33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F6ADE16-D4E2-A946-94C3-86909A2F96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A2994-323C-864D-A988-AF094DE9DC0B}" type="datetimeFigureOut">
              <a:rPr lang="en-US" smtClean="0"/>
              <a:t>4/7/2021</a:t>
            </a:fld>
            <a:endParaRPr lang="en-US"/>
          </a:p>
        </p:txBody>
      </p:sp>
      <p:sp>
        <p:nvSpPr>
          <p:cNvPr id="5" name="Footer Placeholder 4">
            <a:extLst>
              <a:ext uri="{FF2B5EF4-FFF2-40B4-BE49-F238E27FC236}">
                <a16:creationId xmlns:a16="http://schemas.microsoft.com/office/drawing/2014/main" id="{039D964D-0CD0-8348-8096-5909CF50C4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E3FD70-1916-6B42-98AF-5A47A52B15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7DC9B-3AB0-1148-AEC8-66D9C64D99D6}" type="slidenum">
              <a:rPr lang="en-US" smtClean="0"/>
              <a:t>‹#›</a:t>
            </a:fld>
            <a:endParaRPr lang="en-US"/>
          </a:p>
        </p:txBody>
      </p:sp>
    </p:spTree>
    <p:extLst>
      <p:ext uri="{BB962C8B-B14F-4D97-AF65-F5344CB8AC3E}">
        <p14:creationId xmlns:p14="http://schemas.microsoft.com/office/powerpoint/2010/main" val="2910892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9B5F1-DF9C-9A45-829E-48BD54E0DF4E}"/>
              </a:ext>
            </a:extLst>
          </p:cNvPr>
          <p:cNvSpPr>
            <a:spLocks noGrp="1"/>
          </p:cNvSpPr>
          <p:nvPr>
            <p:ph type="ctrTitle"/>
          </p:nvPr>
        </p:nvSpPr>
        <p:spPr/>
        <p:txBody>
          <a:bodyPr>
            <a:normAutofit fontScale="90000"/>
          </a:bodyPr>
          <a:lstStyle/>
          <a:p>
            <a:r>
              <a:rPr lang="en-US" dirty="0"/>
              <a:t>Assisted dying in the Netherlands, Switzerland and Germany</a:t>
            </a:r>
          </a:p>
        </p:txBody>
      </p:sp>
      <p:sp>
        <p:nvSpPr>
          <p:cNvPr id="3" name="Subtitle 2">
            <a:extLst>
              <a:ext uri="{FF2B5EF4-FFF2-40B4-BE49-F238E27FC236}">
                <a16:creationId xmlns:a16="http://schemas.microsoft.com/office/drawing/2014/main" id="{D9BFA0B6-2435-4643-BF63-F6394F87887C}"/>
              </a:ext>
            </a:extLst>
          </p:cNvPr>
          <p:cNvSpPr>
            <a:spLocks noGrp="1"/>
          </p:cNvSpPr>
          <p:nvPr>
            <p:ph type="subTitle" idx="1"/>
          </p:nvPr>
        </p:nvSpPr>
        <p:spPr/>
        <p:txBody>
          <a:bodyPr/>
          <a:lstStyle/>
          <a:p>
            <a:endParaRPr lang="en-US" dirty="0"/>
          </a:p>
          <a:p>
            <a:r>
              <a:rPr lang="en-US" dirty="0"/>
              <a:t>Emily Jackson</a:t>
            </a:r>
          </a:p>
          <a:p>
            <a:r>
              <a:rPr lang="en-US" dirty="0"/>
              <a:t>London School of Economics</a:t>
            </a:r>
          </a:p>
        </p:txBody>
      </p:sp>
    </p:spTree>
    <p:extLst>
      <p:ext uri="{BB962C8B-B14F-4D97-AF65-F5344CB8AC3E}">
        <p14:creationId xmlns:p14="http://schemas.microsoft.com/office/powerpoint/2010/main" val="401372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1E337-C2AC-5B49-BA20-755B5F2CDEA0}"/>
              </a:ext>
            </a:extLst>
          </p:cNvPr>
          <p:cNvSpPr>
            <a:spLocks noGrp="1"/>
          </p:cNvSpPr>
          <p:nvPr>
            <p:ph type="title"/>
          </p:nvPr>
        </p:nvSpPr>
        <p:spPr>
          <a:xfrm>
            <a:off x="760288" y="205483"/>
            <a:ext cx="10593512" cy="1485205"/>
          </a:xfrm>
        </p:spPr>
        <p:txBody>
          <a:bodyPr/>
          <a:lstStyle/>
          <a:p>
            <a:r>
              <a:rPr lang="en-US" dirty="0"/>
              <a:t>The Netherlands</a:t>
            </a:r>
          </a:p>
        </p:txBody>
      </p:sp>
      <p:sp>
        <p:nvSpPr>
          <p:cNvPr id="3" name="Content Placeholder 2">
            <a:extLst>
              <a:ext uri="{FF2B5EF4-FFF2-40B4-BE49-F238E27FC236}">
                <a16:creationId xmlns:a16="http://schemas.microsoft.com/office/drawing/2014/main" id="{3ECB0693-AA1C-AC44-956C-43C10631FB50}"/>
              </a:ext>
            </a:extLst>
          </p:cNvPr>
          <p:cNvSpPr>
            <a:spLocks noGrp="1"/>
          </p:cNvSpPr>
          <p:nvPr>
            <p:ph idx="1"/>
          </p:nvPr>
        </p:nvSpPr>
        <p:spPr>
          <a:xfrm>
            <a:off x="760288" y="1579045"/>
            <a:ext cx="10515600" cy="4351338"/>
          </a:xfrm>
        </p:spPr>
        <p:txBody>
          <a:bodyPr>
            <a:normAutofit/>
          </a:bodyPr>
          <a:lstStyle/>
          <a:p>
            <a:r>
              <a:rPr lang="en-US" dirty="0"/>
              <a:t>Since the </a:t>
            </a:r>
            <a:r>
              <a:rPr lang="en-US" i="1" dirty="0"/>
              <a:t>Postma </a:t>
            </a:r>
            <a:r>
              <a:rPr lang="en-US" dirty="0"/>
              <a:t>case (1973), the Dutch courts had been developing exceptions to the prohibitions of euthanasia and assisted suicide.</a:t>
            </a:r>
          </a:p>
          <a:p>
            <a:pPr marL="0" indent="0">
              <a:buNone/>
            </a:pPr>
            <a:endParaRPr lang="en-US" sz="1200" dirty="0"/>
          </a:p>
          <a:p>
            <a:r>
              <a:rPr lang="en-US" dirty="0"/>
              <a:t>The Termination of Life on Request and Assisted Suicide Act </a:t>
            </a:r>
            <a:r>
              <a:rPr lang="en-US" dirty="0" smtClean="0"/>
              <a:t>2001:</a:t>
            </a:r>
          </a:p>
          <a:p>
            <a:endParaRPr lang="en-US" sz="500" dirty="0"/>
          </a:p>
          <a:p>
            <a:pPr marL="0" indent="0">
              <a:buNone/>
            </a:pPr>
            <a:r>
              <a:rPr lang="en-US" dirty="0"/>
              <a:t> </a:t>
            </a:r>
            <a:r>
              <a:rPr lang="en-US" dirty="0" smtClean="0"/>
              <a:t>  </a:t>
            </a:r>
            <a:r>
              <a:rPr lang="en-US" dirty="0" smtClean="0"/>
              <a:t>No </a:t>
            </a:r>
            <a:r>
              <a:rPr lang="en-US" dirty="0"/>
              <a:t>criminal offence if the due care criteria are fulfilled:</a:t>
            </a:r>
          </a:p>
          <a:p>
            <a:pPr lvl="1"/>
            <a:r>
              <a:rPr lang="en-US" dirty="0"/>
              <a:t>Dr must hold the conviction that the </a:t>
            </a:r>
            <a:r>
              <a:rPr lang="en-US" dirty="0">
                <a:solidFill>
                  <a:srgbClr val="FF0000"/>
                </a:solidFill>
              </a:rPr>
              <a:t>request is voluntary and well considered</a:t>
            </a:r>
            <a:r>
              <a:rPr lang="en-US" dirty="0"/>
              <a:t>, and that the patient’s </a:t>
            </a:r>
            <a:r>
              <a:rPr lang="en-US" dirty="0">
                <a:solidFill>
                  <a:srgbClr val="FF0000"/>
                </a:solidFill>
              </a:rPr>
              <a:t>suffering is lasting and unbearable</a:t>
            </a:r>
            <a:r>
              <a:rPr lang="en-US" dirty="0"/>
              <a:t>.</a:t>
            </a:r>
          </a:p>
          <a:p>
            <a:pPr lvl="1"/>
            <a:r>
              <a:rPr lang="en-US" dirty="0"/>
              <a:t>Patient must have been </a:t>
            </a:r>
            <a:r>
              <a:rPr lang="en-US" dirty="0">
                <a:solidFill>
                  <a:srgbClr val="FF0000"/>
                </a:solidFill>
              </a:rPr>
              <a:t>informed</a:t>
            </a:r>
            <a:r>
              <a:rPr lang="en-US" dirty="0"/>
              <a:t> about his situation and prospects</a:t>
            </a:r>
          </a:p>
          <a:p>
            <a:pPr lvl="1"/>
            <a:r>
              <a:rPr lang="en-US" dirty="0"/>
              <a:t>Patient holds the conviction that there is </a:t>
            </a:r>
            <a:r>
              <a:rPr lang="en-US" dirty="0">
                <a:solidFill>
                  <a:srgbClr val="FF0000"/>
                </a:solidFill>
              </a:rPr>
              <a:t>no other reasonable solution</a:t>
            </a:r>
          </a:p>
          <a:p>
            <a:pPr lvl="1"/>
            <a:r>
              <a:rPr lang="en-US" dirty="0"/>
              <a:t>At least </a:t>
            </a:r>
            <a:r>
              <a:rPr lang="en-US" dirty="0">
                <a:solidFill>
                  <a:srgbClr val="FF0000"/>
                </a:solidFill>
              </a:rPr>
              <a:t>one independent physician </a:t>
            </a:r>
            <a:r>
              <a:rPr lang="en-US" dirty="0"/>
              <a:t>has given his written opinion.</a:t>
            </a:r>
          </a:p>
          <a:p>
            <a:endParaRPr lang="en-US" dirty="0"/>
          </a:p>
          <a:p>
            <a:endParaRPr lang="en-US" dirty="0"/>
          </a:p>
          <a:p>
            <a:endParaRPr lang="en-US" dirty="0"/>
          </a:p>
        </p:txBody>
      </p:sp>
    </p:spTree>
    <p:extLst>
      <p:ext uri="{BB962C8B-B14F-4D97-AF65-F5344CB8AC3E}">
        <p14:creationId xmlns:p14="http://schemas.microsoft.com/office/powerpoint/2010/main" val="269433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599AB6-9D42-B342-AA7E-742F19065B43}"/>
              </a:ext>
            </a:extLst>
          </p:cNvPr>
          <p:cNvSpPr>
            <a:spLocks noGrp="1"/>
          </p:cNvSpPr>
          <p:nvPr>
            <p:ph idx="1"/>
          </p:nvPr>
        </p:nvSpPr>
        <p:spPr>
          <a:xfrm>
            <a:off x="996592" y="1315092"/>
            <a:ext cx="10357207" cy="4861871"/>
          </a:xfrm>
        </p:spPr>
        <p:txBody>
          <a:bodyPr>
            <a:normAutofit/>
          </a:bodyPr>
          <a:lstStyle/>
          <a:p>
            <a:r>
              <a:rPr lang="en-US" dirty="0"/>
              <a:t>Each case is considered retrospectively by a regional review committee.</a:t>
            </a:r>
          </a:p>
          <a:p>
            <a:r>
              <a:rPr lang="en-US" dirty="0"/>
              <a:t>Public prosecutor is notified if the committee finds that the Dr did not fulfil the due care criteria (12/6585 = 0.18%)</a:t>
            </a:r>
          </a:p>
          <a:p>
            <a:pPr marL="0" indent="0">
              <a:buNone/>
            </a:pPr>
            <a:endParaRPr lang="en-US" dirty="0"/>
          </a:p>
          <a:p>
            <a:r>
              <a:rPr lang="en-US" dirty="0" smtClean="0"/>
              <a:t>Lawful in cases of mental suffering, but very rare (&lt;1%)</a:t>
            </a:r>
            <a:endParaRPr lang="en-US" dirty="0"/>
          </a:p>
          <a:p>
            <a:r>
              <a:rPr lang="en-US" dirty="0" smtClean="0"/>
              <a:t>Lawful in children 12-18 (7 cases in 15 years, most commonly for terminal cancer).</a:t>
            </a:r>
          </a:p>
          <a:p>
            <a:r>
              <a:rPr lang="en-US" dirty="0" smtClean="0"/>
              <a:t>Advance euthanasia decisions are possible, but almost never implemented, unless there is also a concurrent competent request. </a:t>
            </a:r>
          </a:p>
        </p:txBody>
      </p:sp>
    </p:spTree>
    <p:extLst>
      <p:ext uri="{BB962C8B-B14F-4D97-AF65-F5344CB8AC3E}">
        <p14:creationId xmlns:p14="http://schemas.microsoft.com/office/powerpoint/2010/main" val="1357386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D20AA-C157-C24A-9F2E-01BEE0073871}"/>
              </a:ext>
            </a:extLst>
          </p:cNvPr>
          <p:cNvSpPr>
            <a:spLocks noGrp="1"/>
          </p:cNvSpPr>
          <p:nvPr>
            <p:ph type="title"/>
          </p:nvPr>
        </p:nvSpPr>
        <p:spPr>
          <a:xfrm>
            <a:off x="838200" y="293206"/>
            <a:ext cx="10515600" cy="1073257"/>
          </a:xfrm>
        </p:spPr>
        <p:txBody>
          <a:bodyPr/>
          <a:lstStyle/>
          <a:p>
            <a:r>
              <a:rPr lang="en-US" dirty="0"/>
              <a:t>Switzerland</a:t>
            </a:r>
          </a:p>
        </p:txBody>
      </p:sp>
      <p:sp>
        <p:nvSpPr>
          <p:cNvPr id="3" name="Content Placeholder 2">
            <a:extLst>
              <a:ext uri="{FF2B5EF4-FFF2-40B4-BE49-F238E27FC236}">
                <a16:creationId xmlns:a16="http://schemas.microsoft.com/office/drawing/2014/main" id="{7AF05FDA-399B-CC47-9D98-0A45B14F1483}"/>
              </a:ext>
            </a:extLst>
          </p:cNvPr>
          <p:cNvSpPr>
            <a:spLocks noGrp="1"/>
          </p:cNvSpPr>
          <p:nvPr>
            <p:ph idx="1"/>
          </p:nvPr>
        </p:nvSpPr>
        <p:spPr>
          <a:xfrm>
            <a:off x="838200" y="1613042"/>
            <a:ext cx="10515600" cy="4951751"/>
          </a:xfrm>
        </p:spPr>
        <p:txBody>
          <a:bodyPr>
            <a:normAutofit/>
          </a:bodyPr>
          <a:lstStyle/>
          <a:p>
            <a:r>
              <a:rPr lang="en-US" dirty="0"/>
              <a:t>Under Article 115 of the Swiss Penal Code, assisted suicide is a criminal offence only if the motive is selfish.</a:t>
            </a:r>
          </a:p>
          <a:p>
            <a:r>
              <a:rPr lang="en-US" dirty="0"/>
              <a:t>No further </a:t>
            </a:r>
            <a:r>
              <a:rPr lang="en-US" i="1" dirty="0"/>
              <a:t>legal</a:t>
            </a:r>
            <a:r>
              <a:rPr lang="en-US" dirty="0"/>
              <a:t> restrictions</a:t>
            </a:r>
          </a:p>
          <a:p>
            <a:endParaRPr lang="en-US" sz="1800" dirty="0"/>
          </a:p>
          <a:p>
            <a:r>
              <a:rPr lang="en-US" dirty="0"/>
              <a:t>Swiss Academy of Medical Sciences requires Drs to check the following preconditions:</a:t>
            </a:r>
          </a:p>
          <a:p>
            <a:pPr lvl="1"/>
            <a:r>
              <a:rPr lang="en-US" dirty="0"/>
              <a:t>Patient’s disease justifies assumption that approaching the end of life</a:t>
            </a:r>
          </a:p>
          <a:p>
            <a:pPr lvl="1"/>
            <a:r>
              <a:rPr lang="en-US" dirty="0"/>
              <a:t>Alternative possibilities for providing assistance have been discussed/implemented.</a:t>
            </a:r>
          </a:p>
          <a:p>
            <a:pPr lvl="1"/>
            <a:r>
              <a:rPr lang="en-US" dirty="0"/>
              <a:t>Patient is capable of making the decision, it is well thought out without external pressure and he persists in his wish. Checked by a 3</a:t>
            </a:r>
            <a:r>
              <a:rPr lang="en-US" baseline="30000" dirty="0"/>
              <a:t>rd</a:t>
            </a:r>
            <a:r>
              <a:rPr lang="en-US" dirty="0"/>
              <a:t> person.</a:t>
            </a:r>
          </a:p>
          <a:p>
            <a:pPr lvl="1"/>
            <a:r>
              <a:rPr lang="en-US" dirty="0"/>
              <a:t>Final action must be taken by the patient.</a:t>
            </a:r>
          </a:p>
          <a:p>
            <a:endParaRPr lang="en-US" dirty="0"/>
          </a:p>
        </p:txBody>
      </p:sp>
    </p:spTree>
    <p:extLst>
      <p:ext uri="{BB962C8B-B14F-4D97-AF65-F5344CB8AC3E}">
        <p14:creationId xmlns:p14="http://schemas.microsoft.com/office/powerpoint/2010/main" val="237578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CED1-04AA-7F4D-952C-F2ACE5801964}"/>
              </a:ext>
            </a:extLst>
          </p:cNvPr>
          <p:cNvSpPr>
            <a:spLocks noGrp="1"/>
          </p:cNvSpPr>
          <p:nvPr>
            <p:ph type="title"/>
          </p:nvPr>
        </p:nvSpPr>
        <p:spPr/>
        <p:txBody>
          <a:bodyPr/>
          <a:lstStyle/>
          <a:p>
            <a:r>
              <a:rPr lang="en-US" dirty="0"/>
              <a:t>Provided through ‘right to die’ societies</a:t>
            </a:r>
          </a:p>
        </p:txBody>
      </p:sp>
      <p:sp>
        <p:nvSpPr>
          <p:cNvPr id="3" name="Content Placeholder 2">
            <a:extLst>
              <a:ext uri="{FF2B5EF4-FFF2-40B4-BE49-F238E27FC236}">
                <a16:creationId xmlns:a16="http://schemas.microsoft.com/office/drawing/2014/main" id="{5D858088-25E2-AA4A-8638-1FC79EB18008}"/>
              </a:ext>
            </a:extLst>
          </p:cNvPr>
          <p:cNvSpPr>
            <a:spLocks noGrp="1"/>
          </p:cNvSpPr>
          <p:nvPr>
            <p:ph idx="1"/>
          </p:nvPr>
        </p:nvSpPr>
        <p:spPr/>
        <p:txBody>
          <a:bodyPr/>
          <a:lstStyle/>
          <a:p>
            <a:r>
              <a:rPr lang="en-GB" dirty="0"/>
              <a:t>In 2018, EXIT helped a total of 1,204 people end their lives; Dignitas helped 221 people.</a:t>
            </a:r>
          </a:p>
          <a:p>
            <a:pPr marL="0" indent="0">
              <a:buNone/>
            </a:pPr>
            <a:endParaRPr lang="en-GB" dirty="0"/>
          </a:p>
          <a:p>
            <a:r>
              <a:rPr lang="en-GB" dirty="0"/>
              <a:t>Dignitas membership is open to non-Swiss nationals.</a:t>
            </a:r>
          </a:p>
          <a:p>
            <a:pPr marL="0" indent="0">
              <a:buNone/>
            </a:pPr>
            <a:endParaRPr lang="en-GB" dirty="0"/>
          </a:p>
          <a:p>
            <a:r>
              <a:rPr lang="en-GB" dirty="0"/>
              <a:t>Between 1998-2020, 46% of of the people who had assisted suicides through Dignitas were German citizens, 16% were UK citizens.</a:t>
            </a:r>
          </a:p>
          <a:p>
            <a:pPr marL="0" indent="0">
              <a:buNone/>
            </a:pPr>
            <a:endParaRPr lang="en-GB" dirty="0"/>
          </a:p>
          <a:p>
            <a:endParaRPr lang="en-US" dirty="0"/>
          </a:p>
        </p:txBody>
      </p:sp>
    </p:spTree>
    <p:extLst>
      <p:ext uri="{BB962C8B-B14F-4D97-AF65-F5344CB8AC3E}">
        <p14:creationId xmlns:p14="http://schemas.microsoft.com/office/powerpoint/2010/main" val="4225222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33491-A080-3146-8A6A-47B4079C0C8A}"/>
              </a:ext>
            </a:extLst>
          </p:cNvPr>
          <p:cNvSpPr>
            <a:spLocks noGrp="1"/>
          </p:cNvSpPr>
          <p:nvPr>
            <p:ph type="title"/>
          </p:nvPr>
        </p:nvSpPr>
        <p:spPr>
          <a:xfrm>
            <a:off x="838200" y="164387"/>
            <a:ext cx="10515600" cy="1526301"/>
          </a:xfrm>
        </p:spPr>
        <p:txBody>
          <a:bodyPr/>
          <a:lstStyle/>
          <a:p>
            <a:r>
              <a:rPr lang="en-US" dirty="0"/>
              <a:t>Germany</a:t>
            </a:r>
          </a:p>
        </p:txBody>
      </p:sp>
      <p:sp>
        <p:nvSpPr>
          <p:cNvPr id="3" name="Content Placeholder 2">
            <a:extLst>
              <a:ext uri="{FF2B5EF4-FFF2-40B4-BE49-F238E27FC236}">
                <a16:creationId xmlns:a16="http://schemas.microsoft.com/office/drawing/2014/main" id="{5345700B-163F-DB4E-A4D5-8E0D1F25E41D}"/>
              </a:ext>
            </a:extLst>
          </p:cNvPr>
          <p:cNvSpPr>
            <a:spLocks noGrp="1"/>
          </p:cNvSpPr>
          <p:nvPr>
            <p:ph idx="1"/>
          </p:nvPr>
        </p:nvSpPr>
        <p:spPr>
          <a:xfrm>
            <a:off x="838200" y="1489752"/>
            <a:ext cx="10515600" cy="4880225"/>
          </a:xfrm>
        </p:spPr>
        <p:txBody>
          <a:bodyPr>
            <a:normAutofit/>
          </a:bodyPr>
          <a:lstStyle/>
          <a:p>
            <a:pPr marL="0" indent="0">
              <a:buNone/>
            </a:pPr>
            <a:r>
              <a:rPr lang="en-GB" dirty="0"/>
              <a:t>February 2020 </a:t>
            </a:r>
          </a:p>
          <a:p>
            <a:pPr lvl="1"/>
            <a:r>
              <a:rPr lang="en-GB" dirty="0"/>
              <a:t>Judgment of the Second Senate of the Federal Constitutional Court the prohibition of assisted suicide services set out in the Criminal Code violates the Constitution and is void.</a:t>
            </a:r>
          </a:p>
          <a:p>
            <a:pPr lvl="1"/>
            <a:r>
              <a:rPr lang="en-GB" dirty="0"/>
              <a:t>The right to a self-determined death is not limited to situations defined by external causes like serious or incurable illnesses, nor does it only apply in certain stages of life or illness. Rather, this right is guaranteed in all stages of a person’s existence. </a:t>
            </a:r>
          </a:p>
          <a:p>
            <a:pPr marL="457200" lvl="1" indent="0">
              <a:buNone/>
            </a:pPr>
            <a:endParaRPr lang="en-GB" dirty="0"/>
          </a:p>
          <a:p>
            <a:pPr marL="0" indent="0">
              <a:buNone/>
            </a:pPr>
            <a:r>
              <a:rPr lang="en-US" dirty="0"/>
              <a:t>January 2021</a:t>
            </a:r>
          </a:p>
          <a:p>
            <a:pPr lvl="1"/>
            <a:r>
              <a:rPr lang="en-GB" dirty="0"/>
              <a:t>Draft bill introduced to parliament. Requires patient to prove that their wish is </a:t>
            </a:r>
            <a:r>
              <a:rPr lang="en-GB" dirty="0">
                <a:solidFill>
                  <a:srgbClr val="FF0000"/>
                </a:solidFill>
              </a:rPr>
              <a:t>permanent</a:t>
            </a:r>
            <a:r>
              <a:rPr lang="en-GB" dirty="0"/>
              <a:t> and that they </a:t>
            </a:r>
            <a:r>
              <a:rPr lang="en-GB" dirty="0">
                <a:solidFill>
                  <a:srgbClr val="FF0000"/>
                </a:solidFill>
              </a:rPr>
              <a:t>have not been forced</a:t>
            </a:r>
            <a:r>
              <a:rPr lang="en-GB" dirty="0"/>
              <a:t>. Must be a </a:t>
            </a:r>
            <a:r>
              <a:rPr lang="en-GB" dirty="0">
                <a:solidFill>
                  <a:srgbClr val="FF0000"/>
                </a:solidFill>
              </a:rPr>
              <a:t>lengthy counselling period</a:t>
            </a:r>
            <a:r>
              <a:rPr lang="en-GB" dirty="0"/>
              <a:t> to allow for changes of heart.</a:t>
            </a:r>
            <a:endParaRPr lang="en-US" dirty="0"/>
          </a:p>
        </p:txBody>
      </p:sp>
    </p:spTree>
    <p:extLst>
      <p:ext uri="{BB962C8B-B14F-4D97-AF65-F5344CB8AC3E}">
        <p14:creationId xmlns:p14="http://schemas.microsoft.com/office/powerpoint/2010/main" val="288498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3</Form_x0020__x002d__x0020_no_x0020_of_x0020_pages>
    <Document_x0020_type xmlns="f906fbab-2f75-4c55-9947-54e5e7fb542c">Consultation document</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9</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Props1.xml><?xml version="1.0" encoding="utf-8"?>
<ds:datastoreItem xmlns:ds="http://schemas.openxmlformats.org/officeDocument/2006/customXml" ds:itemID="{A13A802F-22C0-4C2F-9241-4B8BD2D79621}"/>
</file>

<file path=customXml/itemProps2.xml><?xml version="1.0" encoding="utf-8"?>
<ds:datastoreItem xmlns:ds="http://schemas.openxmlformats.org/officeDocument/2006/customXml" ds:itemID="{A7325A07-CBF2-4C90-AB5E-44BCC55C00B9}"/>
</file>

<file path=customXml/itemProps3.xml><?xml version="1.0" encoding="utf-8"?>
<ds:datastoreItem xmlns:ds="http://schemas.openxmlformats.org/officeDocument/2006/customXml" ds:itemID="{3568536F-BA6E-4218-83A1-BC6941AEB6A0}"/>
</file>

<file path=docProps/app.xml><?xml version="1.0" encoding="utf-8"?>
<Properties xmlns="http://schemas.openxmlformats.org/officeDocument/2006/extended-properties" xmlns:vt="http://schemas.openxmlformats.org/officeDocument/2006/docPropsVTypes">
  <TotalTime>83</TotalTime>
  <Words>479</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Assisted dying in the Netherlands, Switzerland and Germany</vt:lpstr>
      <vt:lpstr>The Netherlands</vt:lpstr>
      <vt:lpstr>PowerPoint Presentation</vt:lpstr>
      <vt:lpstr>Switzerland</vt:lpstr>
      <vt:lpstr>Provided through ‘right to die’ societies</vt:lpstr>
      <vt:lpstr>Germany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Assisted dying in the Netherlands, Switzerland and Germany</dc:title>
  <dc:creator>Jackson,E</dc:creator>
  <cp:lastModifiedBy>Anna Hamon</cp:lastModifiedBy>
  <cp:revision>7</cp:revision>
  <dcterms:created xsi:type="dcterms:W3CDTF">2021-03-24T14:13:05Z</dcterms:created>
  <dcterms:modified xsi:type="dcterms:W3CDTF">2021-04-07T14:15:22Z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