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81" r:id="rId5"/>
    <p:sldMasterId id="2147483794" r:id="rId6"/>
  </p:sldMasterIdLst>
  <p:notesMasterIdLst>
    <p:notesMasterId r:id="rId19"/>
  </p:notesMasterIdLst>
  <p:sldIdLst>
    <p:sldId id="420" r:id="rId7"/>
    <p:sldId id="427" r:id="rId8"/>
    <p:sldId id="435" r:id="rId9"/>
    <p:sldId id="406" r:id="rId10"/>
    <p:sldId id="428" r:id="rId11"/>
    <p:sldId id="431" r:id="rId12"/>
    <p:sldId id="433" r:id="rId13"/>
    <p:sldId id="432" r:id="rId14"/>
    <p:sldId id="429" r:id="rId15"/>
    <p:sldId id="430" r:id="rId16"/>
    <p:sldId id="434" r:id="rId17"/>
    <p:sldId id="421" r:id="rId18"/>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773" autoAdjust="0"/>
  </p:normalViewPr>
  <p:slideViewPr>
    <p:cSldViewPr snapToGrid="0" snapToObjects="1">
      <p:cViewPr varScale="1">
        <p:scale>
          <a:sx n="63" d="100"/>
          <a:sy n="63" d="100"/>
        </p:scale>
        <p:origin x="1380" y="5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4/7/2021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F99E2-675F-2C42-9469-6B8B96FF0711}" type="slidenum">
              <a:rPr lang="en-US" smtClean="0"/>
              <a:t>1</a:t>
            </a:fld>
            <a:endParaRPr lang="en-US"/>
          </a:p>
        </p:txBody>
      </p:sp>
    </p:spTree>
    <p:extLst>
      <p:ext uri="{BB962C8B-B14F-4D97-AF65-F5344CB8AC3E}">
        <p14:creationId xmlns:p14="http://schemas.microsoft.com/office/powerpoint/2010/main" val="3864208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dirty="0">
                <a:solidFill>
                  <a:schemeClr val="tx1"/>
                </a:solidFill>
                <a:effectLst/>
                <a:latin typeface="+mn-lt"/>
                <a:ea typeface="+mn-ea"/>
                <a:cs typeface="+mn-cs"/>
              </a:rPr>
              <a:t>The value of life</a:t>
            </a:r>
          </a:p>
          <a:p>
            <a:r>
              <a:rPr lang="en-GB" sz="1200" b="0" i="0" u="none" strike="noStrike" kern="1200" dirty="0">
                <a:solidFill>
                  <a:schemeClr val="tx1"/>
                </a:solidFill>
                <a:effectLst/>
                <a:latin typeface="+mn-lt"/>
                <a:ea typeface="+mn-ea"/>
                <a:cs typeface="+mn-cs"/>
              </a:rPr>
              <a:t>Life is a thing of value in itself; it's value doesn't depend on the extent that it brings pleasure and well-being.</a:t>
            </a:r>
          </a:p>
          <a:p>
            <a:r>
              <a:rPr lang="en-GB" sz="1200" b="0" i="0" u="none" strike="noStrike" kern="1200" dirty="0">
                <a:solidFill>
                  <a:schemeClr val="tx1"/>
                </a:solidFill>
                <a:effectLst/>
                <a:latin typeface="+mn-lt"/>
                <a:ea typeface="+mn-ea"/>
                <a:cs typeface="+mn-cs"/>
              </a:rPr>
              <a:t>This means that suffering and pain do not stop life being valuable, and are not a reason for ending life.</a:t>
            </a:r>
          </a:p>
          <a:p>
            <a:r>
              <a:rPr lang="en-GB" sz="1200" b="0" i="0" u="none" strike="noStrike" kern="1200" dirty="0">
                <a:solidFill>
                  <a:schemeClr val="tx1"/>
                </a:solidFill>
                <a:effectLst/>
                <a:latin typeface="+mn-lt"/>
                <a:ea typeface="+mn-ea"/>
                <a:cs typeface="+mn-cs"/>
              </a:rPr>
              <a:t>The church believes that each person should enter the dying process with all its mysteries with trust in God and in solidarity with their fellow human beings; they should die with the dignity of letting themselves be loved unconditionally.</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The Roman Catholic church does not accept that human beings have a right to die.</a:t>
            </a:r>
          </a:p>
          <a:p>
            <a:r>
              <a:rPr lang="en-GB" sz="1200" b="0" i="0" u="none" strike="noStrike" kern="1200" dirty="0">
                <a:solidFill>
                  <a:schemeClr val="tx1"/>
                </a:solidFill>
                <a:effectLst/>
                <a:latin typeface="+mn-lt"/>
                <a:ea typeface="+mn-ea"/>
                <a:cs typeface="+mn-cs"/>
              </a:rPr>
              <a:t>Human beings are free agents, but their freedom does not extend to the ending of their own lives. Euthanasia and suicide are both a rejection of God's absolute sovereignty over life and death.</a:t>
            </a:r>
          </a:p>
          <a:p>
            <a:r>
              <a:rPr lang="en-GB" sz="1200" b="0" i="0" u="none" strike="noStrike" kern="1200" dirty="0">
                <a:solidFill>
                  <a:schemeClr val="tx1"/>
                </a:solidFill>
                <a:effectLst/>
                <a:latin typeface="+mn-lt"/>
                <a:ea typeface="+mn-ea"/>
                <a:cs typeface="+mn-cs"/>
              </a:rPr>
              <a:t>The church believes that each human life is a manifestation of God in the world, a sign of his presence, a trace of his glory. "The life which God offers to man is a gift by which God shares something of himself with his creature."</a:t>
            </a:r>
          </a:p>
          <a:p>
            <a:r>
              <a:rPr lang="en-GB" sz="1200" b="0" i="0" u="none" strike="noStrike" kern="1200" dirty="0">
                <a:solidFill>
                  <a:schemeClr val="tx1"/>
                </a:solidFill>
                <a:effectLst/>
                <a:latin typeface="+mn-lt"/>
                <a:ea typeface="+mn-ea"/>
                <a:cs typeface="+mn-cs"/>
              </a:rPr>
              <a:t>A human being who insists that they have the 'right to die' is denying the truth of their fundamental relationship with God.</a:t>
            </a:r>
          </a:p>
          <a:p>
            <a:endParaRPr lang="en-GB" sz="1200" b="1"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Refusing aggressive medical treatment</a:t>
            </a:r>
          </a:p>
          <a:p>
            <a:r>
              <a:rPr lang="en-GB" sz="1200" b="0" i="0" u="none" strike="noStrike" kern="1200" dirty="0">
                <a:solidFill>
                  <a:schemeClr val="tx1"/>
                </a:solidFill>
                <a:effectLst/>
                <a:latin typeface="+mn-lt"/>
                <a:ea typeface="+mn-ea"/>
                <a:cs typeface="+mn-cs"/>
              </a:rPr>
              <a:t>The church regards it as morally acceptable to refuse extraordinary and aggressive medical means to preserve life. Refusing such treatment is not euthanasia but a proper acceptance of the human condition in the face of death.</a:t>
            </a:r>
          </a:p>
          <a:p>
            <a:endParaRPr lang="en-GB" sz="1200" b="1"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Assisting suicide</a:t>
            </a:r>
          </a:p>
          <a:p>
            <a:r>
              <a:rPr lang="en-GB" sz="1200" b="0" i="0" u="none" strike="noStrike" kern="1200" dirty="0">
                <a:solidFill>
                  <a:schemeClr val="tx1"/>
                </a:solidFill>
                <a:effectLst/>
                <a:latin typeface="+mn-lt"/>
                <a:ea typeface="+mn-ea"/>
                <a:cs typeface="+mn-cs"/>
              </a:rPr>
              <a:t>Since it is morally wrong to commit suicide it is morally wrong to help someone commit suicide.</a:t>
            </a:r>
          </a:p>
        </p:txBody>
      </p:sp>
      <p:sp>
        <p:nvSpPr>
          <p:cNvPr id="4" name="Slide Number Placeholder 3"/>
          <p:cNvSpPr>
            <a:spLocks noGrp="1"/>
          </p:cNvSpPr>
          <p:nvPr>
            <p:ph type="sldNum" sz="quarter" idx="10"/>
          </p:nvPr>
        </p:nvSpPr>
        <p:spPr/>
        <p:txBody>
          <a:bodyPr/>
          <a:lstStyle/>
          <a:p>
            <a:fld id="{93EF99E2-675F-2C42-9469-6B8B96FF0711}" type="slidenum">
              <a:rPr lang="en-US" smtClean="0"/>
              <a:t>10</a:t>
            </a:fld>
            <a:endParaRPr lang="en-US"/>
          </a:p>
        </p:txBody>
      </p:sp>
    </p:spTree>
    <p:extLst>
      <p:ext uri="{BB962C8B-B14F-4D97-AF65-F5344CB8AC3E}">
        <p14:creationId xmlns:p14="http://schemas.microsoft.com/office/powerpoint/2010/main" val="1021287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11</a:t>
            </a:fld>
            <a:endParaRPr lang="en-US"/>
          </a:p>
        </p:txBody>
      </p:sp>
    </p:spTree>
    <p:extLst>
      <p:ext uri="{BB962C8B-B14F-4D97-AF65-F5344CB8AC3E}">
        <p14:creationId xmlns:p14="http://schemas.microsoft.com/office/powerpoint/2010/main" val="1277121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a:t>
            </a:fld>
            <a:endParaRPr lang="en-US"/>
          </a:p>
        </p:txBody>
      </p:sp>
    </p:spTree>
    <p:extLst>
      <p:ext uri="{BB962C8B-B14F-4D97-AF65-F5344CB8AC3E}">
        <p14:creationId xmlns:p14="http://schemas.microsoft.com/office/powerpoint/2010/main" val="1373484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3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Religions regard understanding death and dying as vital to finding meaning in human life. Dying is often seen as an occasion for getting powerful spiritual insights as well as for preparing for whatever afterlife may be to come.</a:t>
            </a: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457130" rtl="0" eaLnBrk="1" fontAlgn="auto" latinLnBrk="0" hangingPunct="1">
              <a:lnSpc>
                <a:spcPct val="100000"/>
              </a:lnSpc>
              <a:spcBef>
                <a:spcPts val="0"/>
              </a:spcBef>
              <a:spcAft>
                <a:spcPts val="0"/>
              </a:spcAft>
              <a:buClrTx/>
              <a:buSzTx/>
              <a:buFontTx/>
              <a:buNone/>
              <a:tabLst/>
              <a:defRPr/>
            </a:pPr>
            <a:r>
              <a:rPr lang="en-GB" sz="1200" dirty="0"/>
              <a:t>Religions provide rituals to mark death, and ceremonies to remember those who have died.</a:t>
            </a: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3</a:t>
            </a:fld>
            <a:endParaRPr lang="en-US"/>
          </a:p>
        </p:txBody>
      </p:sp>
    </p:spTree>
    <p:extLst>
      <p:ext uri="{BB962C8B-B14F-4D97-AF65-F5344CB8AC3E}">
        <p14:creationId xmlns:p14="http://schemas.microsoft.com/office/powerpoint/2010/main" val="4061387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3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Religions regard understanding death and dying as vital to finding meaning in human life. Dying is often seen as an occasion for getting powerful spiritual insights as well as for preparing for whatever afterlife may be to come.</a:t>
            </a: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457130" rtl="0" eaLnBrk="1" fontAlgn="auto" latinLnBrk="0" hangingPunct="1">
              <a:lnSpc>
                <a:spcPct val="100000"/>
              </a:lnSpc>
              <a:spcBef>
                <a:spcPts val="0"/>
              </a:spcBef>
              <a:spcAft>
                <a:spcPts val="0"/>
              </a:spcAft>
              <a:buClrTx/>
              <a:buSzTx/>
              <a:buFontTx/>
              <a:buNone/>
              <a:tabLst/>
              <a:defRPr/>
            </a:pPr>
            <a:r>
              <a:rPr lang="en-GB" sz="1200" dirty="0"/>
              <a:t>Religions provide rituals to mark death, and ceremonies to remember those who have died.</a:t>
            </a: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4</a:t>
            </a:fld>
            <a:endParaRPr lang="en-US"/>
          </a:p>
        </p:txBody>
      </p:sp>
    </p:spTree>
    <p:extLst>
      <p:ext uri="{BB962C8B-B14F-4D97-AF65-F5344CB8AC3E}">
        <p14:creationId xmlns:p14="http://schemas.microsoft.com/office/powerpoint/2010/main" val="1786225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Most religions disapprove of euthanasia. Some of them absolutely forbid it.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Roman Catholic church, for example, is one of the most active organisations in opposing euthanasia.</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Virtually all religions state that those who become vulnerable through illness or disability deserve special care and protection, and that proper end of life care is a much better thing than euthanasia.</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Religions are opposed to euthanasia for a number of reasons.</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God has forbidden it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virtually all religions with a supreme God have a command from God in their scriptures that says 'you must not kill'</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this rules out euthanasia (and assisted-suicide) as well as murder, as carrying out any of these would be against God's orders, and would be an attack on the </a:t>
            </a:r>
            <a:r>
              <a:rPr lang="en-GB" sz="1200" kern="1200" dirty="0" err="1">
                <a:solidFill>
                  <a:schemeClr val="tx1"/>
                </a:solidFill>
                <a:effectLst/>
                <a:latin typeface="+mn-lt"/>
                <a:ea typeface="+mn-ea"/>
                <a:cs typeface="+mn-cs"/>
              </a:rPr>
              <a:t>sovereignity</a:t>
            </a:r>
            <a:r>
              <a:rPr lang="en-GB" sz="1200" kern="1200" dirty="0">
                <a:solidFill>
                  <a:schemeClr val="tx1"/>
                </a:solidFill>
                <a:effectLst/>
                <a:latin typeface="+mn-lt"/>
                <a:ea typeface="+mn-ea"/>
                <a:cs typeface="+mn-cs"/>
              </a:rPr>
              <a:t> of God</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Human life is sacred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human lives are special because God created them, therefore human life should be protected and preserved, whatever happens</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therefore we shouldn't interfere with God's plans by shortening human lives</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Human life is special</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human beings are made in God's image; therefore they have a special value and dignity</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taking a life violates that special value and dignity </a:t>
            </a:r>
            <a:endParaRPr lang="en-GB" sz="16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even if it's one's own life</a:t>
            </a:r>
            <a:endParaRPr lang="en-GB" sz="18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even if that life is full of pain and suffering</a:t>
            </a:r>
            <a:endParaRPr lang="en-GB" sz="18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sanctity of life</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Religious people often refer to </a:t>
            </a:r>
            <a:r>
              <a:rPr lang="en-GB" sz="1200" i="1" kern="1200" dirty="0">
                <a:solidFill>
                  <a:schemeClr val="tx1"/>
                </a:solidFill>
                <a:effectLst/>
                <a:latin typeface="+mn-lt"/>
                <a:ea typeface="+mn-ea"/>
                <a:cs typeface="+mn-cs"/>
              </a:rPr>
              <a:t>the sanctity of life</a:t>
            </a:r>
            <a:r>
              <a:rPr lang="en-GB" sz="1200" kern="1200" dirty="0">
                <a:solidFill>
                  <a:schemeClr val="tx1"/>
                </a:solidFill>
                <a:effectLst/>
                <a:latin typeface="+mn-lt"/>
                <a:ea typeface="+mn-ea"/>
                <a:cs typeface="+mn-cs"/>
              </a:rPr>
              <a:t>, or say that human life is sacred. They usually mean something like this:</a:t>
            </a:r>
            <a:endParaRPr lang="en-GB" sz="16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God gives people life, so only God has the right to take it away.</a:t>
            </a:r>
            <a:endParaRPr lang="en-GB" sz="1600" i="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You can look at that sentence in several ways. Here are three:</a:t>
            </a:r>
          </a:p>
          <a:p>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God gave us our lives; we owe our lives to God; God is the final authority over our lives; we must not interfere in the ending of our lives</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God is intimately involved in our lives our births and our deaths; it would be wrong to try and shut God out of our dying; we should not interfere in the way God has chosen for our lives to end</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God gave us our lives; we are only stewards of our bodies, and are responsible to God for them; we must use our bodies as God intended us to; we must allow our lives (our stewardship) to end at the time and in the way God wants</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5</a:t>
            </a:fld>
            <a:endParaRPr lang="en-US"/>
          </a:p>
        </p:txBody>
      </p:sp>
    </p:spTree>
    <p:extLst>
      <p:ext uri="{BB962C8B-B14F-4D97-AF65-F5344CB8AC3E}">
        <p14:creationId xmlns:p14="http://schemas.microsoft.com/office/powerpoint/2010/main" val="1172980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There are several Hindu points of view on euthanasia.</a:t>
            </a:r>
          </a:p>
          <a:p>
            <a:r>
              <a:rPr lang="en-GB" sz="1200" dirty="0"/>
              <a:t>Most Hindus would say that a doctor should not accept a patient's request for euthanasia since this will cause the soul and body to be separated at an unnatural time. The result will damage the karma of both doctor and patient.</a:t>
            </a:r>
          </a:p>
          <a:p>
            <a:r>
              <a:rPr lang="en-GB" sz="1200" dirty="0"/>
              <a:t>Other Hindus believe that euthanasia cannot be allowed because it breaches the teaching of ahimsa (doing no harm).</a:t>
            </a:r>
          </a:p>
          <a:p>
            <a:r>
              <a:rPr lang="en-GB" sz="1200" dirty="0"/>
              <a:t>However, some Hindus say that by helping to end a painful life a person is performing a good deed and so fulfilling their moral obligations.</a:t>
            </a:r>
          </a:p>
          <a:p>
            <a:endParaRPr lang="en-GB" sz="1200" b="0" i="0" u="none" strike="noStrike" kern="1200" dirty="0">
              <a:solidFill>
                <a:schemeClr val="tx1"/>
              </a:solidFill>
              <a:effectLst/>
              <a:latin typeface="+mn-lt"/>
              <a:ea typeface="+mn-ea"/>
              <a:cs typeface="+mn-cs"/>
            </a:endParaRPr>
          </a:p>
          <a:p>
            <a:endParaRPr lang="en-GB" sz="1200" b="0"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Killing</a:t>
            </a:r>
          </a:p>
          <a:p>
            <a:r>
              <a:rPr lang="en-GB" sz="1200" b="0" i="0" u="none" strike="noStrike" kern="1200" dirty="0">
                <a:solidFill>
                  <a:schemeClr val="tx1"/>
                </a:solidFill>
                <a:effectLst/>
                <a:latin typeface="+mn-lt"/>
                <a:ea typeface="+mn-ea"/>
                <a:cs typeface="+mn-cs"/>
              </a:rPr>
              <a:t>Killing (euthanasia, murder, suicide) interferes with the killed soul's progress towards liberation. It also brings bad karma to the killer, because of the violation of the principle of non-violence.</a:t>
            </a:r>
          </a:p>
          <a:p>
            <a:r>
              <a:rPr lang="en-GB" sz="1200" b="0" i="0" u="none" strike="noStrike" kern="1200" dirty="0">
                <a:solidFill>
                  <a:schemeClr val="tx1"/>
                </a:solidFill>
                <a:effectLst/>
                <a:latin typeface="+mn-lt"/>
                <a:ea typeface="+mn-ea"/>
                <a:cs typeface="+mn-cs"/>
              </a:rPr>
              <a:t>When the soul is reincarnated in another physical body it will suffer as it did before because the same karma is still present.</a:t>
            </a:r>
          </a:p>
          <a:p>
            <a:r>
              <a:rPr lang="en-GB" sz="1200" b="0" i="0" u="none" strike="noStrike" kern="1200" dirty="0">
                <a:solidFill>
                  <a:schemeClr val="tx1"/>
                </a:solidFill>
                <a:effectLst/>
                <a:latin typeface="+mn-lt"/>
                <a:ea typeface="+mn-ea"/>
                <a:cs typeface="+mn-cs"/>
              </a:rPr>
              <a:t>Death: The doctrine of karma means that a Hindu tries to get their life in a good state before they die, making sure that there is no unfinished business, or </a:t>
            </a:r>
            <a:r>
              <a:rPr lang="en-GB" sz="1200" b="0" i="0" u="none" strike="noStrike" kern="1200" dirty="0" err="1">
                <a:solidFill>
                  <a:schemeClr val="tx1"/>
                </a:solidFill>
                <a:effectLst/>
                <a:latin typeface="+mn-lt"/>
                <a:ea typeface="+mn-ea"/>
                <a:cs typeface="+mn-cs"/>
              </a:rPr>
              <a:t>unhappinesses</a:t>
            </a:r>
            <a:r>
              <a:rPr lang="en-GB" sz="1200" b="0" i="0" u="none" strike="noStrike" kern="1200" dirty="0">
                <a:solidFill>
                  <a:schemeClr val="tx1"/>
                </a:solidFill>
                <a:effectLst/>
                <a:latin typeface="+mn-lt"/>
                <a:ea typeface="+mn-ea"/>
                <a:cs typeface="+mn-cs"/>
              </a:rPr>
              <a:t>. They try to enter the state of a </a:t>
            </a:r>
            <a:r>
              <a:rPr lang="en-GB" sz="1200" b="0" i="1" u="none" strike="noStrike" kern="1200" dirty="0">
                <a:solidFill>
                  <a:schemeClr val="tx1"/>
                </a:solidFill>
                <a:effectLst/>
                <a:latin typeface="+mn-lt"/>
                <a:ea typeface="+mn-ea"/>
                <a:cs typeface="+mn-cs"/>
              </a:rPr>
              <a:t>sannyasin</a:t>
            </a:r>
            <a:r>
              <a:rPr lang="en-GB" sz="1200" b="0" i="0" u="none" strike="noStrike" kern="1200" dirty="0">
                <a:solidFill>
                  <a:schemeClr val="tx1"/>
                </a:solidFill>
                <a:effectLst/>
                <a:latin typeface="+mn-lt"/>
                <a:ea typeface="+mn-ea"/>
                <a:cs typeface="+mn-cs"/>
              </a:rPr>
              <a:t> - one who has renounced everything.</a:t>
            </a:r>
          </a:p>
          <a:p>
            <a:r>
              <a:rPr lang="en-GB" sz="1200" b="0" i="0" u="none" strike="noStrike" kern="1200" dirty="0">
                <a:solidFill>
                  <a:schemeClr val="tx1"/>
                </a:solidFill>
                <a:effectLst/>
                <a:latin typeface="+mn-lt"/>
                <a:ea typeface="+mn-ea"/>
                <a:cs typeface="+mn-cs"/>
              </a:rPr>
              <a:t>The ideal death is a conscious death, and this means that palliative treatments will be a problem if they reduce mental alertness.</a:t>
            </a:r>
          </a:p>
          <a:p>
            <a:r>
              <a:rPr lang="en-GB" sz="1200" b="0" i="0" u="none" strike="noStrike" kern="1200" dirty="0">
                <a:solidFill>
                  <a:schemeClr val="tx1"/>
                </a:solidFill>
                <a:effectLst/>
                <a:latin typeface="+mn-lt"/>
                <a:ea typeface="+mn-ea"/>
                <a:cs typeface="+mn-cs"/>
              </a:rPr>
              <a:t>The state of mind that leads a person to choose euthanasia may affect the process of reincarnation, since one's final thoughts are relevant to the process. </a:t>
            </a:r>
          </a:p>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6</a:t>
            </a:fld>
            <a:endParaRPr lang="en-US"/>
          </a:p>
        </p:txBody>
      </p:sp>
    </p:spTree>
    <p:extLst>
      <p:ext uri="{BB962C8B-B14F-4D97-AF65-F5344CB8AC3E}">
        <p14:creationId xmlns:p14="http://schemas.microsoft.com/office/powerpoint/2010/main" val="2873969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Jewish law and tradition regard human life as sacred, and say that it is wrong for anyone to shorten a human life </a:t>
            </a:r>
          </a:p>
          <a:p>
            <a:pPr lvl="1"/>
            <a:r>
              <a:rPr lang="en-GB" sz="1200" b="0" i="0" u="none" strike="noStrike" kern="1200" dirty="0">
                <a:solidFill>
                  <a:schemeClr val="tx1"/>
                </a:solidFill>
                <a:effectLst/>
                <a:latin typeface="+mn-lt"/>
                <a:ea typeface="+mn-ea"/>
                <a:cs typeface="+mn-cs"/>
              </a:rPr>
              <a:t>this is because our lives are not ours to dispose of as we feel like</a:t>
            </a:r>
          </a:p>
          <a:p>
            <a:r>
              <a:rPr lang="en-GB" sz="1200" b="0" i="0" u="none" strike="noStrike" kern="1200" dirty="0">
                <a:solidFill>
                  <a:schemeClr val="tx1"/>
                </a:solidFill>
                <a:effectLst/>
                <a:latin typeface="+mn-lt"/>
                <a:ea typeface="+mn-ea"/>
                <a:cs typeface="+mn-cs"/>
              </a:rPr>
              <a:t>all life is of infinite value, regardless of its duration or quality, because all human beings are made in the image of God</a:t>
            </a:r>
          </a:p>
          <a:p>
            <a:r>
              <a:rPr lang="en-GB" sz="1200" b="0" i="0" u="none" strike="noStrike" kern="1200" dirty="0">
                <a:solidFill>
                  <a:schemeClr val="tx1"/>
                </a:solidFill>
                <a:effectLst/>
                <a:latin typeface="+mn-lt"/>
                <a:ea typeface="+mn-ea"/>
                <a:cs typeface="+mn-cs"/>
              </a:rPr>
              <a:t>saving someone from pain is not a reason to kill them</a:t>
            </a:r>
          </a:p>
          <a:p>
            <a:r>
              <a:rPr lang="en-GB" sz="1200" b="0" i="0" u="none" strike="noStrike" kern="1200" dirty="0">
                <a:solidFill>
                  <a:schemeClr val="tx1"/>
                </a:solidFill>
                <a:effectLst/>
                <a:latin typeface="+mn-lt"/>
                <a:ea typeface="+mn-ea"/>
                <a:cs typeface="+mn-cs"/>
              </a:rPr>
              <a:t>nor is it lawful to kill oneself to save oneself from pain</a:t>
            </a:r>
          </a:p>
          <a:p>
            <a:r>
              <a:rPr lang="en-GB" sz="1200" b="0" i="0" u="none" strike="noStrike" kern="1200" dirty="0">
                <a:solidFill>
                  <a:schemeClr val="tx1"/>
                </a:solidFill>
                <a:effectLst/>
                <a:latin typeface="+mn-lt"/>
                <a:ea typeface="+mn-ea"/>
                <a:cs typeface="+mn-cs"/>
              </a:rPr>
              <a:t>but there is a limit to the duty to keep people alive </a:t>
            </a:r>
          </a:p>
          <a:p>
            <a:pPr lvl="1"/>
            <a:r>
              <a:rPr lang="en-GB" sz="1200" b="0" i="0" u="none" strike="noStrike" kern="1200" dirty="0">
                <a:solidFill>
                  <a:schemeClr val="tx1"/>
                </a:solidFill>
                <a:effectLst/>
                <a:latin typeface="+mn-lt"/>
                <a:ea typeface="+mn-ea"/>
                <a:cs typeface="+mn-cs"/>
              </a:rPr>
              <a:t>if someone's life is ending and they are in serious pain, doctors have no duty to make that person suffer more by artificially extending their dying moments</a:t>
            </a:r>
          </a:p>
          <a:p>
            <a:r>
              <a:rPr lang="en-GB" sz="1200" b="0" i="0" u="none" strike="noStrike" kern="1200" dirty="0">
                <a:solidFill>
                  <a:schemeClr val="tx1"/>
                </a:solidFill>
                <a:effectLst/>
                <a:latin typeface="+mn-lt"/>
                <a:ea typeface="+mn-ea"/>
                <a:cs typeface="+mn-cs"/>
              </a:rPr>
              <a:t>it is also acceptable to ask God in prayer to remove a person from their pain and suffering</a:t>
            </a:r>
          </a:p>
          <a:p>
            <a:r>
              <a:rPr lang="en-GB" sz="1200" b="1" i="0" u="none" strike="noStrike" kern="1200" dirty="0">
                <a:solidFill>
                  <a:schemeClr val="tx1"/>
                </a:solidFill>
                <a:effectLst/>
                <a:latin typeface="+mn-lt"/>
                <a:ea typeface="+mn-ea"/>
                <a:cs typeface="+mn-cs"/>
              </a:rPr>
              <a:t>Active euthanasia</a:t>
            </a:r>
          </a:p>
          <a:p>
            <a:r>
              <a:rPr lang="en-GB" sz="1200" b="0" i="0" u="none" strike="noStrike" kern="1200" dirty="0">
                <a:solidFill>
                  <a:schemeClr val="tx1"/>
                </a:solidFill>
                <a:effectLst/>
                <a:latin typeface="+mn-lt"/>
                <a:ea typeface="+mn-ea"/>
                <a:cs typeface="+mn-cs"/>
              </a:rPr>
              <a:t>Jewish law forbids active euthanasia and regards it as murder. There are no exceptions to this rule and it makes no difference if the person concerned wants to die.</a:t>
            </a:r>
          </a:p>
          <a:p>
            <a:r>
              <a:rPr lang="en-GB" sz="1200" b="1" i="0" u="none" strike="noStrike" kern="1200" dirty="0">
                <a:solidFill>
                  <a:schemeClr val="tx1"/>
                </a:solidFill>
                <a:effectLst/>
                <a:latin typeface="+mn-lt"/>
                <a:ea typeface="+mn-ea"/>
                <a:cs typeface="+mn-cs"/>
              </a:rPr>
              <a:t>Shortening life</a:t>
            </a:r>
          </a:p>
          <a:p>
            <a:r>
              <a:rPr lang="en-GB" sz="1200" b="0" i="0" u="none" strike="noStrike" kern="1200" dirty="0">
                <a:solidFill>
                  <a:schemeClr val="tx1"/>
                </a:solidFill>
                <a:effectLst/>
                <a:latin typeface="+mn-lt"/>
                <a:ea typeface="+mn-ea"/>
                <a:cs typeface="+mn-cs"/>
              </a:rPr>
              <a:t>It is wrong to shorten a life even if it would end very soon, because every moment of human life is considered equal in value to many years of life.</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So even if a person is a </a:t>
            </a:r>
            <a:r>
              <a:rPr lang="en-GB" sz="1200" b="0" i="1" u="none" strike="noStrike" kern="1200" dirty="0" err="1">
                <a:solidFill>
                  <a:schemeClr val="tx1"/>
                </a:solidFill>
                <a:effectLst/>
                <a:latin typeface="+mn-lt"/>
                <a:ea typeface="+mn-ea"/>
                <a:cs typeface="+mn-cs"/>
              </a:rPr>
              <a:t>goses</a:t>
            </a:r>
            <a:r>
              <a:rPr lang="en-GB" sz="1200" b="0" i="0" u="none" strike="noStrike" kern="1200" dirty="0">
                <a:solidFill>
                  <a:schemeClr val="tx1"/>
                </a:solidFill>
                <a:effectLst/>
                <a:latin typeface="+mn-lt"/>
                <a:ea typeface="+mn-ea"/>
                <a:cs typeface="+mn-cs"/>
              </a:rPr>
              <a:t> (this word means someone who has started to die and will die within 72 hours), any action that might hasten their death - for example closing the eyes or moving a limb - is prohibited.</a:t>
            </a:r>
          </a:p>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7</a:t>
            </a:fld>
            <a:endParaRPr lang="en-US"/>
          </a:p>
        </p:txBody>
      </p:sp>
    </p:spTree>
    <p:extLst>
      <p:ext uri="{BB962C8B-B14F-4D97-AF65-F5344CB8AC3E}">
        <p14:creationId xmlns:p14="http://schemas.microsoft.com/office/powerpoint/2010/main" val="3525362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Euthanasia and suicide in Islam</a:t>
            </a:r>
          </a:p>
          <a:p>
            <a:r>
              <a:rPr lang="en-GB" sz="1200" dirty="0"/>
              <a:t>Muslims are against euthanasia. They believe that all human life is sacred because it is given by Allah, and that Allah chooses how long each person will live. Human beings should not interfere in this.</a:t>
            </a:r>
          </a:p>
          <a:p>
            <a:r>
              <a:rPr lang="en-GB" sz="1200" dirty="0"/>
              <a:t>Life is sacred</a:t>
            </a:r>
          </a:p>
          <a:p>
            <a:r>
              <a:rPr lang="en-GB" sz="1200" dirty="0"/>
              <a:t>Euthanasia and suicide are not included among the reasons allowed for killing in Islam.</a:t>
            </a:r>
          </a:p>
          <a:p>
            <a:r>
              <a:rPr lang="en-GB" sz="1200" dirty="0"/>
              <a:t>Do not take life, which Allah made sacred, other than in the course of justice.</a:t>
            </a:r>
          </a:p>
          <a:p>
            <a:r>
              <a:rPr lang="en-GB" sz="1200" dirty="0"/>
              <a:t>Qur'an 17:33</a:t>
            </a:r>
          </a:p>
          <a:p>
            <a:endParaRPr lang="en-GB" sz="1200" dirty="0"/>
          </a:p>
          <a:p>
            <a:r>
              <a:rPr lang="en-GB" sz="1200" dirty="0"/>
              <a:t>Allah decides how long each of us will live</a:t>
            </a:r>
          </a:p>
          <a:p>
            <a:r>
              <a:rPr lang="en-GB" sz="1200" dirty="0"/>
              <a:t>When their time comes they cannot delay it for a single hour nor can they bring it forward by a single hour.</a:t>
            </a:r>
          </a:p>
          <a:p>
            <a:r>
              <a:rPr lang="en-GB" sz="1200" dirty="0"/>
              <a:t>Qur'an 16:61</a:t>
            </a:r>
          </a:p>
          <a:p>
            <a:endParaRPr lang="en-GB" sz="1200" dirty="0"/>
          </a:p>
          <a:p>
            <a:r>
              <a:rPr lang="en-GB" sz="1200" dirty="0"/>
              <a:t>And no person can ever die except by Allah's leave and at an appointed term.</a:t>
            </a:r>
          </a:p>
          <a:p>
            <a:r>
              <a:rPr lang="en-GB" sz="1200" dirty="0"/>
              <a:t>Qur'an 3:145</a:t>
            </a:r>
          </a:p>
          <a:p>
            <a:endParaRPr lang="en-GB" sz="1200" dirty="0"/>
          </a:p>
          <a:p>
            <a:r>
              <a:rPr lang="en-GB" sz="1200" dirty="0"/>
              <a:t>Suicide and euthanasia are explicitly forbidden</a:t>
            </a:r>
          </a:p>
          <a:p>
            <a:r>
              <a:rPr lang="en-GB" sz="1200" dirty="0"/>
              <a:t>Destroy not yourselves. Surely Allah is ever merciful to you.</a:t>
            </a:r>
          </a:p>
          <a:p>
            <a:r>
              <a:rPr lang="en-GB" sz="1200" dirty="0"/>
              <a:t>Qur'an 4:29</a:t>
            </a:r>
          </a:p>
          <a:p>
            <a:endParaRPr lang="en-GB" sz="1200" dirty="0"/>
          </a:p>
          <a:p>
            <a:r>
              <a:rPr lang="en-GB" sz="1200" dirty="0"/>
              <a:t>The Prophet said: "Amongst the nations before you there was a man who got a wound, and growing impatient (with its pain), he took a knife and cut his hand with it and the blood did not stop till he died. Allah said, 'My Slave hurried to bring death upon himself so I have forbidden him (to enter) Paradise.' "</a:t>
            </a:r>
          </a:p>
          <a:p>
            <a:r>
              <a:rPr lang="en-GB" sz="1200" dirty="0" err="1"/>
              <a:t>Sahih</a:t>
            </a:r>
            <a:r>
              <a:rPr lang="en-GB" sz="1200" dirty="0"/>
              <a:t> Bukhari 4.56.669</a:t>
            </a:r>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8</a:t>
            </a:fld>
            <a:endParaRPr lang="en-US"/>
          </a:p>
        </p:txBody>
      </p:sp>
    </p:spTree>
    <p:extLst>
      <p:ext uri="{BB962C8B-B14F-4D97-AF65-F5344CB8AC3E}">
        <p14:creationId xmlns:p14="http://schemas.microsoft.com/office/powerpoint/2010/main" val="950451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Christians are mostly against euthanasia. The arguments are usually based on the beliefs that life is given by God, and that human beings are made in God's image. Some churches also emphasise the importance of not interfering with the natural process of death.</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Life is a gift from God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all life is God-given</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birth and death are part of the life processes which God has created, so we should respect them</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therefore no human being has the authority to take the life of any innocent person, even if that person wants to die</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Human beings are valuable because they are made in God's image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human life possesses an intrinsic dignity and value because it is created by God in his own image for the distinctive destiny of sharing in God's own life </a:t>
            </a:r>
            <a:endParaRPr lang="en-GB" sz="16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saying that God created humankind in his own image doesn't mean that people actually look like God, but that people have a unique capacity for rational existence that enables them to see what is good and to want what is good</a:t>
            </a:r>
            <a:endParaRPr lang="en-GB" sz="18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as people develop these abilities they live a life that is as close as possible to God's life of love</a:t>
            </a:r>
            <a:endParaRPr lang="en-GB" sz="18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this is a good thing, and life should be preserved so that people can go on doing this</a:t>
            </a:r>
            <a:endParaRPr lang="en-GB" sz="18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to propose euthanasia for an individual is to judge that the current life of that individual is not worthwhile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such a judgement is incompatible with recognising the worth and dignity of the person to be killed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therefore </a:t>
            </a:r>
            <a:r>
              <a:rPr lang="en-GB" sz="1200" kern="1200" dirty="0" err="1">
                <a:solidFill>
                  <a:schemeClr val="tx1"/>
                </a:solidFill>
                <a:effectLst/>
                <a:latin typeface="+mn-lt"/>
                <a:ea typeface="+mn-ea"/>
                <a:cs typeface="+mn-cs"/>
              </a:rPr>
              <a:t>arguements</a:t>
            </a:r>
            <a:r>
              <a:rPr lang="en-GB" sz="1200" kern="1200" dirty="0">
                <a:solidFill>
                  <a:schemeClr val="tx1"/>
                </a:solidFill>
                <a:effectLst/>
                <a:latin typeface="+mn-lt"/>
                <a:ea typeface="+mn-ea"/>
                <a:cs typeface="+mn-cs"/>
              </a:rPr>
              <a:t> based on the quality of life are completely irrelevant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nor should anyone ask for euthanasia for themselves because no-one has the right to value anyone, even themselves, as worthless</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process of dying is spiritually important, and should not be disrupted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Many churches believe that the period just before death is a profoundly spiritual time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They think it is wrong to interfere with the process of dying, as this would interrupt the process of the spirit moving towards God</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All human lives are equally valuable</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Christians believe that the intrinsic dignity and value of human lives means that the value of each human life is identical. They don't think that human dignity and value are measured by mobility, intelligence, or any achievements in life.</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Valuing human beings as equal just because they are human beings has clear implications for thinking about euthanasia:</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patients in a persistent vegetative state, although seriously damaged, remain living human beings, and so their intrinsic value remains the same as anyone else's</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so it would be wrong to treat their lives as worthless and to conclude that they 'would be better off dead'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patients who are old or sick, and who are near the end of earthly life have the same value as any other human being</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people who have mental or physical handicaps have the same value as any other human being </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Exceptions and omissions</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Some features of Christianity suggest that there are some obligations that go against the general view that euthanasia is a bad thing:</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Christianity requires us to respect every human being</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If we respect a person we should respect their decisions about the end of their life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should accept their rational decisions to refuse burdensome and futile treatment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Perhaps we should accept their rational decision to refuse excessively burdensome treatment even if it may provide several weeks more of life</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End of life care</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Christian faith leads those who follow it to some clear-cut views about the way terminally ill patients should be treated: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community should care for people who are dying, and for those who are close to them</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community should provide the best possible palliative care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community should face death and dying with honesty and support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community should recognise that when people suffer death on earth they entrust their future to the risen Christ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religious people, both lay and professional, should help the terminally ill to prepare for death</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they should be open to their hopes and fears</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they should be open to discussion</a:t>
            </a:r>
            <a:endParaRPr lang="en-GB"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9</a:t>
            </a:fld>
            <a:endParaRPr lang="en-US"/>
          </a:p>
        </p:txBody>
      </p:sp>
    </p:spTree>
    <p:extLst>
      <p:ext uri="{BB962C8B-B14F-4D97-AF65-F5344CB8AC3E}">
        <p14:creationId xmlns:p14="http://schemas.microsoft.com/office/powerpoint/2010/main" val="3553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30" indent="0" algn="ctr">
              <a:buNone/>
              <a:defRPr>
                <a:solidFill>
                  <a:schemeClr val="tx1">
                    <a:tint val="75000"/>
                  </a:schemeClr>
                </a:solidFill>
              </a:defRPr>
            </a:lvl2pPr>
            <a:lvl3pPr marL="914265" indent="0" algn="ctr">
              <a:buNone/>
              <a:defRPr>
                <a:solidFill>
                  <a:schemeClr val="tx1">
                    <a:tint val="75000"/>
                  </a:schemeClr>
                </a:solidFill>
              </a:defRPr>
            </a:lvl3pPr>
            <a:lvl4pPr marL="1371396" indent="0" algn="ctr">
              <a:buNone/>
              <a:defRPr>
                <a:solidFill>
                  <a:schemeClr val="tx1">
                    <a:tint val="75000"/>
                  </a:schemeClr>
                </a:solidFill>
              </a:defRPr>
            </a:lvl4pPr>
            <a:lvl5pPr marL="1828529" indent="0" algn="ctr">
              <a:buNone/>
              <a:defRPr>
                <a:solidFill>
                  <a:schemeClr val="tx1">
                    <a:tint val="75000"/>
                  </a:schemeClr>
                </a:solidFill>
              </a:defRPr>
            </a:lvl5pPr>
            <a:lvl6pPr marL="2285658" indent="0" algn="ctr">
              <a:buNone/>
              <a:defRPr>
                <a:solidFill>
                  <a:schemeClr val="tx1">
                    <a:tint val="75000"/>
                  </a:schemeClr>
                </a:solidFill>
              </a:defRPr>
            </a:lvl6pPr>
            <a:lvl7pPr marL="2742788" indent="0" algn="ctr">
              <a:buNone/>
              <a:defRPr>
                <a:solidFill>
                  <a:schemeClr val="tx1">
                    <a:tint val="75000"/>
                  </a:schemeClr>
                </a:solidFill>
              </a:defRPr>
            </a:lvl7pPr>
            <a:lvl8pPr marL="3199920" indent="0" algn="ctr">
              <a:buNone/>
              <a:defRPr>
                <a:solidFill>
                  <a:schemeClr val="tx1">
                    <a:tint val="75000"/>
                  </a:schemeClr>
                </a:solidFill>
              </a:defRPr>
            </a:lvl8pPr>
            <a:lvl9pPr marL="3657052"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8654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95832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299352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110134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30" indent="0">
              <a:buNone/>
              <a:defRPr sz="1800">
                <a:solidFill>
                  <a:schemeClr val="tx1">
                    <a:tint val="75000"/>
                  </a:schemeClr>
                </a:solidFill>
              </a:defRPr>
            </a:lvl2pPr>
            <a:lvl3pPr marL="914265" indent="0">
              <a:buNone/>
              <a:defRPr sz="1600">
                <a:solidFill>
                  <a:schemeClr val="tx1">
                    <a:tint val="75000"/>
                  </a:schemeClr>
                </a:solidFill>
              </a:defRPr>
            </a:lvl3pPr>
            <a:lvl4pPr marL="1371396" indent="0">
              <a:buNone/>
              <a:defRPr sz="1400">
                <a:solidFill>
                  <a:schemeClr val="tx1">
                    <a:tint val="75000"/>
                  </a:schemeClr>
                </a:solidFill>
              </a:defRPr>
            </a:lvl4pPr>
            <a:lvl5pPr marL="1828529" indent="0">
              <a:buNone/>
              <a:defRPr sz="1400">
                <a:solidFill>
                  <a:schemeClr val="tx1">
                    <a:tint val="75000"/>
                  </a:schemeClr>
                </a:solidFill>
              </a:defRPr>
            </a:lvl5pPr>
            <a:lvl6pPr marL="2285658" indent="0">
              <a:buNone/>
              <a:defRPr sz="1400">
                <a:solidFill>
                  <a:schemeClr val="tx1">
                    <a:tint val="75000"/>
                  </a:schemeClr>
                </a:solidFill>
              </a:defRPr>
            </a:lvl6pPr>
            <a:lvl7pPr marL="2742788" indent="0">
              <a:buNone/>
              <a:defRPr sz="1400">
                <a:solidFill>
                  <a:schemeClr val="tx1">
                    <a:tint val="75000"/>
                  </a:schemeClr>
                </a:solidFill>
              </a:defRPr>
            </a:lvl7pPr>
            <a:lvl8pPr marL="3199920" indent="0">
              <a:buNone/>
              <a:defRPr sz="1400">
                <a:solidFill>
                  <a:schemeClr val="tx1">
                    <a:tint val="75000"/>
                  </a:schemeClr>
                </a:solidFill>
              </a:defRPr>
            </a:lvl8pPr>
            <a:lvl9pPr marL="3657052"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216407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4BD6453-1A85-1A4D-B004-9839DC75E01A}"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32684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4BD6453-1A85-1A4D-B004-9839DC75E01A}" type="datetimeFigureOut">
              <a:rPr lang="en-US" smtClean="0"/>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91332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4BD6453-1A85-1A4D-B004-9839DC75E01A}" type="datetimeFigureOut">
              <a:rPr lang="en-US" smtClean="0"/>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55594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D6453-1A85-1A4D-B004-9839DC75E01A}" type="datetimeFigureOut">
              <a:rPr lang="en-US" smtClean="0"/>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49414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1605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30" indent="0">
              <a:buNone/>
              <a:defRPr sz="2800"/>
            </a:lvl2pPr>
            <a:lvl3pPr marL="914265" indent="0">
              <a:buNone/>
              <a:defRPr sz="2400"/>
            </a:lvl3pPr>
            <a:lvl4pPr marL="1371396" indent="0">
              <a:buNone/>
              <a:defRPr sz="2000"/>
            </a:lvl4pPr>
            <a:lvl5pPr marL="1828529" indent="0">
              <a:buNone/>
              <a:defRPr sz="2000"/>
            </a:lvl5pPr>
            <a:lvl6pPr marL="2285658" indent="0">
              <a:buNone/>
              <a:defRPr sz="2000"/>
            </a:lvl6pPr>
            <a:lvl7pPr marL="2742788" indent="0">
              <a:buNone/>
              <a:defRPr sz="2000"/>
            </a:lvl7pPr>
            <a:lvl8pPr marL="3199920" indent="0">
              <a:buNone/>
              <a:defRPr sz="2000"/>
            </a:lvl8pPr>
            <a:lvl9pPr marL="3657052" indent="0">
              <a:buNone/>
              <a:defRPr sz="2000"/>
            </a:lvl9pPr>
          </a:lstStyle>
          <a:p>
            <a:endParaRPr lang="en-US"/>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1286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3.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8" tIns="45714" rIns="91428" bIns="45714"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28" tIns="45714" rIns="91428" bIns="45714"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54BD6453-1A85-1A4D-B004-9839DC75E01A}" type="datetimeFigureOut">
              <a:rPr lang="en-US" smtClean="0"/>
              <a:t>4/7/2021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B52017E4-CAA1-6342-8DB7-B4706FE90AFC}" type="slidenum">
              <a:rPr lang="en-US" smtClean="0"/>
              <a:t>‹#›</a:t>
            </a:fld>
            <a:endParaRPr lang="en-US"/>
          </a:p>
        </p:txBody>
      </p:sp>
    </p:spTree>
    <p:extLst>
      <p:ext uri="{BB962C8B-B14F-4D97-AF65-F5344CB8AC3E}">
        <p14:creationId xmlns:p14="http://schemas.microsoft.com/office/powerpoint/2010/main" val="101135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30" rtl="0" eaLnBrk="1" latinLnBrk="0" hangingPunct="1">
        <a:spcBef>
          <a:spcPct val="0"/>
        </a:spcBef>
        <a:buNone/>
        <a:defRPr sz="4400" kern="1200">
          <a:solidFill>
            <a:schemeClr val="tx1"/>
          </a:solidFill>
          <a:latin typeface="+mj-lt"/>
          <a:ea typeface="+mj-ea"/>
          <a:cs typeface="+mj-cs"/>
        </a:defRPr>
      </a:lvl1pPr>
    </p:titleStyle>
    <p:bodyStyle>
      <a:lvl1pPr marL="342848" indent="-342848" algn="l" defTabSz="457130" rtl="0" eaLnBrk="1" latinLnBrk="0" hangingPunct="1">
        <a:spcBef>
          <a:spcPct val="20000"/>
        </a:spcBef>
        <a:buFont typeface="Arial"/>
        <a:buChar char="•"/>
        <a:defRPr sz="3200" kern="1200">
          <a:solidFill>
            <a:schemeClr val="tx1"/>
          </a:solidFill>
          <a:latin typeface="+mn-lt"/>
          <a:ea typeface="+mn-ea"/>
          <a:cs typeface="+mn-cs"/>
        </a:defRPr>
      </a:lvl1pPr>
      <a:lvl2pPr marL="742841" indent="-285708" algn="l" defTabSz="457130" rtl="0" eaLnBrk="1" latinLnBrk="0" hangingPunct="1">
        <a:spcBef>
          <a:spcPct val="20000"/>
        </a:spcBef>
        <a:buFont typeface="Arial"/>
        <a:buChar char="–"/>
        <a:defRPr sz="2800" kern="1200">
          <a:solidFill>
            <a:schemeClr val="tx1"/>
          </a:solidFill>
          <a:latin typeface="+mn-lt"/>
          <a:ea typeface="+mn-ea"/>
          <a:cs typeface="+mn-cs"/>
        </a:defRPr>
      </a:lvl2pPr>
      <a:lvl3pPr marL="1142830" indent="-228564" algn="l" defTabSz="457130" rtl="0" eaLnBrk="1" latinLnBrk="0" hangingPunct="1">
        <a:spcBef>
          <a:spcPct val="20000"/>
        </a:spcBef>
        <a:buFont typeface="Arial"/>
        <a:buChar char="•"/>
        <a:defRPr sz="2400" kern="1200">
          <a:solidFill>
            <a:schemeClr val="tx1"/>
          </a:solidFill>
          <a:latin typeface="+mn-lt"/>
          <a:ea typeface="+mn-ea"/>
          <a:cs typeface="+mn-cs"/>
        </a:defRPr>
      </a:lvl3pPr>
      <a:lvl4pPr marL="1599960" indent="-228564" algn="l" defTabSz="457130" rtl="0" eaLnBrk="1" latinLnBrk="0" hangingPunct="1">
        <a:spcBef>
          <a:spcPct val="20000"/>
        </a:spcBef>
        <a:buFont typeface="Arial"/>
        <a:buChar char="–"/>
        <a:defRPr sz="2000" kern="1200">
          <a:solidFill>
            <a:schemeClr val="tx1"/>
          </a:solidFill>
          <a:latin typeface="+mn-lt"/>
          <a:ea typeface="+mn-ea"/>
          <a:cs typeface="+mn-cs"/>
        </a:defRPr>
      </a:lvl4pPr>
      <a:lvl5pPr marL="2057093" indent="-228564" algn="l" defTabSz="457130" rtl="0" eaLnBrk="1" latinLnBrk="0" hangingPunct="1">
        <a:spcBef>
          <a:spcPct val="20000"/>
        </a:spcBef>
        <a:buFont typeface="Arial"/>
        <a:buChar char="»"/>
        <a:defRPr sz="2000" kern="1200">
          <a:solidFill>
            <a:schemeClr val="tx1"/>
          </a:solidFill>
          <a:latin typeface="+mn-lt"/>
          <a:ea typeface="+mn-ea"/>
          <a:cs typeface="+mn-cs"/>
        </a:defRPr>
      </a:lvl5pPr>
      <a:lvl6pPr marL="2514222" indent="-228564" algn="l" defTabSz="457130" rtl="0" eaLnBrk="1" latinLnBrk="0" hangingPunct="1">
        <a:spcBef>
          <a:spcPct val="20000"/>
        </a:spcBef>
        <a:buFont typeface="Arial"/>
        <a:buChar char="•"/>
        <a:defRPr sz="2000" kern="1200">
          <a:solidFill>
            <a:schemeClr val="tx1"/>
          </a:solidFill>
          <a:latin typeface="+mn-lt"/>
          <a:ea typeface="+mn-ea"/>
          <a:cs typeface="+mn-cs"/>
        </a:defRPr>
      </a:lvl6pPr>
      <a:lvl7pPr marL="2971356" indent="-228564" algn="l" defTabSz="457130" rtl="0" eaLnBrk="1" latinLnBrk="0" hangingPunct="1">
        <a:spcBef>
          <a:spcPct val="20000"/>
        </a:spcBef>
        <a:buFont typeface="Arial"/>
        <a:buChar char="•"/>
        <a:defRPr sz="2000" kern="1200">
          <a:solidFill>
            <a:schemeClr val="tx1"/>
          </a:solidFill>
          <a:latin typeface="+mn-lt"/>
          <a:ea typeface="+mn-ea"/>
          <a:cs typeface="+mn-cs"/>
        </a:defRPr>
      </a:lvl7pPr>
      <a:lvl8pPr marL="3428487" indent="-228564" algn="l" defTabSz="457130" rtl="0" eaLnBrk="1" latinLnBrk="0" hangingPunct="1">
        <a:spcBef>
          <a:spcPct val="20000"/>
        </a:spcBef>
        <a:buFont typeface="Arial"/>
        <a:buChar char="•"/>
        <a:defRPr sz="2000" kern="1200">
          <a:solidFill>
            <a:schemeClr val="tx1"/>
          </a:solidFill>
          <a:latin typeface="+mn-lt"/>
          <a:ea typeface="+mn-ea"/>
          <a:cs typeface="+mn-cs"/>
        </a:defRPr>
      </a:lvl8pPr>
      <a:lvl9pPr marL="3885618" indent="-228564" algn="l" defTabSz="45713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434" y="867078"/>
            <a:ext cx="8083435" cy="1102519"/>
          </a:xfrm>
        </p:spPr>
        <p:txBody>
          <a:bodyPr>
            <a:noAutofit/>
          </a:bodyPr>
          <a:lstStyle/>
          <a:p>
            <a:pPr algn="l"/>
            <a:r>
              <a:rPr lang="en-GB" dirty="0">
                <a:latin typeface="Calibri (Headings)"/>
                <a:cs typeface="Calibri (Headings)"/>
              </a:rPr>
              <a:t>Religions and assisted dying: </a:t>
            </a:r>
            <a:br>
              <a:rPr lang="en-GB" dirty="0">
                <a:latin typeface="Calibri (Headings)"/>
                <a:cs typeface="Calibri (Headings)"/>
              </a:rPr>
            </a:br>
            <a:r>
              <a:rPr lang="en-GB" dirty="0">
                <a:latin typeface="Calibri (Headings)"/>
                <a:cs typeface="Calibri (Headings)"/>
              </a:rPr>
              <a:t>An overview </a:t>
            </a:r>
            <a:br>
              <a:rPr lang="en-GB" sz="4000" dirty="0">
                <a:latin typeface="Calibri (Headings)"/>
                <a:cs typeface="Calibri (Headings)"/>
              </a:rPr>
            </a:br>
            <a:endParaRPr lang="en-US" sz="4000" dirty="0">
              <a:latin typeface="Calibri (Headings)"/>
              <a:cs typeface="Calibri (Headings)"/>
            </a:endParaRPr>
          </a:p>
        </p:txBody>
      </p:sp>
      <p:sp>
        <p:nvSpPr>
          <p:cNvPr id="4" name="Title 1"/>
          <p:cNvSpPr txBox="1">
            <a:spLocks/>
          </p:cNvSpPr>
          <p:nvPr/>
        </p:nvSpPr>
        <p:spPr>
          <a:xfrm>
            <a:off x="736834" y="1979949"/>
            <a:ext cx="8083435" cy="1102519"/>
          </a:xfrm>
          <a:prstGeom prst="rect">
            <a:avLst/>
          </a:prstGeom>
        </p:spPr>
        <p:txBody>
          <a:bodyPr vert="horz" lIns="91428" tIns="45714" rIns="91428" bIns="45714" rtlCol="0" anchor="ctr">
            <a:noAutofit/>
          </a:bodyPr>
          <a:lstStyle>
            <a:lvl1pPr algn="ctr" defTabSz="457130" rtl="0" eaLnBrk="1" latinLnBrk="0" hangingPunct="1">
              <a:spcBef>
                <a:spcPct val="0"/>
              </a:spcBef>
              <a:buNone/>
              <a:defRPr sz="4400" kern="1200">
                <a:solidFill>
                  <a:schemeClr val="tx1"/>
                </a:solidFill>
                <a:latin typeface="+mj-lt"/>
                <a:ea typeface="+mj-ea"/>
                <a:cs typeface="+mj-cs"/>
              </a:defRPr>
            </a:lvl1pPr>
          </a:lstStyle>
          <a:p>
            <a:pPr algn="l"/>
            <a:r>
              <a:rPr lang="en-GB" sz="2400" dirty="0">
                <a:latin typeface="Calibri (Headings)"/>
                <a:cs typeface="Calibri (Headings)"/>
              </a:rPr>
              <a:t>Prof David Albert Jones</a:t>
            </a:r>
          </a:p>
          <a:p>
            <a:pPr algn="l"/>
            <a:r>
              <a:rPr lang="en-GB" sz="2400" dirty="0">
                <a:latin typeface="Calibri (Headings)"/>
                <a:cs typeface="Calibri (Headings)"/>
              </a:rPr>
              <a:t>The Anscombe Bioethics Centre</a:t>
            </a:r>
            <a:br>
              <a:rPr lang="en-GB" sz="2400" dirty="0">
                <a:latin typeface="Calibri (Headings)"/>
                <a:cs typeface="Calibri (Headings)"/>
              </a:rPr>
            </a:br>
            <a:endParaRPr lang="en-US" sz="2400" dirty="0">
              <a:latin typeface="Calibri (Headings)"/>
              <a:cs typeface="Calibri (Headings)"/>
            </a:endParaRPr>
          </a:p>
        </p:txBody>
      </p:sp>
      <p:grpSp>
        <p:nvGrpSpPr>
          <p:cNvPr id="8" name="Group 7"/>
          <p:cNvGrpSpPr/>
          <p:nvPr/>
        </p:nvGrpSpPr>
        <p:grpSpPr>
          <a:xfrm>
            <a:off x="6800194" y="4277710"/>
            <a:ext cx="2427890" cy="746160"/>
            <a:chOff x="736834" y="3361839"/>
            <a:chExt cx="2659117" cy="1384995"/>
          </a:xfrm>
        </p:grpSpPr>
        <p:sp>
          <p:nvSpPr>
            <p:cNvPr id="6" name="Rounded Rectangle 5"/>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80161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Roman Catholic views</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391477"/>
            <a:ext cx="6827520" cy="3412751"/>
          </a:xfrm>
        </p:spPr>
        <p:txBody>
          <a:bodyPr>
            <a:noAutofit/>
          </a:bodyPr>
          <a:lstStyle/>
          <a:p>
            <a:r>
              <a:rPr lang="en-GB" sz="2400" dirty="0"/>
              <a:t>Euthanasia and assisted suicide contrary to Catholic teaching</a:t>
            </a:r>
          </a:p>
          <a:p>
            <a:pPr marL="0" indent="0">
              <a:buNone/>
            </a:pPr>
            <a:r>
              <a:rPr lang="en-GB" sz="2400" dirty="0"/>
              <a:t>“Euthanasia is a grave violation of the law of God, since it is the deliberate and morally unacceptable killing of a human person.”</a:t>
            </a:r>
          </a:p>
          <a:p>
            <a:pPr marL="0" indent="0">
              <a:buNone/>
            </a:pPr>
            <a:r>
              <a:rPr lang="en-GB" sz="2400" dirty="0"/>
              <a:t>Pope John Paul II, </a:t>
            </a:r>
            <a:r>
              <a:rPr lang="en-GB" sz="2400" i="1" dirty="0" err="1"/>
              <a:t>Evangelium</a:t>
            </a:r>
            <a:r>
              <a:rPr lang="en-GB" sz="2400" i="1" dirty="0"/>
              <a:t> Vitae</a:t>
            </a:r>
            <a:r>
              <a:rPr lang="en-GB" sz="2400" dirty="0"/>
              <a:t>, 1995</a:t>
            </a:r>
          </a:p>
          <a:p>
            <a:r>
              <a:rPr lang="en-GB" sz="2400" dirty="0"/>
              <a:t>Should not despair of those who die by suicide </a:t>
            </a:r>
          </a:p>
          <a:p>
            <a:r>
              <a:rPr lang="en-GB" sz="2400" dirty="0"/>
              <a:t>But encouraging or assisting suicide gravely wrong</a:t>
            </a:r>
          </a:p>
          <a:p>
            <a:pPr marL="0" indent="0">
              <a:buNone/>
            </a:pPr>
            <a:endParaRPr lang="en-GB" sz="1600" dirty="0"/>
          </a:p>
        </p:txBody>
      </p:sp>
    </p:spTree>
    <p:extLst>
      <p:ext uri="{BB962C8B-B14F-4D97-AF65-F5344CB8AC3E}">
        <p14:creationId xmlns:p14="http://schemas.microsoft.com/office/powerpoint/2010/main" val="3799515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Summary</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198066"/>
            <a:ext cx="6626446" cy="3412751"/>
          </a:xfrm>
        </p:spPr>
        <p:txBody>
          <a:bodyPr>
            <a:noAutofit/>
          </a:bodyPr>
          <a:lstStyle/>
          <a:p>
            <a:r>
              <a:rPr lang="en-GB" sz="2400" dirty="0"/>
              <a:t>Death is a key concern of all religions </a:t>
            </a:r>
          </a:p>
          <a:p>
            <a:r>
              <a:rPr lang="en-GB" sz="2400" dirty="0"/>
              <a:t>Some believers support assisted dying</a:t>
            </a:r>
          </a:p>
          <a:p>
            <a:r>
              <a:rPr lang="en-GB" sz="2400" dirty="0"/>
              <a:t>Very little support for assisted dying in the teachings of any religion</a:t>
            </a:r>
          </a:p>
          <a:p>
            <a:r>
              <a:rPr lang="en-GB" sz="2400" dirty="0"/>
              <a:t>Strong religious support for palliative care</a:t>
            </a:r>
          </a:p>
          <a:p>
            <a:r>
              <a:rPr lang="en-GB" sz="2400" dirty="0"/>
              <a:t>Broad consensus between religions on this issue</a:t>
            </a:r>
          </a:p>
        </p:txBody>
      </p:sp>
      <p:grpSp>
        <p:nvGrpSpPr>
          <p:cNvPr id="4" name="Group 3"/>
          <p:cNvGrpSpPr/>
          <p:nvPr/>
        </p:nvGrpSpPr>
        <p:grpSpPr>
          <a:xfrm>
            <a:off x="6800194" y="4277710"/>
            <a:ext cx="2427890" cy="746160"/>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77905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28496" y="1219198"/>
            <a:ext cx="4740166" cy="2511973"/>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374529"/>
            </a:xfrm>
            <a:prstGeom prst="rect">
              <a:avLst/>
            </a:prstGeom>
          </p:spPr>
          <p:txBody>
            <a:bodyPr wrap="square">
              <a:spAutoFit/>
            </a:bodyPr>
            <a:lstStyle/>
            <a:p>
              <a:pPr algn="ctr"/>
              <a:r>
                <a:rPr lang="en-GB" sz="3600" i="1" dirty="0">
                  <a:solidFill>
                    <a:srgbClr val="C00000"/>
                  </a:solidFill>
                  <a:latin typeface="Segoe UI" panose="020B0502040204020203" pitchFamily="34" charset="0"/>
                  <a:cs typeface="Segoe UI" panose="020B0502040204020203" pitchFamily="34" charset="0"/>
                </a:rPr>
                <a:t>Jersey </a:t>
              </a:r>
            </a:p>
            <a:p>
              <a:pPr algn="ctr"/>
              <a:r>
                <a:rPr lang="en-GB" sz="3600" i="1" dirty="0">
                  <a:solidFill>
                    <a:srgbClr val="C00000"/>
                  </a:solidFill>
                  <a:latin typeface="Segoe UI" panose="020B0502040204020203" pitchFamily="34" charset="0"/>
                  <a:cs typeface="Segoe UI" panose="020B0502040204020203" pitchFamily="34" charset="0"/>
                </a:rPr>
                <a:t>assisted dying </a:t>
              </a:r>
            </a:p>
            <a:p>
              <a:pPr algn="ctr"/>
              <a:r>
                <a:rPr lang="en-GB" sz="3600" i="1" dirty="0">
                  <a:solidFill>
                    <a:srgbClr val="C00000"/>
                  </a:solidFill>
                  <a:latin typeface="Segoe UI" panose="020B0502040204020203" pitchFamily="34" charset="0"/>
                  <a:cs typeface="Segoe UI" panose="020B0502040204020203" pitchFamily="34" charset="0"/>
                </a:rPr>
                <a:t>citizens’ jury</a:t>
              </a:r>
            </a:p>
            <a:p>
              <a:pPr algn="ctr"/>
              <a:endParaRPr lang="en-GB" sz="1400" i="1" dirty="0">
                <a:solidFill>
                  <a:srgbClr val="C00000"/>
                </a:solidFill>
                <a:latin typeface="Segoe UI" panose="020B0502040204020203" pitchFamily="34" charset="0"/>
                <a:cs typeface="Segoe UI" panose="020B0502040204020203" pitchFamily="34" charset="0"/>
              </a:endParaRPr>
            </a:p>
            <a:p>
              <a:pPr algn="ctr"/>
              <a:r>
                <a:rPr lang="en-GB" sz="28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81483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What this presentation will cover</a:t>
            </a:r>
          </a:p>
        </p:txBody>
      </p:sp>
      <p:sp>
        <p:nvSpPr>
          <p:cNvPr id="6" name="Content Placeholder 2"/>
          <p:cNvSpPr>
            <a:spLocks noGrp="1"/>
          </p:cNvSpPr>
          <p:nvPr>
            <p:ph idx="1"/>
          </p:nvPr>
        </p:nvSpPr>
        <p:spPr>
          <a:xfrm>
            <a:off x="0" y="1298625"/>
            <a:ext cx="8229600" cy="3394472"/>
          </a:xfrm>
        </p:spPr>
        <p:txBody>
          <a:bodyPr>
            <a:normAutofit fontScale="85000" lnSpcReduction="20000"/>
          </a:bodyPr>
          <a:lstStyle/>
          <a:p>
            <a:pPr marL="457200" indent="-457200">
              <a:buFont typeface="+mj-lt"/>
              <a:buAutoNum type="arabicPeriod"/>
            </a:pPr>
            <a:r>
              <a:rPr lang="en-GB" sz="2600" dirty="0"/>
              <a:t>What is meant by religions</a:t>
            </a:r>
          </a:p>
          <a:p>
            <a:pPr marL="457200" indent="-457200">
              <a:buFont typeface="+mj-lt"/>
              <a:buAutoNum type="arabicPeriod"/>
            </a:pPr>
            <a:r>
              <a:rPr lang="en-GB" sz="2600" dirty="0"/>
              <a:t>Religions and death</a:t>
            </a:r>
          </a:p>
          <a:p>
            <a:pPr marL="457200" indent="-457200">
              <a:buFont typeface="+mj-lt"/>
              <a:buAutoNum type="arabicPeriod"/>
            </a:pPr>
            <a:r>
              <a:rPr lang="en-GB" sz="2600" dirty="0"/>
              <a:t>Religions and assisted dying</a:t>
            </a:r>
          </a:p>
          <a:p>
            <a:pPr marL="457200" indent="-457200">
              <a:buFont typeface="+mj-lt"/>
              <a:buAutoNum type="arabicPeriod"/>
            </a:pPr>
            <a:r>
              <a:rPr lang="en-GB" sz="2600" dirty="0"/>
              <a:t>Broad religious views we will cover:</a:t>
            </a:r>
          </a:p>
          <a:p>
            <a:pPr lvl="1">
              <a:buFont typeface="Arial" panose="020B0604020202020204" pitchFamily="34" charset="0"/>
              <a:buChar char="•"/>
            </a:pPr>
            <a:r>
              <a:rPr lang="en-GB" sz="2400" dirty="0"/>
              <a:t>Eastern / Dharmic</a:t>
            </a:r>
          </a:p>
          <a:p>
            <a:pPr lvl="1">
              <a:buFont typeface="Arial" panose="020B0604020202020204" pitchFamily="34" charset="0"/>
              <a:buChar char="•"/>
            </a:pPr>
            <a:r>
              <a:rPr lang="en-GB" sz="2400" dirty="0"/>
              <a:t>Judaism</a:t>
            </a:r>
          </a:p>
          <a:p>
            <a:pPr lvl="1">
              <a:buFont typeface="Arial" panose="020B0604020202020204" pitchFamily="34" charset="0"/>
              <a:buChar char="•"/>
            </a:pPr>
            <a:r>
              <a:rPr lang="en-GB" sz="2400" dirty="0"/>
              <a:t>Islam</a:t>
            </a:r>
          </a:p>
          <a:p>
            <a:pPr lvl="1">
              <a:buFont typeface="Arial" panose="020B0604020202020204" pitchFamily="34" charset="0"/>
              <a:buChar char="•"/>
            </a:pPr>
            <a:r>
              <a:rPr lang="en-GB" sz="2400" dirty="0"/>
              <a:t>Christian</a:t>
            </a:r>
          </a:p>
          <a:p>
            <a:pPr lvl="1">
              <a:buFont typeface="Arial" panose="020B0604020202020204" pitchFamily="34" charset="0"/>
              <a:buChar char="•"/>
            </a:pPr>
            <a:r>
              <a:rPr lang="en-GB" sz="2400" dirty="0"/>
              <a:t>Roman Catholic</a:t>
            </a:r>
          </a:p>
          <a:p>
            <a:pPr marL="457200" indent="-457200">
              <a:buFont typeface="+mj-lt"/>
              <a:buAutoNum type="arabicPeriod"/>
            </a:pPr>
            <a:r>
              <a:rPr lang="en-GB" sz="2400" dirty="0"/>
              <a:t>Summary</a:t>
            </a:r>
          </a:p>
          <a:p>
            <a:pPr marL="0" indent="0">
              <a:buNone/>
            </a:pPr>
            <a:endParaRPr lang="en-GB" sz="2400"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9016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en-US" dirty="0">
                <a:effectLst/>
                <a:latin typeface="Calibri" panose="020F0502020204030204" pitchFamily="34" charset="0"/>
                <a:ea typeface="Yu Mincho" panose="02020400000000000000" pitchFamily="18" charset="-128"/>
                <a:cs typeface="Arial" panose="020B0604020202020204" pitchFamily="34" charset="0"/>
              </a:rPr>
              <a:t>What do we mean by religions?</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340236"/>
            <a:ext cx="7315200" cy="2816222"/>
          </a:xfrm>
        </p:spPr>
        <p:txBody>
          <a:bodyPr>
            <a:noAutofit/>
          </a:bodyPr>
          <a:lstStyle/>
          <a:p>
            <a:r>
              <a:rPr lang="en-GB" sz="2400" dirty="0"/>
              <a:t>Religion concerns the ultimate meaning of human life </a:t>
            </a:r>
          </a:p>
          <a:p>
            <a:r>
              <a:rPr lang="en-GB" sz="2400" dirty="0"/>
              <a:t>Expressed not only in words but in a way of life</a:t>
            </a:r>
          </a:p>
          <a:p>
            <a:r>
              <a:rPr lang="en-GB" sz="2400" dirty="0"/>
              <a:t>Distinct religious traditions (sacred texts, rituals, ministers)</a:t>
            </a:r>
          </a:p>
          <a:p>
            <a:r>
              <a:rPr lang="en-GB" sz="2400" dirty="0"/>
              <a:t>Eastern / Dharmic religions originating in India: Hinduism, Buddhism, Sikhism, Jainism </a:t>
            </a:r>
          </a:p>
          <a:p>
            <a:r>
              <a:rPr lang="en-GB" sz="2400" dirty="0"/>
              <a:t>Western / Abrahamic religions originating in the Middle East: Judaism, Christianity, Islam</a:t>
            </a:r>
          </a:p>
        </p:txBody>
      </p:sp>
      <p:grpSp>
        <p:nvGrpSpPr>
          <p:cNvPr id="8" name="Group 7"/>
          <p:cNvGrpSpPr/>
          <p:nvPr/>
        </p:nvGrpSpPr>
        <p:grpSpPr>
          <a:xfrm>
            <a:off x="6800194" y="4277710"/>
            <a:ext cx="2427890" cy="746160"/>
            <a:chOff x="736834" y="3361839"/>
            <a:chExt cx="2659117" cy="1384995"/>
          </a:xfrm>
        </p:grpSpPr>
        <p:sp>
          <p:nvSpPr>
            <p:cNvPr id="13" name="Rounded Rectangle 12"/>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745023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Religions and death</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319916"/>
            <a:ext cx="7264400" cy="2816222"/>
          </a:xfrm>
        </p:spPr>
        <p:txBody>
          <a:bodyPr>
            <a:noAutofit/>
          </a:bodyPr>
          <a:lstStyle/>
          <a:p>
            <a:r>
              <a:rPr lang="en-GB" sz="2400" dirty="0"/>
              <a:t>Death is a key concern of all religions, moment of profound human significance </a:t>
            </a:r>
          </a:p>
          <a:p>
            <a:r>
              <a:rPr lang="en-GB" sz="2400" dirty="0"/>
              <a:t>Religions typically have teaching about: </a:t>
            </a:r>
          </a:p>
          <a:p>
            <a:pPr lvl="1"/>
            <a:r>
              <a:rPr lang="en-GB" sz="2000" dirty="0"/>
              <a:t>What lies beyond death </a:t>
            </a:r>
          </a:p>
          <a:p>
            <a:pPr lvl="1"/>
            <a:r>
              <a:rPr lang="en-GB" sz="2000" dirty="0"/>
              <a:t>How to prepare for death and what constitutes a good death</a:t>
            </a:r>
          </a:p>
          <a:p>
            <a:pPr lvl="1"/>
            <a:r>
              <a:rPr lang="en-GB" sz="2000" dirty="0"/>
              <a:t>The ethics of taking of human life</a:t>
            </a:r>
          </a:p>
          <a:p>
            <a:r>
              <a:rPr lang="en-GB" sz="2400" dirty="0"/>
              <a:t>Provide care for the dying and rituals of mourning</a:t>
            </a:r>
          </a:p>
        </p:txBody>
      </p:sp>
      <p:grpSp>
        <p:nvGrpSpPr>
          <p:cNvPr id="8" name="Group 7"/>
          <p:cNvGrpSpPr/>
          <p:nvPr/>
        </p:nvGrpSpPr>
        <p:grpSpPr>
          <a:xfrm>
            <a:off x="6800194" y="4277710"/>
            <a:ext cx="2427890" cy="746160"/>
            <a:chOff x="736834" y="3361839"/>
            <a:chExt cx="2659117" cy="1384995"/>
          </a:xfrm>
        </p:grpSpPr>
        <p:sp>
          <p:nvSpPr>
            <p:cNvPr id="13" name="Rounded Rectangle 12"/>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90415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Religions and assisted dying</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289877"/>
            <a:ext cx="7426960" cy="3412751"/>
          </a:xfrm>
        </p:spPr>
        <p:txBody>
          <a:bodyPr>
            <a:noAutofit/>
          </a:bodyPr>
          <a:lstStyle/>
          <a:p>
            <a:r>
              <a:rPr lang="en-GB" sz="2400" dirty="0"/>
              <a:t>Individual believers may support assisted dying </a:t>
            </a:r>
          </a:p>
          <a:p>
            <a:r>
              <a:rPr lang="en-GB" sz="2400" dirty="0"/>
              <a:t>Little in teachings of religions to support assisted dying</a:t>
            </a:r>
          </a:p>
          <a:p>
            <a:r>
              <a:rPr lang="en-GB" sz="2400" dirty="0"/>
              <a:t>Most religious scholars are strongly opposed to euthanasia and assisted suicide </a:t>
            </a:r>
          </a:p>
          <a:p>
            <a:r>
              <a:rPr lang="en-GB" sz="2400" dirty="0"/>
              <a:t>Broad consensus between very different religions on this issue</a:t>
            </a:r>
            <a:endParaRPr lang="en-GB" sz="2200" dirty="0"/>
          </a:p>
          <a:p>
            <a:pPr marL="0" indent="0">
              <a:buNone/>
            </a:pPr>
            <a:endParaRPr lang="en-GB" sz="1600" dirty="0"/>
          </a:p>
        </p:txBody>
      </p:sp>
      <p:grpSp>
        <p:nvGrpSpPr>
          <p:cNvPr id="4" name="Group 3"/>
          <p:cNvGrpSpPr/>
          <p:nvPr/>
        </p:nvGrpSpPr>
        <p:grpSpPr>
          <a:xfrm>
            <a:off x="6800194" y="4277710"/>
            <a:ext cx="2427890" cy="746160"/>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99577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Eastern / Dharmic religions</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289877"/>
            <a:ext cx="7599680" cy="3412751"/>
          </a:xfrm>
        </p:spPr>
        <p:txBody>
          <a:bodyPr>
            <a:noAutofit/>
          </a:bodyPr>
          <a:lstStyle/>
          <a:p>
            <a:r>
              <a:rPr lang="en-GB" sz="2400" dirty="0"/>
              <a:t>Within Hinduism and Buddhism a good death is a moment of renunciation</a:t>
            </a:r>
          </a:p>
          <a:p>
            <a:r>
              <a:rPr lang="en-GB" sz="2400" dirty="0"/>
              <a:t>Death hastened by violence would damage karma</a:t>
            </a:r>
          </a:p>
          <a:p>
            <a:r>
              <a:rPr lang="en-GB" sz="2400" dirty="0"/>
              <a:t>Neither </a:t>
            </a:r>
            <a:r>
              <a:rPr lang="en-GB" sz="2400" i="1" dirty="0" err="1"/>
              <a:t>prayopavesa</a:t>
            </a:r>
            <a:r>
              <a:rPr lang="en-GB" sz="2400" dirty="0"/>
              <a:t> (fasting unto death) nor </a:t>
            </a:r>
            <a:r>
              <a:rPr lang="en-GB" sz="2400" i="1" dirty="0"/>
              <a:t>sati</a:t>
            </a:r>
            <a:r>
              <a:rPr lang="en-GB" sz="2400" dirty="0"/>
              <a:t> (widow burning – now illegal) is assisted dying </a:t>
            </a:r>
          </a:p>
          <a:p>
            <a:r>
              <a:rPr lang="en-GB" sz="2400" dirty="0"/>
              <a:t>Dharmic religion expert view requires a spiritual guide</a:t>
            </a:r>
          </a:p>
          <a:p>
            <a:r>
              <a:rPr lang="en-GB" sz="2400" dirty="0"/>
              <a:t>Non-expert view: Dharmic religions little support for assisted dying, illegal in India </a:t>
            </a:r>
          </a:p>
        </p:txBody>
      </p:sp>
    </p:spTree>
    <p:extLst>
      <p:ext uri="{BB962C8B-B14F-4D97-AF65-F5344CB8AC3E}">
        <p14:creationId xmlns:p14="http://schemas.microsoft.com/office/powerpoint/2010/main" val="169090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Judaism</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360554"/>
            <a:ext cx="7416800" cy="3412751"/>
          </a:xfrm>
        </p:spPr>
        <p:txBody>
          <a:bodyPr>
            <a:noAutofit/>
          </a:bodyPr>
          <a:lstStyle/>
          <a:p>
            <a:r>
              <a:rPr lang="en-GB" sz="2400" dirty="0"/>
              <a:t>Within Judaism protection of human life supreme duty</a:t>
            </a:r>
          </a:p>
          <a:p>
            <a:r>
              <a:rPr lang="en-GB" sz="2400" dirty="0"/>
              <a:t>This duty overrides other commandments (Sabbath)</a:t>
            </a:r>
          </a:p>
          <a:p>
            <a:r>
              <a:rPr lang="en-GB" sz="2400" dirty="0"/>
              <a:t>Outside war and punishment it is always wrong to kill</a:t>
            </a:r>
          </a:p>
          <a:p>
            <a:r>
              <a:rPr lang="en-GB" sz="2400" dirty="0"/>
              <a:t>Orthodox Judaism no authorities support assisted dying</a:t>
            </a:r>
          </a:p>
          <a:p>
            <a:r>
              <a:rPr lang="en-GB" sz="2400" dirty="0"/>
              <a:t>Reformed Judaism minority support for assisted dying </a:t>
            </a:r>
          </a:p>
          <a:p>
            <a:r>
              <a:rPr lang="en-GB" sz="2400" dirty="0"/>
              <a:t>Euthanasia and assisted suicide are illegal in Israel</a:t>
            </a:r>
          </a:p>
        </p:txBody>
      </p:sp>
    </p:spTree>
    <p:extLst>
      <p:ext uri="{BB962C8B-B14F-4D97-AF65-F5344CB8AC3E}">
        <p14:creationId xmlns:p14="http://schemas.microsoft.com/office/powerpoint/2010/main" val="293988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Islam</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299594"/>
            <a:ext cx="7315200" cy="3412751"/>
          </a:xfrm>
        </p:spPr>
        <p:txBody>
          <a:bodyPr>
            <a:noAutofit/>
          </a:bodyPr>
          <a:lstStyle/>
          <a:p>
            <a:r>
              <a:rPr lang="en-GB" sz="2400" dirty="0"/>
              <a:t>The Qur’an forbids taking human life, except for justice</a:t>
            </a:r>
          </a:p>
          <a:p>
            <a:r>
              <a:rPr lang="en-GB" sz="2400" dirty="0"/>
              <a:t>Only Allah gives life and only Allah has authority to take life </a:t>
            </a:r>
          </a:p>
          <a:p>
            <a:r>
              <a:rPr lang="en-GB" sz="2400" dirty="0"/>
              <a:t>The Qur’an overtly forbids suicide as do several saying of the prophet (Hadith) </a:t>
            </a:r>
          </a:p>
          <a:p>
            <a:r>
              <a:rPr lang="en-GB" sz="2400" dirty="0"/>
              <a:t>Many contemporary Fatwas against euthanasia, PAS</a:t>
            </a:r>
          </a:p>
          <a:p>
            <a:r>
              <a:rPr lang="en-GB" sz="2400" dirty="0"/>
              <a:t>Assisted dying is not legal in majority-Muslim countries</a:t>
            </a:r>
          </a:p>
          <a:p>
            <a:pPr marL="0" indent="0">
              <a:buNone/>
            </a:pPr>
            <a:endParaRPr lang="en-GB" dirty="0"/>
          </a:p>
        </p:txBody>
      </p:sp>
      <p:grpSp>
        <p:nvGrpSpPr>
          <p:cNvPr id="4" name="Group 3"/>
          <p:cNvGrpSpPr/>
          <p:nvPr/>
        </p:nvGrpSpPr>
        <p:grpSpPr>
          <a:xfrm>
            <a:off x="6800194" y="4277710"/>
            <a:ext cx="2427890" cy="746160"/>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148430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Christianity</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269557"/>
            <a:ext cx="7000240" cy="3412751"/>
          </a:xfrm>
        </p:spPr>
        <p:txBody>
          <a:bodyPr>
            <a:noAutofit/>
          </a:bodyPr>
          <a:lstStyle/>
          <a:p>
            <a:r>
              <a:rPr lang="en-GB" sz="2400" dirty="0"/>
              <a:t>Church of England: Lambeth Conference (1998), euthanasia is “neither compatible with the Christian faith nor should be permitted in civil legislation”.</a:t>
            </a:r>
          </a:p>
          <a:p>
            <a:r>
              <a:rPr lang="en-GB" sz="2400" dirty="0"/>
              <a:t>Reaffirmed General Synod (2005) by 293 to 1</a:t>
            </a:r>
          </a:p>
          <a:p>
            <a:r>
              <a:rPr lang="en-GB" sz="2400" dirty="0"/>
              <a:t>Christians oppose euthanasia and assisted suicide: </a:t>
            </a:r>
          </a:p>
          <a:p>
            <a:r>
              <a:rPr lang="en-GB" sz="2400" dirty="0"/>
              <a:t>Dignity of human beings made in the image of God</a:t>
            </a:r>
          </a:p>
          <a:p>
            <a:r>
              <a:rPr lang="en-GB" sz="2400" dirty="0"/>
              <a:t>Disabled people merit equal respect and protection</a:t>
            </a:r>
          </a:p>
          <a:p>
            <a:r>
              <a:rPr lang="en-GB" sz="2400" dirty="0"/>
              <a:t>Legalisation likely to have an adverse impact on society </a:t>
            </a:r>
          </a:p>
          <a:p>
            <a:pPr marL="0" indent="0">
              <a:buNone/>
            </a:pPr>
            <a:endParaRPr lang="en-GB" sz="1600" dirty="0"/>
          </a:p>
        </p:txBody>
      </p:sp>
    </p:spTree>
    <p:extLst>
      <p:ext uri="{BB962C8B-B14F-4D97-AF65-F5344CB8AC3E}">
        <p14:creationId xmlns:p14="http://schemas.microsoft.com/office/powerpoint/2010/main" val="3031746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3.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10</Form_x0020__x002d__x0020_no_x0020_of_x0020_pages>
    <Document_x0020_type xmlns="f906fbab-2f75-4c55-9947-54e5e7fb542c">Consultation document</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4</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3.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8" ma:contentTypeDescription="" ma:contentTypeScope="" ma:versionID="aca7a7d1a2e36451cd1926f0ea65372c">
  <xsd:schema xmlns:xsd="http://www.w3.org/2001/XMLSchema" xmlns:xs="http://www.w3.org/2001/XMLSchema" xmlns:p="http://schemas.microsoft.com/office/2006/metadata/properties" xmlns:ns2="f906fbab-2f75-4c55-9947-54e5e7fb542c" targetNamespace="http://schemas.microsoft.com/office/2006/metadata/properties" ma:root="true" ma:fieldsID="b194a0c6b20796394434e5a6a05ce10d"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indexed="true"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3C3E36-0DE2-4E5B-8E4A-51693CAD4793}">
  <ds:schemaRefs>
    <ds:schemaRef ds:uri="http://schemas.microsoft.com/sharepoint/v3/contenttype/forms"/>
  </ds:schemaRefs>
</ds:datastoreItem>
</file>

<file path=customXml/itemProps2.xml><?xml version="1.0" encoding="utf-8"?>
<ds:datastoreItem xmlns:ds="http://schemas.openxmlformats.org/officeDocument/2006/customXml" ds:itemID="{3BCA62AB-3087-46AE-A2F3-597EA60F881C}">
  <ds:schemaRefs>
    <ds:schemaRef ds:uri="http://schemas.microsoft.com/office/2006/metadata/properties"/>
    <ds:schemaRef ds:uri="http://purl.org/dc/terms/"/>
    <ds:schemaRef ds:uri="5bddb93e-bf32-410c-8217-01ca6fadd2c9"/>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7886FDF-6849-408D-B354-EDD57C6C2DF5}"/>
</file>

<file path=docProps/app.xml><?xml version="1.0" encoding="utf-8"?>
<Properties xmlns="http://schemas.openxmlformats.org/officeDocument/2006/extended-properties" xmlns:vt="http://schemas.openxmlformats.org/officeDocument/2006/docPropsVTypes">
  <TotalTime>865</TotalTime>
  <Words>2867</Words>
  <Application>Microsoft Office PowerPoint</Application>
  <PresentationFormat>On-screen Show (16:9)</PresentationFormat>
  <Paragraphs>246</Paragraphs>
  <Slides>12</Slides>
  <Notes>11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Calibri (Headings)</vt:lpstr>
      <vt:lpstr>Jacobs Chronos</vt:lpstr>
      <vt:lpstr>Arial</vt:lpstr>
      <vt:lpstr>Calibri</vt:lpstr>
      <vt:lpstr>Segoe UI</vt:lpstr>
      <vt:lpstr>Wingdings</vt:lpstr>
      <vt:lpstr>Office Theme</vt:lpstr>
      <vt:lpstr>Custom Design</vt:lpstr>
      <vt:lpstr>3_Map</vt:lpstr>
      <vt:lpstr>Religions and assisted dying:  An overview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Involve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1: Professor David A Jones, Director, The Anscombe Bioethics Centre</dc:title>
  <dc:creator>Sarah Allan</dc:creator>
  <cp:lastModifiedBy>David A Jones</cp:lastModifiedBy>
  <cp:revision>170</cp:revision>
  <dcterms:created xsi:type="dcterms:W3CDTF">2020-01-18T09:46:56Z</dcterms:created>
  <dcterms:modified xsi:type="dcterms:W3CDTF">2021-04-07T16:33:23Z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