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handoutMasterIdLst>
    <p:handoutMasterId r:id="rId24"/>
  </p:handoutMasterIdLst>
  <p:sldIdLst>
    <p:sldId id="279" r:id="rId6"/>
    <p:sldId id="293" r:id="rId7"/>
    <p:sldId id="294" r:id="rId8"/>
    <p:sldId id="295" r:id="rId9"/>
    <p:sldId id="276" r:id="rId10"/>
    <p:sldId id="283" r:id="rId11"/>
    <p:sldId id="284" r:id="rId12"/>
    <p:sldId id="286" r:id="rId13"/>
    <p:sldId id="287" r:id="rId14"/>
    <p:sldId id="288" r:id="rId15"/>
    <p:sldId id="289" r:id="rId16"/>
    <p:sldId id="290" r:id="rId17"/>
    <p:sldId id="291" r:id="rId18"/>
    <p:sldId id="292" r:id="rId19"/>
    <p:sldId id="296" r:id="rId20"/>
    <p:sldId id="297" r:id="rId21"/>
    <p:sldId id="282"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811"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ED627D-6B30-40EB-A7D4-4DC0E8F32A5F}" type="datetimeFigureOut">
              <a:rPr lang="en-GB" smtClean="0"/>
              <a:t>01/10/2018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866B33-5D96-4B9C-BC2F-2DAF3A7A70B9}" type="slidenum">
              <a:rPr lang="en-GB" smtClean="0"/>
              <a:t>‹#›</a:t>
            </a:fld>
            <a:endParaRPr lang="en-GB"/>
          </a:p>
        </p:txBody>
      </p:sp>
    </p:spTree>
    <p:extLst>
      <p:ext uri="{BB962C8B-B14F-4D97-AF65-F5344CB8AC3E}">
        <p14:creationId xmlns:p14="http://schemas.microsoft.com/office/powerpoint/2010/main" val="32216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2A876-E33C-4ECD-94F3-82A3FDEFE1E4}" type="datetimeFigureOut">
              <a:rPr lang="en-GB" smtClean="0"/>
              <a:t>01/10/2018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E07B4D-9A4E-4EF8-B6E8-5A9B4AA0BD43}" type="slidenum">
              <a:rPr lang="en-GB" smtClean="0"/>
              <a:t>‹#›</a:t>
            </a:fld>
            <a:endParaRPr lang="en-GB"/>
          </a:p>
        </p:txBody>
      </p:sp>
    </p:spTree>
    <p:extLst>
      <p:ext uri="{BB962C8B-B14F-4D97-AF65-F5344CB8AC3E}">
        <p14:creationId xmlns:p14="http://schemas.microsoft.com/office/powerpoint/2010/main" val="284983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solidFill>
                  <a:srgbClr val="000000"/>
                </a:solidFill>
              </a:rPr>
              <a:t>Draft</a:t>
            </a:r>
            <a:endParaRPr lang="en-GB">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23/11/2012</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71F87DE-44AD-41E0-9266-82DCFF578D9A}" type="slidenum">
              <a:rPr lang="en-GB" altLang="en-US" smtClean="0">
                <a:solidFill>
                  <a:srgbClr val="000000"/>
                </a:solidFill>
              </a:rPr>
              <a:pPr>
                <a:defRPr/>
              </a:pPr>
              <a:t>1</a:t>
            </a:fld>
            <a:endParaRPr lang="en-GB" altLang="en-US">
              <a:solidFill>
                <a:srgbClr val="000000"/>
              </a:solidFill>
            </a:endParaRPr>
          </a:p>
        </p:txBody>
      </p:sp>
    </p:spTree>
    <p:extLst>
      <p:ext uri="{BB962C8B-B14F-4D97-AF65-F5344CB8AC3E}">
        <p14:creationId xmlns:p14="http://schemas.microsoft.com/office/powerpoint/2010/main" val="95791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Draft</a:t>
            </a:r>
            <a:endParaRPr lang="en-GB"/>
          </a:p>
        </p:txBody>
      </p:sp>
      <p:sp>
        <p:nvSpPr>
          <p:cNvPr id="5" name="Date Placeholder 4"/>
          <p:cNvSpPr>
            <a:spLocks noGrp="1"/>
          </p:cNvSpPr>
          <p:nvPr>
            <p:ph type="dt" idx="11"/>
          </p:nvPr>
        </p:nvSpPr>
        <p:spPr/>
        <p:txBody>
          <a:bodyPr/>
          <a:lstStyle/>
          <a:p>
            <a:pPr>
              <a:defRPr/>
            </a:pPr>
            <a:r>
              <a:rPr lang="en-US" smtClean="0"/>
              <a:t>23/11/2012</a:t>
            </a:r>
            <a:endParaRPr lang="en-GB"/>
          </a:p>
        </p:txBody>
      </p:sp>
      <p:sp>
        <p:nvSpPr>
          <p:cNvPr id="6" name="Slide Number Placeholder 5"/>
          <p:cNvSpPr>
            <a:spLocks noGrp="1"/>
          </p:cNvSpPr>
          <p:nvPr>
            <p:ph type="sldNum" sz="quarter" idx="12"/>
          </p:nvPr>
        </p:nvSpPr>
        <p:spPr/>
        <p:txBody>
          <a:bodyPr/>
          <a:lstStyle/>
          <a:p>
            <a:pPr>
              <a:defRPr/>
            </a:pPr>
            <a:fld id="{471F87DE-44AD-41E0-9266-82DCFF578D9A}" type="slidenum">
              <a:rPr lang="en-GB" altLang="en-US" smtClean="0"/>
              <a:pPr>
                <a:defRPr/>
              </a:pPr>
              <a:t>17</a:t>
            </a:fld>
            <a:endParaRPr lang="en-GB" altLang="en-US"/>
          </a:p>
        </p:txBody>
      </p:sp>
    </p:spTree>
    <p:extLst>
      <p:ext uri="{BB962C8B-B14F-4D97-AF65-F5344CB8AC3E}">
        <p14:creationId xmlns:p14="http://schemas.microsoft.com/office/powerpoint/2010/main" val="416029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77654"/>
            <a:ext cx="8534400" cy="1752600"/>
          </a:xfr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29C4488-839F-4122-ABC8-6A7B11121B16}"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BD16A5-0184-48DA-8B6E-68067F88DE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050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4F0FA2-2D4B-4ADD-ABFA-B2B68F34BD77}"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3F96FE-B421-4B77-BFDE-1840F36A0B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49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8DC8A-AB5B-4D1C-BDA1-8C033DA42D49}"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29ECB2-57FC-4D3D-B247-542755DC41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7046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a:xfrm>
            <a:off x="609606" y="1411293"/>
            <a:ext cx="5342465" cy="45037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fld id="{B7802A38-856D-45EA-87FD-7B600B0C071F}" type="datetime4">
              <a:rPr lang="en-GB">
                <a:solidFill>
                  <a:prstClr val="black">
                    <a:tint val="75000"/>
                  </a:prstClr>
                </a:solidFill>
              </a:rPr>
              <a:pPr/>
              <a:t>01 October 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[Presentation title]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GB" dirty="0">
                <a:solidFill>
                  <a:prstClr val="black">
                    <a:tint val="75000"/>
                  </a:prstClr>
                </a:solidFill>
              </a:rPr>
              <a:t>Page </a:t>
            </a:r>
            <a:fld id="{E5A1EDF7-6110-42C0-A4FC-CB56AF1E2FBC}" type="slidenum">
              <a:rPr lang="en-GB">
                <a:solidFill>
                  <a:prstClr val="black">
                    <a:tint val="75000"/>
                  </a:prstClr>
                </a:solidFill>
              </a:rPr>
              <a:pPr/>
              <a:t>‹#›</a:t>
            </a:fld>
            <a:endParaRPr lang="en-GB" dirty="0">
              <a:solidFill>
                <a:prstClr val="black">
                  <a:tint val="75000"/>
                </a:prstClr>
              </a:solidFill>
            </a:endParaRPr>
          </a:p>
        </p:txBody>
      </p:sp>
      <p:sp>
        <p:nvSpPr>
          <p:cNvPr id="7" name="Content Placeholder 2"/>
          <p:cNvSpPr>
            <a:spLocks noGrp="1"/>
          </p:cNvSpPr>
          <p:nvPr>
            <p:ph idx="13" hasCustomPrompt="1"/>
          </p:nvPr>
        </p:nvSpPr>
        <p:spPr>
          <a:xfrm>
            <a:off x="6239938" y="1411293"/>
            <a:ext cx="5342465" cy="45037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Tree>
    <p:extLst>
      <p:ext uri="{BB962C8B-B14F-4D97-AF65-F5344CB8AC3E}">
        <p14:creationId xmlns:p14="http://schemas.microsoft.com/office/powerpoint/2010/main" val="9645602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418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22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044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08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3111500" y="6286500"/>
            <a:ext cx="1219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607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972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1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275ABD1-D1B4-4DDF-98C7-17FE099BDC27}"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56BCE9-3742-4A33-9CA9-38F390C72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7015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028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192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215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0140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021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24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272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2866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983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718881-2362-4897-884D-56839790E986}"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BB7BE0-F88C-4D31-9B2A-3C7D0601EF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553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6674"/>
          </a:xfrm>
        </p:spPr>
        <p:txBody>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0009C5-78D3-4889-A0AA-C1CBCC45ACAF}" type="datetimeFigureOut">
              <a:rPr lang="en-US">
                <a:solidFill>
                  <a:prstClr val="black">
                    <a:tint val="75000"/>
                  </a:prstClr>
                </a:solidFill>
              </a:rPr>
              <a:pPr>
                <a:defRPr/>
              </a:pPr>
              <a:t>10/1/2018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BCCE2D-0DA8-464B-B6F3-82ADD9203F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09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DAE73A-4756-4854-A604-48FCA89C84B4}" type="datetimeFigureOut">
              <a:rPr lang="en-US">
                <a:solidFill>
                  <a:prstClr val="black">
                    <a:tint val="75000"/>
                  </a:prstClr>
                </a:solidFill>
              </a:rPr>
              <a:pPr>
                <a:defRPr/>
              </a:pPr>
              <a:t>10/1/2018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AD0991-F5AE-40C3-B7C6-CA6F66373D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960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4C713-2D0C-46F1-99C0-8D02EF68D84F}" type="datetimeFigureOut">
              <a:rPr lang="en-US">
                <a:solidFill>
                  <a:prstClr val="black">
                    <a:tint val="75000"/>
                  </a:prstClr>
                </a:solidFill>
              </a:rPr>
              <a:pPr>
                <a:defRPr/>
              </a:pPr>
              <a:t>10/1/2018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D75E10D-BDEE-4D89-95A1-397B3F741A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59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BF18A-764D-40F8-887C-1A669BCE474B}" type="datetimeFigureOut">
              <a:rPr lang="en-US">
                <a:solidFill>
                  <a:prstClr val="black">
                    <a:tint val="75000"/>
                  </a:prstClr>
                </a:solidFill>
              </a:rPr>
              <a:pPr>
                <a:defRPr/>
              </a:pPr>
              <a:t>10/1/2018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9E01462-FFFB-450A-B5E7-7D3FEEE3CC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22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D691FF-4A28-4868-B0B2-ABA1DF2946CA}" type="datetimeFigureOut">
              <a:rPr lang="en-US">
                <a:solidFill>
                  <a:prstClr val="black">
                    <a:tint val="75000"/>
                  </a:prstClr>
                </a:solidFill>
              </a:rPr>
              <a:pPr>
                <a:defRPr/>
              </a:pPr>
              <a:t>10/1/2018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CF331D-3432-472F-9CCA-096F7F8DB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616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F1E18C-6148-4927-A611-44EE7B1CD52A}" type="datetimeFigureOut">
              <a:rPr lang="en-US">
                <a:solidFill>
                  <a:prstClr val="black">
                    <a:tint val="75000"/>
                  </a:prstClr>
                </a:solidFill>
              </a:rPr>
              <a:pPr>
                <a:defRPr/>
              </a:pPr>
              <a:t>10/1/2018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63370F-0627-4F4F-B513-783636CD9E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102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457200">
              <a:defRPr/>
            </a:pPr>
            <a:fld id="{90D6C670-5D09-42E3-80D8-CAECE4117E0C}" type="datetimeFigureOut">
              <a:rPr lang="en-US">
                <a:solidFill>
                  <a:prstClr val="black">
                    <a:tint val="75000"/>
                  </a:prstClr>
                </a:solidFill>
              </a:rPr>
              <a:pPr defTabSz="457200">
                <a:defRPr/>
              </a:pPr>
              <a:t>10/1/2018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457200">
              <a:defRPr/>
            </a:pPr>
            <a:fld id="{4CCF7E6E-3BE3-4C9C-9FBA-CD8B2C26A640}"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1329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189" rtl="0" eaLnBrk="1" fontAlgn="base" hangingPunct="1">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189" rtl="0" eaLnBrk="1" fontAlgn="base" hangingPunct="1">
        <a:spcBef>
          <a:spcPct val="0"/>
        </a:spcBef>
        <a:spcAft>
          <a:spcPct val="0"/>
        </a:spcAft>
        <a:defRPr sz="4400">
          <a:solidFill>
            <a:schemeClr val="tx1"/>
          </a:solidFill>
          <a:latin typeface="Calibri" pitchFamily="34" charset="0"/>
        </a:defRPr>
      </a:lvl2pPr>
      <a:lvl3pPr algn="ctr" defTabSz="457189" rtl="0" eaLnBrk="1" fontAlgn="base" hangingPunct="1">
        <a:spcBef>
          <a:spcPct val="0"/>
        </a:spcBef>
        <a:spcAft>
          <a:spcPct val="0"/>
        </a:spcAft>
        <a:defRPr sz="4400">
          <a:solidFill>
            <a:schemeClr val="tx1"/>
          </a:solidFill>
          <a:latin typeface="Calibri" pitchFamily="34" charset="0"/>
        </a:defRPr>
      </a:lvl3pPr>
      <a:lvl4pPr algn="ctr" defTabSz="457189" rtl="0" eaLnBrk="1" fontAlgn="base" hangingPunct="1">
        <a:spcBef>
          <a:spcPct val="0"/>
        </a:spcBef>
        <a:spcAft>
          <a:spcPct val="0"/>
        </a:spcAft>
        <a:defRPr sz="4400">
          <a:solidFill>
            <a:schemeClr val="tx1"/>
          </a:solidFill>
          <a:latin typeface="Calibri" pitchFamily="34" charset="0"/>
        </a:defRPr>
      </a:lvl4pPr>
      <a:lvl5pPr algn="ctr" defTabSz="457189" rtl="0" eaLnBrk="1" fontAlgn="base" hangingPunct="1">
        <a:spcBef>
          <a:spcPct val="0"/>
        </a:spcBef>
        <a:spcAft>
          <a:spcPct val="0"/>
        </a:spcAft>
        <a:defRPr sz="4400">
          <a:solidFill>
            <a:schemeClr val="tx1"/>
          </a:solidFill>
          <a:latin typeface="Calibri" pitchFamily="34" charset="0"/>
        </a:defRPr>
      </a:lvl5pPr>
      <a:lvl6pPr marL="457189" algn="ctr" defTabSz="457189" rtl="0" eaLnBrk="1" fontAlgn="base" hangingPunct="1">
        <a:spcBef>
          <a:spcPct val="0"/>
        </a:spcBef>
        <a:spcAft>
          <a:spcPct val="0"/>
        </a:spcAft>
        <a:defRPr sz="4400">
          <a:solidFill>
            <a:schemeClr val="tx1"/>
          </a:solidFill>
          <a:latin typeface="Calibri" pitchFamily="34" charset="0"/>
        </a:defRPr>
      </a:lvl6pPr>
      <a:lvl7pPr marL="914377" algn="ctr" defTabSz="457189" rtl="0" eaLnBrk="1" fontAlgn="base" hangingPunct="1">
        <a:spcBef>
          <a:spcPct val="0"/>
        </a:spcBef>
        <a:spcAft>
          <a:spcPct val="0"/>
        </a:spcAft>
        <a:defRPr sz="4400">
          <a:solidFill>
            <a:schemeClr val="tx1"/>
          </a:solidFill>
          <a:latin typeface="Calibri" pitchFamily="34" charset="0"/>
        </a:defRPr>
      </a:lvl7pPr>
      <a:lvl8pPr marL="1371566" algn="ctr" defTabSz="457189" rtl="0" eaLnBrk="1" fontAlgn="base" hangingPunct="1">
        <a:spcBef>
          <a:spcPct val="0"/>
        </a:spcBef>
        <a:spcAft>
          <a:spcPct val="0"/>
        </a:spcAft>
        <a:defRPr sz="4400">
          <a:solidFill>
            <a:schemeClr val="tx1"/>
          </a:solidFill>
          <a:latin typeface="Calibri" pitchFamily="34" charset="0"/>
        </a:defRPr>
      </a:lvl8pPr>
      <a:lvl9pPr marL="1828754" algn="ctr" defTabSz="457189"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7" name="Picture 7" descr="States_CMY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47971" y="115889"/>
            <a:ext cx="14783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8"/>
          <p:cNvSpPr>
            <a:spLocks noChangeShapeType="1"/>
          </p:cNvSpPr>
          <p:nvPr/>
        </p:nvSpPr>
        <p:spPr bwMode="auto">
          <a:xfrm>
            <a:off x="719667" y="1052513"/>
            <a:ext cx="111379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800">
              <a:solidFill>
                <a:srgbClr val="000000"/>
              </a:solidFill>
              <a:latin typeface="Arial" panose="020B0604020202020204" pitchFamily="34" charset="0"/>
            </a:endParaRPr>
          </a:p>
        </p:txBody>
      </p:sp>
    </p:spTree>
    <p:extLst>
      <p:ext uri="{BB962C8B-B14F-4D97-AF65-F5344CB8AC3E}">
        <p14:creationId xmlns:p14="http://schemas.microsoft.com/office/powerpoint/2010/main" val="1088643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524000" y="4238140"/>
            <a:ext cx="9144000" cy="524490"/>
          </a:xfrm>
        </p:spPr>
        <p:txBody>
          <a:bodyPr/>
          <a:lstStyle/>
          <a:p>
            <a:pPr eaLnBrk="1" hangingPunct="1"/>
            <a:r>
              <a:rPr lang="en-GB" sz="2700" dirty="0">
                <a:latin typeface="Arial" panose="020B0604020202020204" pitchFamily="34" charset="0"/>
                <a:cs typeface="Arial" panose="020B0604020202020204" pitchFamily="34" charset="0"/>
              </a:rPr>
              <a:t>Workshop </a:t>
            </a:r>
            <a:r>
              <a:rPr lang="en-GB" sz="2700" dirty="0" smtClean="0">
                <a:latin typeface="Arial" panose="020B0604020202020204" pitchFamily="34" charset="0"/>
                <a:cs typeface="Arial" panose="020B0604020202020204" pitchFamily="34" charset="0"/>
              </a:rPr>
              <a:t>2</a:t>
            </a:r>
            <a:endParaRPr lang="en-GB" sz="2700" dirty="0">
              <a:latin typeface="Arial" panose="020B0604020202020204" pitchFamily="34" charset="0"/>
              <a:cs typeface="Arial" panose="020B0604020202020204" pitchFamily="34" charset="0"/>
            </a:endParaRPr>
          </a:p>
          <a:p>
            <a:pPr eaLnBrk="1" hangingPunct="1"/>
            <a:endParaRPr lang="en-GB" sz="2700" dirty="0">
              <a:latin typeface="Arial" panose="020B0604020202020204" pitchFamily="34" charset="0"/>
              <a:cs typeface="Arial" panose="020B0604020202020204" pitchFamily="34" charset="0"/>
            </a:endParaRPr>
          </a:p>
          <a:p>
            <a:pPr eaLnBrk="1" hangingPunct="1"/>
            <a:r>
              <a:rPr lang="en-GB" sz="2700" dirty="0" smtClean="0">
                <a:latin typeface="Arial" panose="020B0604020202020204" pitchFamily="34" charset="0"/>
                <a:cs typeface="Arial" panose="020B0604020202020204" pitchFamily="34" charset="0"/>
              </a:rPr>
              <a:t>3</a:t>
            </a:r>
            <a:r>
              <a:rPr lang="en-GB" sz="2700" baseline="30000" dirty="0" smtClean="0">
                <a:latin typeface="Arial" panose="020B0604020202020204" pitchFamily="34" charset="0"/>
                <a:cs typeface="Arial" panose="020B0604020202020204" pitchFamily="34" charset="0"/>
              </a:rPr>
              <a:t>rd</a:t>
            </a:r>
            <a:r>
              <a:rPr lang="en-GB" sz="2700" dirty="0" smtClean="0">
                <a:latin typeface="Arial" panose="020B0604020202020204" pitchFamily="34" charset="0"/>
                <a:cs typeface="Arial" panose="020B0604020202020204" pitchFamily="34" charset="0"/>
              </a:rPr>
              <a:t> August </a:t>
            </a:r>
            <a:r>
              <a:rPr lang="en-GB" sz="2700" dirty="0">
                <a:latin typeface="Arial" panose="020B0604020202020204" pitchFamily="34" charset="0"/>
                <a:cs typeface="Arial" panose="020B0604020202020204" pitchFamily="34" charset="0"/>
              </a:rPr>
              <a:t>2018</a:t>
            </a:r>
          </a:p>
        </p:txBody>
      </p:sp>
      <p:sp>
        <p:nvSpPr>
          <p:cNvPr id="7171" name="TextBox 3"/>
          <p:cNvSpPr txBox="1">
            <a:spLocks noChangeArrowheads="1"/>
          </p:cNvSpPr>
          <p:nvPr/>
        </p:nvSpPr>
        <p:spPr bwMode="auto">
          <a:xfrm>
            <a:off x="1524000" y="234888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3600" dirty="0">
                <a:solidFill>
                  <a:srgbClr val="000000"/>
                </a:solidFill>
                <a:latin typeface="Arial" panose="020B0604020202020204" pitchFamily="34" charset="0"/>
                <a:cs typeface="Arial" panose="020B0604020202020204" pitchFamily="34" charset="0"/>
              </a:rPr>
              <a:t>Hospital Policy Board</a:t>
            </a: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87607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concerns</a:t>
            </a:r>
            <a:endParaRPr lang="en-GB" dirty="0"/>
          </a:p>
        </p:txBody>
      </p:sp>
      <p:sp>
        <p:nvSpPr>
          <p:cNvPr id="3" name="Content Placeholder 2"/>
          <p:cNvSpPr>
            <a:spLocks noGrp="1"/>
          </p:cNvSpPr>
          <p:nvPr>
            <p:ph idx="1"/>
          </p:nvPr>
        </p:nvSpPr>
        <p:spPr>
          <a:xfrm>
            <a:off x="609600" y="1250303"/>
            <a:ext cx="10972800" cy="5607698"/>
          </a:xfrm>
        </p:spPr>
        <p:txBody>
          <a:bodyPr>
            <a:normAutofit/>
          </a:bodyPr>
          <a:lstStyle/>
          <a:p>
            <a:pPr marL="0" indent="0">
              <a:buNone/>
            </a:pPr>
            <a:r>
              <a:rPr lang="en-GB" sz="2400" b="1" dirty="0"/>
              <a:t>5</a:t>
            </a:r>
            <a:r>
              <a:rPr lang="en-GB" sz="2400" b="1" baseline="30000" dirty="0" smtClean="0"/>
              <a:t>th</a:t>
            </a:r>
            <a:r>
              <a:rPr lang="en-GB" sz="2400" b="1" dirty="0" smtClean="0"/>
              <a:t> September 2014</a:t>
            </a:r>
          </a:p>
          <a:p>
            <a:r>
              <a:rPr lang="en-GB" sz="2400" dirty="0" smtClean="0"/>
              <a:t>The HSSH Scrutiny Panel issued a report, SR10/2014, reviewing the transformation of Health Services. </a:t>
            </a:r>
          </a:p>
          <a:p>
            <a:r>
              <a:rPr lang="en-GB" sz="2400" dirty="0" smtClean="0"/>
              <a:t>The report raised concerns that both the public and employees were concerned about the dual-site proposal, the length of time it would take before the hospital was completed and that the States Assembly had not been involved in the decision making process.</a:t>
            </a:r>
          </a:p>
          <a:p>
            <a:endParaRPr lang="en-GB" sz="2400" dirty="0"/>
          </a:p>
          <a:p>
            <a:endParaRPr lang="en-GB" sz="2400" dirty="0" smtClean="0"/>
          </a:p>
          <a:p>
            <a:endParaRPr lang="en-GB" sz="2400" dirty="0"/>
          </a:p>
          <a:p>
            <a:pPr marL="0" indent="0">
              <a:buNone/>
            </a:pPr>
            <a:r>
              <a:rPr lang="en-GB" sz="2400" b="1" dirty="0" smtClean="0"/>
              <a:t>17</a:t>
            </a:r>
            <a:r>
              <a:rPr lang="en-GB" sz="2400" b="1" baseline="30000" dirty="0" smtClean="0"/>
              <a:t>th</a:t>
            </a:r>
            <a:r>
              <a:rPr lang="en-GB" sz="2400" b="1" dirty="0" smtClean="0"/>
              <a:t> September 2014</a:t>
            </a:r>
          </a:p>
          <a:p>
            <a:r>
              <a:rPr lang="en-GB" sz="2400" dirty="0" smtClean="0"/>
              <a:t>MOG agreed to accept Recommendation 12 and concluded that a stand-alone R&amp;P was in the best interests of transparent and open Government.</a:t>
            </a:r>
          </a:p>
        </p:txBody>
      </p:sp>
      <p:sp>
        <p:nvSpPr>
          <p:cNvPr id="4" name="TextBox 3"/>
          <p:cNvSpPr txBox="1"/>
          <p:nvPr/>
        </p:nvSpPr>
        <p:spPr>
          <a:xfrm>
            <a:off x="923730" y="4065768"/>
            <a:ext cx="10344539" cy="1200329"/>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smtClean="0">
                <a:latin typeface="Arial" panose="020B0604020202020204" pitchFamily="34" charset="0"/>
                <a:cs typeface="Arial" panose="020B0604020202020204" pitchFamily="34" charset="0"/>
              </a:rPr>
              <a:t>Recommendation 12</a:t>
            </a:r>
          </a:p>
          <a:p>
            <a:r>
              <a:rPr lang="en-GB" b="1" i="1" dirty="0" smtClean="0">
                <a:latin typeface="Arial" panose="020B0604020202020204" pitchFamily="34" charset="0"/>
                <a:cs typeface="Arial" panose="020B0604020202020204" pitchFamily="34" charset="0"/>
              </a:rPr>
              <a:t>“The </a:t>
            </a:r>
            <a:r>
              <a:rPr lang="en-GB" b="1" i="1" dirty="0">
                <a:latin typeface="Arial" panose="020B0604020202020204" pitchFamily="34" charset="0"/>
                <a:cs typeface="Arial" panose="020B0604020202020204" pitchFamily="34" charset="0"/>
              </a:rPr>
              <a:t>Council of Ministers should lodge a proposition prior to the lodging of the Medium Term Financial Plan 2016 - 2019 to ask the States Assembly to decide on the site for the future hospital in order for a formal decision to be made on this </a:t>
            </a:r>
            <a:r>
              <a:rPr lang="en-GB" b="1" i="1" dirty="0" smtClean="0">
                <a:latin typeface="Arial" panose="020B0604020202020204" pitchFamily="34" charset="0"/>
                <a:cs typeface="Arial" panose="020B0604020202020204" pitchFamily="34" charset="0"/>
              </a:rPr>
              <a:t>issue.” </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3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appraisal report</a:t>
            </a:r>
            <a:endParaRPr lang="en-GB" dirty="0"/>
          </a:p>
        </p:txBody>
      </p:sp>
      <p:sp>
        <p:nvSpPr>
          <p:cNvPr id="3" name="Content Placeholder 2"/>
          <p:cNvSpPr>
            <a:spLocks noGrp="1"/>
          </p:cNvSpPr>
          <p:nvPr>
            <p:ph idx="1"/>
          </p:nvPr>
        </p:nvSpPr>
        <p:spPr>
          <a:xfrm>
            <a:off x="609600" y="1333501"/>
            <a:ext cx="10972800" cy="5524499"/>
          </a:xfrm>
        </p:spPr>
        <p:txBody>
          <a:bodyPr>
            <a:normAutofit/>
          </a:bodyPr>
          <a:lstStyle/>
          <a:p>
            <a:r>
              <a:rPr lang="en-GB" sz="2000" dirty="0" smtClean="0"/>
              <a:t>The Future </a:t>
            </a:r>
            <a:r>
              <a:rPr lang="en-GB" sz="2000" dirty="0"/>
              <a:t>Hospital Project Board, at special meetings attended by the Chief Executive Officer of </a:t>
            </a:r>
            <a:r>
              <a:rPr lang="en-GB" sz="2000" dirty="0" err="1" smtClean="0"/>
              <a:t>SoJ</a:t>
            </a:r>
            <a:r>
              <a:rPr lang="en-GB" sz="2000" dirty="0" smtClean="0"/>
              <a:t> on </a:t>
            </a:r>
            <a:r>
              <a:rPr lang="en-GB" sz="2000" dirty="0"/>
              <a:t>25th September and 22nd October 2014, subsequently determined that a further Site Validation Exercise should be undertaken to specifically address Recommendation 12 of SR.10/2014.</a:t>
            </a:r>
          </a:p>
          <a:p>
            <a:endParaRPr lang="en-GB" sz="800" dirty="0"/>
          </a:p>
          <a:p>
            <a:pPr marL="0" indent="0">
              <a:buNone/>
            </a:pPr>
            <a:r>
              <a:rPr lang="en-GB" sz="2000" b="1" dirty="0" smtClean="0"/>
              <a:t>6</a:t>
            </a:r>
            <a:r>
              <a:rPr lang="en-GB" sz="2000" b="1" baseline="30000" dirty="0" smtClean="0"/>
              <a:t>th</a:t>
            </a:r>
            <a:r>
              <a:rPr lang="en-GB" sz="2000" b="1" dirty="0" smtClean="0"/>
              <a:t> November 2014</a:t>
            </a:r>
          </a:p>
          <a:p>
            <a:r>
              <a:rPr lang="en-GB" sz="2000" dirty="0" smtClean="0"/>
              <a:t>A new Health Minister was appointed who also had concerns about the dual-site proposal.</a:t>
            </a:r>
          </a:p>
          <a:p>
            <a:endParaRPr lang="en-GB" sz="800" dirty="0"/>
          </a:p>
          <a:p>
            <a:pPr marL="0" indent="0">
              <a:buNone/>
            </a:pPr>
            <a:r>
              <a:rPr lang="en-GB" sz="2000" b="1" dirty="0" smtClean="0"/>
              <a:t>17</a:t>
            </a:r>
            <a:r>
              <a:rPr lang="en-GB" sz="2000" b="1" baseline="30000" dirty="0" smtClean="0"/>
              <a:t>th</a:t>
            </a:r>
            <a:r>
              <a:rPr lang="en-GB" sz="2000" b="1" dirty="0" smtClean="0"/>
              <a:t> December 2014</a:t>
            </a:r>
          </a:p>
          <a:p>
            <a:r>
              <a:rPr lang="en-GB" sz="2000" dirty="0" smtClean="0"/>
              <a:t>MOG met to agree the options to be considered in a new site appraisal report to be prepared by </a:t>
            </a:r>
            <a:r>
              <a:rPr lang="en-GB" sz="2000" dirty="0" err="1" smtClean="0"/>
              <a:t>Gleeds</a:t>
            </a:r>
            <a:r>
              <a:rPr lang="en-GB" sz="2000" dirty="0" smtClean="0"/>
              <a:t>:</a:t>
            </a:r>
          </a:p>
          <a:p>
            <a:pPr lvl="1"/>
            <a:r>
              <a:rPr lang="en-GB" sz="1600" dirty="0" smtClean="0"/>
              <a:t>Option A – Dual-site retained as a benchmark of the minimum investment necessary to achieve safety</a:t>
            </a:r>
          </a:p>
          <a:p>
            <a:pPr lvl="1"/>
            <a:r>
              <a:rPr lang="en-GB" sz="1600" dirty="0" smtClean="0"/>
              <a:t>Option B – 100% new build at </a:t>
            </a:r>
            <a:r>
              <a:rPr lang="en-GB" sz="1600" dirty="0" err="1" smtClean="0"/>
              <a:t>Overdale</a:t>
            </a:r>
            <a:r>
              <a:rPr lang="en-GB" sz="1600" dirty="0" smtClean="0"/>
              <a:t> Hospital and adjacent land</a:t>
            </a:r>
          </a:p>
          <a:p>
            <a:pPr lvl="1"/>
            <a:r>
              <a:rPr lang="en-GB" sz="1600" dirty="0" smtClean="0"/>
              <a:t>Option C – 100% new build on the current General Hospital site and adjacent land</a:t>
            </a:r>
          </a:p>
          <a:p>
            <a:pPr lvl="1"/>
            <a:r>
              <a:rPr lang="en-GB" sz="1600" dirty="0" smtClean="0"/>
              <a:t>Option D – 100% new build on the Waterfront – Zephyrus/</a:t>
            </a:r>
            <a:r>
              <a:rPr lang="en-GB" sz="1600" dirty="0" err="1" smtClean="0"/>
              <a:t>Crosslands</a:t>
            </a:r>
            <a:r>
              <a:rPr lang="en-GB" sz="1600" dirty="0" smtClean="0"/>
              <a:t>/</a:t>
            </a:r>
            <a:r>
              <a:rPr lang="en-GB" sz="1600" dirty="0" err="1" smtClean="0"/>
              <a:t>Jardins</a:t>
            </a:r>
            <a:r>
              <a:rPr lang="en-GB" sz="1600" dirty="0" smtClean="0"/>
              <a:t> de la </a:t>
            </a:r>
            <a:r>
              <a:rPr lang="en-GB" sz="1600" dirty="0" err="1" smtClean="0"/>
              <a:t>Mer</a:t>
            </a:r>
            <a:endParaRPr lang="en-GB" sz="1600" dirty="0" smtClean="0"/>
          </a:p>
          <a:p>
            <a:endParaRPr lang="en-GB" sz="2000" dirty="0" smtClean="0"/>
          </a:p>
        </p:txBody>
      </p:sp>
      <p:sp>
        <p:nvSpPr>
          <p:cNvPr id="5" name="TextBox 4"/>
          <p:cNvSpPr txBox="1"/>
          <p:nvPr/>
        </p:nvSpPr>
        <p:spPr>
          <a:xfrm>
            <a:off x="853751" y="6002637"/>
            <a:ext cx="10484498" cy="646331"/>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atin typeface="Arial" panose="020B0604020202020204" pitchFamily="34" charset="0"/>
                <a:cs typeface="Arial" panose="020B0604020202020204" pitchFamily="34" charset="0"/>
              </a:rPr>
              <a:t>“</a:t>
            </a:r>
            <a:r>
              <a:rPr lang="en-GB" b="1" i="1" dirty="0" err="1" smtClean="0">
                <a:latin typeface="Arial" panose="020B0604020202020204" pitchFamily="34" charset="0"/>
                <a:cs typeface="Arial" panose="020B0604020202020204" pitchFamily="34" charset="0"/>
              </a:rPr>
              <a:t>JRi</a:t>
            </a:r>
            <a:r>
              <a:rPr lang="en-GB" b="1" i="1" dirty="0" smtClean="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outlined that the [</a:t>
            </a:r>
            <a:r>
              <a:rPr lang="en-GB" b="1" i="1" dirty="0" smtClean="0">
                <a:latin typeface="Arial" panose="020B0604020202020204" pitchFamily="34" charset="0"/>
                <a:cs typeface="Arial" panose="020B0604020202020204" pitchFamily="34" charset="0"/>
              </a:rPr>
              <a:t>final] </a:t>
            </a:r>
            <a:r>
              <a:rPr lang="en-GB" b="1" i="1" dirty="0">
                <a:latin typeface="Arial" panose="020B0604020202020204" pitchFamily="34" charset="0"/>
                <a:cs typeface="Arial" panose="020B0604020202020204" pitchFamily="34" charset="0"/>
              </a:rPr>
              <a:t>three options would be unconstrained by an agreed capital limit as this could not at this point be estimated</a:t>
            </a:r>
            <a:r>
              <a:rPr lang="en-GB" b="1" i="1" dirty="0" smtClean="0">
                <a:latin typeface="Arial" panose="020B0604020202020204" pitchFamily="34" charset="0"/>
                <a:cs typeface="Arial" panose="020B0604020202020204" pitchFamily="34" charset="0"/>
              </a:rPr>
              <a:t>.”</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419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appraisal report</a:t>
            </a:r>
            <a:endParaRPr lang="en-GB" dirty="0"/>
          </a:p>
        </p:txBody>
      </p:sp>
      <p:sp>
        <p:nvSpPr>
          <p:cNvPr id="3" name="Content Placeholder 2"/>
          <p:cNvSpPr>
            <a:spLocks noGrp="1"/>
          </p:cNvSpPr>
          <p:nvPr>
            <p:ph idx="1"/>
          </p:nvPr>
        </p:nvSpPr>
        <p:spPr>
          <a:xfrm>
            <a:off x="609600" y="1333501"/>
            <a:ext cx="10972800" cy="5524499"/>
          </a:xfrm>
        </p:spPr>
        <p:txBody>
          <a:bodyPr>
            <a:normAutofit/>
          </a:bodyPr>
          <a:lstStyle/>
          <a:p>
            <a:pPr marL="0" indent="0">
              <a:buNone/>
            </a:pPr>
            <a:r>
              <a:rPr lang="en-GB" sz="2000" b="1" dirty="0" smtClean="0"/>
              <a:t>22</a:t>
            </a:r>
            <a:r>
              <a:rPr lang="en-GB" sz="2000" b="1" baseline="30000" dirty="0" smtClean="0"/>
              <a:t>nd</a:t>
            </a:r>
            <a:r>
              <a:rPr lang="en-GB" sz="2000" b="1" dirty="0" smtClean="0"/>
              <a:t> April 2015</a:t>
            </a:r>
          </a:p>
          <a:p>
            <a:r>
              <a:rPr lang="en-GB" sz="2000" dirty="0" smtClean="0"/>
              <a:t>MOG received the outcome of the </a:t>
            </a:r>
            <a:r>
              <a:rPr lang="en-GB" sz="2000" dirty="0" err="1" smtClean="0"/>
              <a:t>Gleeds</a:t>
            </a:r>
            <a:r>
              <a:rPr lang="en-GB" sz="2000" dirty="0" smtClean="0"/>
              <a:t> Site Appraisal Report CR04. The report concluded that the Waterfront option scored significantly better than all other options. The dual-site option scored very poorly.</a:t>
            </a:r>
          </a:p>
          <a:p>
            <a:endParaRPr lang="en-GB" sz="800" dirty="0" smtClean="0"/>
          </a:p>
          <a:p>
            <a:pPr marL="0" indent="0">
              <a:buNone/>
            </a:pPr>
            <a:r>
              <a:rPr lang="en-GB" sz="2000" b="1" dirty="0" smtClean="0"/>
              <a:t>22</a:t>
            </a:r>
            <a:r>
              <a:rPr lang="en-GB" sz="2000" b="1" baseline="30000" dirty="0" smtClean="0"/>
              <a:t>nd</a:t>
            </a:r>
            <a:r>
              <a:rPr lang="en-GB" sz="2000" b="1" dirty="0" smtClean="0"/>
              <a:t> July 2015</a:t>
            </a:r>
          </a:p>
          <a:p>
            <a:r>
              <a:rPr lang="en-GB" sz="2000" dirty="0" smtClean="0"/>
              <a:t>MOG requested a further review to consider additional sites of Parade Gardens and People’s Park.</a:t>
            </a:r>
            <a:endParaRPr lang="en-GB" sz="2000" dirty="0"/>
          </a:p>
          <a:p>
            <a:r>
              <a:rPr lang="en-GB" sz="2000" dirty="0" err="1" smtClean="0"/>
              <a:t>Gleeds</a:t>
            </a:r>
            <a:r>
              <a:rPr lang="en-GB" sz="2000" dirty="0" smtClean="0"/>
              <a:t>’ initial findings noted that Parade Gardens was not suitable to progress past the long-listing process but that People’s Park was worthy of further short-list assessment. This was carried out on a like-for-like basis with the other short-listed options.</a:t>
            </a:r>
          </a:p>
          <a:p>
            <a:r>
              <a:rPr lang="en-GB" sz="2000" dirty="0" smtClean="0"/>
              <a:t>An updated Site Appraisal Report CR21 was produced which concluded that the People’s Park option scored significantly better than all other options.</a:t>
            </a:r>
          </a:p>
          <a:p>
            <a:endParaRPr lang="en-GB" sz="800" dirty="0" smtClean="0"/>
          </a:p>
          <a:p>
            <a:pPr marL="0" indent="0">
              <a:buNone/>
            </a:pPr>
            <a:r>
              <a:rPr lang="en-GB" sz="2000" b="1" dirty="0" smtClean="0"/>
              <a:t>1</a:t>
            </a:r>
            <a:r>
              <a:rPr lang="en-GB" sz="2000" b="1" baseline="30000" dirty="0" smtClean="0"/>
              <a:t>st</a:t>
            </a:r>
            <a:r>
              <a:rPr lang="en-GB" sz="2000" b="1" dirty="0" smtClean="0"/>
              <a:t> October 2015</a:t>
            </a:r>
          </a:p>
          <a:p>
            <a:r>
              <a:rPr lang="en-GB" sz="2000" dirty="0" smtClean="0"/>
              <a:t>MOG received the outcome of the CR21 report and noted it was recommended as the best performing site. It was agreed to take this recommendation to COM on 14 October.</a:t>
            </a:r>
          </a:p>
        </p:txBody>
      </p:sp>
    </p:spTree>
    <p:extLst>
      <p:ext uri="{BB962C8B-B14F-4D97-AF65-F5344CB8AC3E}">
        <p14:creationId xmlns:p14="http://schemas.microsoft.com/office/powerpoint/2010/main" val="333474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a:t>
            </a:r>
            <a:endParaRPr lang="en-GB" dirty="0"/>
          </a:p>
        </p:txBody>
      </p:sp>
      <p:sp>
        <p:nvSpPr>
          <p:cNvPr id="3" name="Content Placeholder 2"/>
          <p:cNvSpPr>
            <a:spLocks noGrp="1"/>
          </p:cNvSpPr>
          <p:nvPr>
            <p:ph idx="1"/>
          </p:nvPr>
        </p:nvSpPr>
        <p:spPr>
          <a:xfrm>
            <a:off x="609600" y="1600201"/>
            <a:ext cx="10972800" cy="5257799"/>
          </a:xfrm>
        </p:spPr>
        <p:txBody>
          <a:bodyPr/>
          <a:lstStyle/>
          <a:p>
            <a:pPr marL="0" indent="0">
              <a:buNone/>
            </a:pPr>
            <a:r>
              <a:rPr lang="en-GB" sz="2800" b="1" dirty="0" smtClean="0"/>
              <a:t>27 January 2016</a:t>
            </a:r>
          </a:p>
          <a:p>
            <a:r>
              <a:rPr lang="en-GB" sz="2800" dirty="0" smtClean="0"/>
              <a:t>COM agreed that there should be a period of public consultation in order to ascertain views on the four short-listed sites.</a:t>
            </a:r>
          </a:p>
          <a:p>
            <a:pPr marL="0" indent="0">
              <a:buNone/>
            </a:pPr>
            <a:r>
              <a:rPr lang="en-GB" sz="2800" dirty="0" smtClean="0"/>
              <a:t> </a:t>
            </a:r>
          </a:p>
          <a:p>
            <a:pPr marL="0" indent="0">
              <a:buNone/>
            </a:pPr>
            <a:r>
              <a:rPr lang="en-GB" sz="2800" b="1" dirty="0" smtClean="0"/>
              <a:t>23 February 2016</a:t>
            </a:r>
          </a:p>
          <a:p>
            <a:r>
              <a:rPr lang="en-GB" sz="2800" dirty="0" smtClean="0"/>
              <a:t>P3/2016 was a proposal by the Constable of St Helier to remove People’s Park from the list of sites for consultation. The Health Minister subsequently confirmed its removal as a potential option.</a:t>
            </a:r>
          </a:p>
          <a:p>
            <a:endParaRPr lang="en-GB" sz="2800" dirty="0" smtClean="0"/>
          </a:p>
          <a:p>
            <a:r>
              <a:rPr lang="en-GB" sz="2800" dirty="0" smtClean="0"/>
              <a:t>Ministers entered a period of reflection on the project’s objectives.</a:t>
            </a:r>
            <a:endParaRPr lang="en-GB" sz="2800" dirty="0"/>
          </a:p>
        </p:txBody>
      </p:sp>
    </p:spTree>
    <p:extLst>
      <p:ext uri="{BB962C8B-B14F-4D97-AF65-F5344CB8AC3E}">
        <p14:creationId xmlns:p14="http://schemas.microsoft.com/office/powerpoint/2010/main" val="2990366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States Members’ workshops</a:t>
            </a:r>
            <a:endParaRPr lang="en-GB" dirty="0"/>
          </a:p>
        </p:txBody>
      </p:sp>
      <p:sp>
        <p:nvSpPr>
          <p:cNvPr id="3" name="Content Placeholder 2"/>
          <p:cNvSpPr>
            <a:spLocks noGrp="1"/>
          </p:cNvSpPr>
          <p:nvPr>
            <p:ph idx="1"/>
          </p:nvPr>
        </p:nvSpPr>
        <p:spPr>
          <a:xfrm>
            <a:off x="609600" y="1600201"/>
            <a:ext cx="10972800" cy="5257799"/>
          </a:xfrm>
        </p:spPr>
        <p:txBody>
          <a:bodyPr>
            <a:normAutofit lnSpcReduction="10000"/>
          </a:bodyPr>
          <a:lstStyle/>
          <a:p>
            <a:pPr marL="0" indent="0">
              <a:buNone/>
            </a:pPr>
            <a:r>
              <a:rPr lang="en-GB" dirty="0" smtClean="0"/>
              <a:t>Workshop 1 (March and April 2016)</a:t>
            </a:r>
          </a:p>
          <a:p>
            <a:r>
              <a:rPr lang="en-GB" dirty="0" smtClean="0"/>
              <a:t>Technical site appraisal process</a:t>
            </a:r>
          </a:p>
          <a:p>
            <a:r>
              <a:rPr lang="en-GB" dirty="0" smtClean="0"/>
              <a:t>Insights from States Members</a:t>
            </a:r>
          </a:p>
          <a:p>
            <a:pPr marL="0" indent="0">
              <a:buNone/>
            </a:pPr>
            <a:r>
              <a:rPr lang="en-GB" dirty="0" smtClean="0"/>
              <a:t>Workshop 2 (May and June 2016)</a:t>
            </a:r>
          </a:p>
          <a:p>
            <a:r>
              <a:rPr lang="en-GB" dirty="0" smtClean="0"/>
              <a:t>A possible approach</a:t>
            </a:r>
          </a:p>
          <a:p>
            <a:r>
              <a:rPr lang="en-GB" dirty="0" smtClean="0"/>
              <a:t>Insights from States Members</a:t>
            </a:r>
          </a:p>
          <a:p>
            <a:pPr marL="0" indent="0">
              <a:buNone/>
            </a:pPr>
            <a:r>
              <a:rPr lang="en-GB" dirty="0" smtClean="0"/>
              <a:t>Workshop 3 (July 2016)</a:t>
            </a:r>
          </a:p>
          <a:p>
            <a:r>
              <a:rPr lang="en-GB" dirty="0" smtClean="0"/>
              <a:t>Proof of concept</a:t>
            </a:r>
          </a:p>
          <a:p>
            <a:r>
              <a:rPr lang="en-GB" dirty="0" smtClean="0"/>
              <a:t>Addressing future challenges</a:t>
            </a:r>
            <a:endParaRPr lang="en-GB" dirty="0"/>
          </a:p>
        </p:txBody>
      </p:sp>
      <p:pic>
        <p:nvPicPr>
          <p:cNvPr id="4" name="Picture 3"/>
          <p:cNvPicPr>
            <a:picLocks noChangeAspect="1"/>
          </p:cNvPicPr>
          <p:nvPr/>
        </p:nvPicPr>
        <p:blipFill>
          <a:blip r:embed="rId2"/>
          <a:stretch>
            <a:fillRect/>
          </a:stretch>
        </p:blipFill>
        <p:spPr>
          <a:xfrm>
            <a:off x="7781924" y="1417638"/>
            <a:ext cx="3143569" cy="23576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804" y="1417638"/>
            <a:ext cx="4670928" cy="46709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804" y="1172311"/>
            <a:ext cx="4249137" cy="29670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945" y="4139399"/>
            <a:ext cx="4054055" cy="2718601"/>
          </a:xfrm>
          <a:prstGeom prst="rect">
            <a:avLst/>
          </a:prstGeom>
        </p:spPr>
      </p:pic>
      <p:pic>
        <p:nvPicPr>
          <p:cNvPr id="8" name="Picture 7"/>
          <p:cNvPicPr>
            <a:picLocks noChangeAspect="1"/>
          </p:cNvPicPr>
          <p:nvPr/>
        </p:nvPicPr>
        <p:blipFill>
          <a:blip r:embed="rId6"/>
          <a:stretch>
            <a:fillRect/>
          </a:stretch>
        </p:blipFill>
        <p:spPr>
          <a:xfrm>
            <a:off x="7513099" y="1087425"/>
            <a:ext cx="4153309" cy="2928650"/>
          </a:xfrm>
          <a:prstGeom prst="rect">
            <a:avLst/>
          </a:prstGeom>
        </p:spPr>
      </p:pic>
      <p:pic>
        <p:nvPicPr>
          <p:cNvPr id="9" name="Picture 8"/>
          <p:cNvPicPr>
            <a:picLocks noChangeAspect="1"/>
          </p:cNvPicPr>
          <p:nvPr/>
        </p:nvPicPr>
        <p:blipFill>
          <a:blip r:embed="rId7"/>
          <a:stretch>
            <a:fillRect/>
          </a:stretch>
        </p:blipFill>
        <p:spPr>
          <a:xfrm>
            <a:off x="7526632" y="4020642"/>
            <a:ext cx="4139777" cy="3104833"/>
          </a:xfrm>
          <a:prstGeom prst="rect">
            <a:avLst/>
          </a:prstGeom>
        </p:spPr>
      </p:pic>
      <p:pic>
        <p:nvPicPr>
          <p:cNvPr id="10" name="Picture 9"/>
          <p:cNvPicPr>
            <a:picLocks noChangeAspect="1"/>
          </p:cNvPicPr>
          <p:nvPr/>
        </p:nvPicPr>
        <p:blipFill>
          <a:blip r:embed="rId8"/>
          <a:stretch>
            <a:fillRect/>
          </a:stretch>
        </p:blipFill>
        <p:spPr>
          <a:xfrm>
            <a:off x="7310201" y="1561179"/>
            <a:ext cx="4572638" cy="3429479"/>
          </a:xfrm>
          <a:prstGeom prst="rect">
            <a:avLst/>
          </a:prstGeom>
        </p:spPr>
      </p:pic>
    </p:spTree>
    <p:extLst>
      <p:ext uri="{BB962C8B-B14F-4D97-AF65-F5344CB8AC3E}">
        <p14:creationId xmlns:p14="http://schemas.microsoft.com/office/powerpoint/2010/main" val="35389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par>
                                <p:cTn id="44" presetID="10" presetClass="exit" presetSubtype="0" fill="hold"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500"/>
                                        <p:tgtEl>
                                          <p:spTgt spid="3">
                                            <p:txEl>
                                              <p:pRg st="8" end="8"/>
                                            </p:txEl>
                                          </p:spTgt>
                                        </p:tgtEl>
                                      </p:cBhvr>
                                    </p:animEffec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 of concept</a:t>
            </a:r>
            <a:endParaRPr lang="en-GB" dirty="0"/>
          </a:p>
        </p:txBody>
      </p:sp>
      <p:sp>
        <p:nvSpPr>
          <p:cNvPr id="3" name="Content Placeholder 2"/>
          <p:cNvSpPr>
            <a:spLocks noGrp="1"/>
          </p:cNvSpPr>
          <p:nvPr>
            <p:ph idx="1"/>
          </p:nvPr>
        </p:nvSpPr>
        <p:spPr>
          <a:xfrm>
            <a:off x="609600" y="1600201"/>
            <a:ext cx="10972800" cy="5257799"/>
          </a:xfrm>
        </p:spPr>
        <p:txBody>
          <a:bodyPr>
            <a:normAutofit fontScale="92500" lnSpcReduction="10000"/>
          </a:bodyPr>
          <a:lstStyle/>
          <a:p>
            <a:r>
              <a:rPr lang="en-GB" dirty="0" err="1" smtClean="0"/>
              <a:t>Gleeds</a:t>
            </a:r>
            <a:r>
              <a:rPr lang="en-GB" dirty="0" smtClean="0"/>
              <a:t> prepared CR25 Proof of Concept report</a:t>
            </a:r>
          </a:p>
          <a:p>
            <a:pPr lvl="1"/>
            <a:r>
              <a:rPr lang="en-GB" dirty="0" smtClean="0"/>
              <a:t>Could be built in a single phase</a:t>
            </a:r>
          </a:p>
          <a:p>
            <a:pPr lvl="1"/>
            <a:r>
              <a:rPr lang="en-GB" dirty="0" smtClean="0"/>
              <a:t>Indicative massing</a:t>
            </a:r>
          </a:p>
          <a:p>
            <a:pPr lvl="1"/>
            <a:r>
              <a:rPr lang="en-GB" dirty="0" smtClean="0"/>
              <a:t>Safe operation of the existing hospital</a:t>
            </a:r>
          </a:p>
          <a:p>
            <a:pPr lvl="1"/>
            <a:r>
              <a:rPr lang="en-GB" dirty="0" smtClean="0"/>
              <a:t>Cost approx. £466m</a:t>
            </a:r>
          </a:p>
          <a:p>
            <a:pPr marL="0" indent="0">
              <a:buNone/>
            </a:pPr>
            <a:endParaRPr lang="en-GB" dirty="0" smtClean="0"/>
          </a:p>
          <a:p>
            <a:pPr marL="0" indent="0">
              <a:buNone/>
            </a:pPr>
            <a:r>
              <a:rPr lang="en-GB" dirty="0" smtClean="0"/>
              <a:t>Concept proposal discussed at POG on 12</a:t>
            </a:r>
            <a:r>
              <a:rPr lang="en-GB" baseline="30000" dirty="0" smtClean="0"/>
              <a:t>th</a:t>
            </a:r>
            <a:r>
              <a:rPr lang="en-GB" dirty="0" smtClean="0"/>
              <a:t> May, 7</a:t>
            </a:r>
            <a:r>
              <a:rPr lang="en-GB" baseline="30000" dirty="0" smtClean="0"/>
              <a:t>th</a:t>
            </a:r>
            <a:r>
              <a:rPr lang="en-GB" dirty="0" smtClean="0"/>
              <a:t> July and 17</a:t>
            </a:r>
            <a:r>
              <a:rPr lang="en-GB" baseline="30000" dirty="0" smtClean="0"/>
              <a:t>th</a:t>
            </a:r>
            <a:r>
              <a:rPr lang="en-GB" dirty="0" smtClean="0"/>
              <a:t> August 2016</a:t>
            </a:r>
          </a:p>
          <a:p>
            <a:pPr marL="0" indent="0">
              <a:buNone/>
            </a:pPr>
            <a:endParaRPr lang="en-GB" dirty="0" smtClean="0"/>
          </a:p>
          <a:p>
            <a:pPr marL="0" indent="0">
              <a:buNone/>
            </a:pPr>
            <a:r>
              <a:rPr lang="en-GB" dirty="0" smtClean="0"/>
              <a:t>21</a:t>
            </a:r>
            <a:r>
              <a:rPr lang="en-GB" baseline="30000" dirty="0" smtClean="0"/>
              <a:t>st</a:t>
            </a:r>
            <a:r>
              <a:rPr lang="en-GB" dirty="0" smtClean="0"/>
              <a:t> September 2016</a:t>
            </a:r>
          </a:p>
          <a:p>
            <a:r>
              <a:rPr lang="en-GB" dirty="0" smtClean="0"/>
              <a:t>Draft Report &amp; Proposition discussed at COM</a:t>
            </a:r>
            <a:endParaRPr lang="en-GB" dirty="0"/>
          </a:p>
        </p:txBody>
      </p:sp>
    </p:spTree>
    <p:extLst>
      <p:ext uri="{BB962C8B-B14F-4D97-AF65-F5344CB8AC3E}">
        <p14:creationId xmlns:p14="http://schemas.microsoft.com/office/powerpoint/2010/main" val="4075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States Assembly</a:t>
            </a:r>
            <a:endParaRPr lang="en-GB" dirty="0"/>
          </a:p>
        </p:txBody>
      </p:sp>
      <p:sp>
        <p:nvSpPr>
          <p:cNvPr id="3" name="Content Placeholder 2"/>
          <p:cNvSpPr>
            <a:spLocks noGrp="1"/>
          </p:cNvSpPr>
          <p:nvPr>
            <p:ph idx="1"/>
          </p:nvPr>
        </p:nvSpPr>
        <p:spPr>
          <a:xfrm>
            <a:off x="609600" y="1600201"/>
            <a:ext cx="10972800" cy="5257799"/>
          </a:xfrm>
        </p:spPr>
        <p:txBody>
          <a:bodyPr>
            <a:normAutofit fontScale="92500" lnSpcReduction="20000"/>
          </a:bodyPr>
          <a:lstStyle/>
          <a:p>
            <a:pPr marL="0" indent="0">
              <a:buNone/>
            </a:pPr>
            <a:r>
              <a:rPr lang="en-GB" dirty="0" smtClean="0"/>
              <a:t>19</a:t>
            </a:r>
            <a:r>
              <a:rPr lang="en-GB" baseline="30000" dirty="0" smtClean="0"/>
              <a:t>th</a:t>
            </a:r>
            <a:r>
              <a:rPr lang="en-GB" dirty="0" smtClean="0"/>
              <a:t> October 2016</a:t>
            </a:r>
          </a:p>
          <a:p>
            <a:r>
              <a:rPr lang="en-GB" dirty="0" smtClean="0"/>
              <a:t>Report &amp; Proposition for building a hospital on the existing general hospital site and adjacent properties, lodged au </a:t>
            </a:r>
            <a:r>
              <a:rPr lang="en-GB" dirty="0" err="1" smtClean="0"/>
              <a:t>Greffe</a:t>
            </a:r>
            <a:endParaRPr lang="en-GB" dirty="0" smtClean="0"/>
          </a:p>
          <a:p>
            <a:endParaRPr lang="en-GB" dirty="0" smtClean="0"/>
          </a:p>
          <a:p>
            <a:pPr marL="0" indent="0">
              <a:buNone/>
            </a:pPr>
            <a:r>
              <a:rPr lang="en-GB" dirty="0" smtClean="0"/>
              <a:t>16</a:t>
            </a:r>
            <a:r>
              <a:rPr lang="en-GB" baseline="30000" dirty="0" smtClean="0"/>
              <a:t>th</a:t>
            </a:r>
            <a:r>
              <a:rPr lang="en-GB" dirty="0" smtClean="0"/>
              <a:t> November 2016</a:t>
            </a:r>
          </a:p>
          <a:p>
            <a:r>
              <a:rPr lang="en-GB" dirty="0" smtClean="0"/>
              <a:t>States Members briefing with update on the proposition</a:t>
            </a:r>
            <a:endParaRPr lang="en-GB" dirty="0"/>
          </a:p>
          <a:p>
            <a:pPr marL="0" indent="0">
              <a:buNone/>
            </a:pPr>
            <a:endParaRPr lang="en-GB" dirty="0" smtClean="0"/>
          </a:p>
          <a:p>
            <a:pPr marL="0" indent="0">
              <a:buNone/>
            </a:pPr>
            <a:r>
              <a:rPr lang="en-GB" dirty="0" smtClean="0"/>
              <a:t>1</a:t>
            </a:r>
            <a:r>
              <a:rPr lang="en-GB" baseline="30000" dirty="0" smtClean="0"/>
              <a:t>st</a:t>
            </a:r>
            <a:r>
              <a:rPr lang="en-GB" dirty="0" smtClean="0"/>
              <a:t> December 2016</a:t>
            </a:r>
          </a:p>
          <a:p>
            <a:r>
              <a:rPr lang="en-GB" dirty="0" smtClean="0"/>
              <a:t>Debate on the preferred site</a:t>
            </a:r>
          </a:p>
          <a:p>
            <a:r>
              <a:rPr lang="en-GB" dirty="0" smtClean="0"/>
              <a:t>Proposition approved by States Members</a:t>
            </a:r>
          </a:p>
        </p:txBody>
      </p:sp>
    </p:spTree>
    <p:extLst>
      <p:ext uri="{BB962C8B-B14F-4D97-AF65-F5344CB8AC3E}">
        <p14:creationId xmlns:p14="http://schemas.microsoft.com/office/powerpoint/2010/main" val="3643780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cs typeface="Arial" charset="0"/>
              </a:rPr>
              <a:t>Next steps</a:t>
            </a:r>
            <a:endParaRPr lang="en-GB" dirty="0">
              <a:cs typeface="Arial" charset="0"/>
            </a:endParaRPr>
          </a:p>
        </p:txBody>
      </p:sp>
      <p:sp>
        <p:nvSpPr>
          <p:cNvPr id="5" name="Content Placeholder 2"/>
          <p:cNvSpPr txBox="1">
            <a:spLocks/>
          </p:cNvSpPr>
          <p:nvPr/>
        </p:nvSpPr>
        <p:spPr bwMode="auto">
          <a:xfrm>
            <a:off x="762000" y="17526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kern="0" dirty="0" smtClean="0">
                <a:latin typeface="Arial" panose="020B0604020202020204" pitchFamily="34" charset="0"/>
                <a:cs typeface="Arial" panose="020B0604020202020204" pitchFamily="34" charset="0"/>
              </a:rPr>
              <a:t>Board feedback</a:t>
            </a:r>
          </a:p>
          <a:p>
            <a:pPr lvl="1"/>
            <a:r>
              <a:rPr lang="en-GB" sz="2400" kern="0" dirty="0" smtClean="0">
                <a:latin typeface="Arial" panose="020B0604020202020204" pitchFamily="34" charset="0"/>
                <a:cs typeface="Arial" panose="020B0604020202020204" pitchFamily="34" charset="0"/>
              </a:rPr>
              <a:t>Did it provide a sufficient view and discussion of the evidence?</a:t>
            </a:r>
          </a:p>
          <a:p>
            <a:pPr lvl="1"/>
            <a:endParaRPr lang="en-GB" sz="2400" kern="0" dirty="0" smtClean="0">
              <a:latin typeface="Arial" panose="020B0604020202020204" pitchFamily="34" charset="0"/>
              <a:cs typeface="Arial" panose="020B0604020202020204" pitchFamily="34" charset="0"/>
            </a:endParaRPr>
          </a:p>
          <a:p>
            <a:r>
              <a:rPr lang="en-GB" sz="2800" kern="0" smtClean="0">
                <a:latin typeface="Arial" panose="020B0604020202020204" pitchFamily="34" charset="0"/>
                <a:cs typeface="Arial" panose="020B0604020202020204" pitchFamily="34" charset="0"/>
              </a:rPr>
              <a:t>Next workshop 3 - </a:t>
            </a:r>
            <a:r>
              <a:rPr lang="en-GB" sz="2800" kern="0" dirty="0" smtClean="0">
                <a:latin typeface="Arial" panose="020B0604020202020204" pitchFamily="34" charset="0"/>
                <a:cs typeface="Arial" panose="020B0604020202020204" pitchFamily="34" charset="0"/>
              </a:rPr>
              <a:t>7</a:t>
            </a:r>
            <a:r>
              <a:rPr lang="en-GB" sz="2800" kern="0" baseline="30000" dirty="0" smtClean="0">
                <a:latin typeface="Arial" panose="020B0604020202020204" pitchFamily="34" charset="0"/>
                <a:cs typeface="Arial" panose="020B0604020202020204" pitchFamily="34" charset="0"/>
              </a:rPr>
              <a:t>th</a:t>
            </a:r>
            <a:r>
              <a:rPr lang="en-GB" sz="2800" kern="0" dirty="0" smtClean="0">
                <a:latin typeface="Arial" panose="020B0604020202020204" pitchFamily="34" charset="0"/>
                <a:cs typeface="Arial" panose="020B0604020202020204" pitchFamily="34" charset="0"/>
              </a:rPr>
              <a:t> August 10am-12pm</a:t>
            </a:r>
          </a:p>
          <a:p>
            <a:pPr lvl="1"/>
            <a:r>
              <a:rPr lang="en-US" sz="2400" dirty="0"/>
              <a:t>Feedback and discussion </a:t>
            </a:r>
            <a:r>
              <a:rPr lang="en-US" sz="2400" dirty="0" smtClean="0"/>
              <a:t>from previous workshop 2</a:t>
            </a:r>
            <a:endParaRPr lang="en-GB" sz="2400" kern="0" dirty="0" smtClean="0">
              <a:latin typeface="Arial" panose="020B0604020202020204" pitchFamily="34" charset="0"/>
              <a:cs typeface="Arial" panose="020B0604020202020204" pitchFamily="34" charset="0"/>
            </a:endParaRPr>
          </a:p>
          <a:p>
            <a:pPr lvl="1"/>
            <a:r>
              <a:rPr lang="en-GB" sz="2400" kern="0" dirty="0" smtClean="0">
                <a:latin typeface="Arial" panose="020B0604020202020204" pitchFamily="34" charset="0"/>
                <a:cs typeface="Arial" panose="020B0604020202020204" pitchFamily="34" charset="0"/>
              </a:rPr>
              <a:t>Engagement Process</a:t>
            </a:r>
          </a:p>
          <a:p>
            <a:pPr lvl="1"/>
            <a:endParaRPr lang="en-GB"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72196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previous Workshop</a:t>
            </a:r>
            <a:endParaRPr lang="en-GB" dirty="0"/>
          </a:p>
        </p:txBody>
      </p:sp>
      <p:sp>
        <p:nvSpPr>
          <p:cNvPr id="3" name="Content Placeholder 2"/>
          <p:cNvSpPr>
            <a:spLocks noGrp="1"/>
          </p:cNvSpPr>
          <p:nvPr>
            <p:ph idx="1"/>
          </p:nvPr>
        </p:nvSpPr>
        <p:spPr>
          <a:xfrm>
            <a:off x="609600" y="1334279"/>
            <a:ext cx="10972800" cy="4791886"/>
          </a:xfrm>
        </p:spPr>
        <p:txBody>
          <a:bodyPr/>
          <a:lstStyle/>
          <a:p>
            <a:pPr marL="719138" lvl="2" indent="-719138">
              <a:buFont typeface="+mj-lt"/>
              <a:buAutoNum type="arabicPeriod"/>
            </a:pPr>
            <a:r>
              <a:rPr lang="en-US" sz="3200" b="1" dirty="0" smtClean="0">
                <a:latin typeface="Calibri" panose="020F0502020204030204" pitchFamily="34" charset="0"/>
              </a:rPr>
              <a:t>  Re-cap: The </a:t>
            </a:r>
            <a:r>
              <a:rPr lang="en-US" sz="3200" b="1" dirty="0">
                <a:latin typeface="Calibri" panose="020F0502020204030204" pitchFamily="34" charset="0"/>
              </a:rPr>
              <a:t>need for new general hospital</a:t>
            </a:r>
            <a:endParaRPr lang="en-GB" sz="3200" b="1" dirty="0">
              <a:latin typeface="Calibri" panose="020F0502020204030204" pitchFamily="34" charset="0"/>
            </a:endParaRPr>
          </a:p>
          <a:p>
            <a:pPr marL="1166813" indent="-285750"/>
            <a:r>
              <a:rPr lang="en-GB" sz="2400" b="1" dirty="0">
                <a:latin typeface="Arial" panose="020B0604020202020204" pitchFamily="34" charset="0"/>
                <a:cs typeface="Arial" panose="020B0604020202020204" pitchFamily="34" charset="0"/>
              </a:rPr>
              <a:t>4</a:t>
            </a:r>
            <a:r>
              <a:rPr lang="en-GB" sz="2400" b="1" baseline="30000" dirty="0">
                <a:latin typeface="Arial" panose="020B0604020202020204" pitchFamily="34" charset="0"/>
                <a:cs typeface="Arial" panose="020B0604020202020204" pitchFamily="34" charset="0"/>
              </a:rPr>
              <a:t>th</a:t>
            </a:r>
            <a:r>
              <a:rPr lang="en-GB" sz="2400" b="1" dirty="0">
                <a:latin typeface="Arial" panose="020B0604020202020204" pitchFamily="34" charset="0"/>
                <a:cs typeface="Arial" panose="020B0604020202020204" pitchFamily="34" charset="0"/>
              </a:rPr>
              <a:t> October 2012 </a:t>
            </a:r>
            <a:endParaRPr lang="en-GB" sz="2400" dirty="0">
              <a:latin typeface="Arial" panose="020B0604020202020204" pitchFamily="34" charset="0"/>
              <a:cs typeface="Arial" panose="020B0604020202020204" pitchFamily="34" charset="0"/>
            </a:endParaRPr>
          </a:p>
          <a:p>
            <a:pPr marL="1166813" lvl="1">
              <a:buFont typeface="Arial" panose="020B0604020202020204" pitchFamily="34" charset="0"/>
              <a:buChar char="•"/>
            </a:pPr>
            <a:r>
              <a:rPr lang="en-GB" sz="1600" dirty="0">
                <a:latin typeface="Arial" panose="020B0604020202020204" pitchFamily="34" charset="0"/>
                <a:cs typeface="Arial" panose="020B0604020202020204" pitchFamily="34" charset="0"/>
              </a:rPr>
              <a:t>CoM agreed the need for a new hospital</a:t>
            </a:r>
          </a:p>
          <a:p>
            <a:pPr marL="1166813" indent="-285750"/>
            <a:endParaRPr lang="en-GB" altLang="en-US" sz="1800" b="1" dirty="0" smtClean="0">
              <a:latin typeface="Arial" panose="020B0604020202020204" pitchFamily="34" charset="0"/>
              <a:cs typeface="Arial" panose="020B0604020202020204" pitchFamily="34" charset="0"/>
            </a:endParaRPr>
          </a:p>
          <a:p>
            <a:pPr marL="1166813" indent="-285750"/>
            <a:endParaRPr lang="en-GB" altLang="en-US" sz="1800" b="1" dirty="0" smtClean="0">
              <a:latin typeface="Arial" panose="020B0604020202020204" pitchFamily="34" charset="0"/>
              <a:cs typeface="Arial" panose="020B0604020202020204" pitchFamily="34" charset="0"/>
            </a:endParaRPr>
          </a:p>
          <a:p>
            <a:pPr marL="1166813" indent="-285750"/>
            <a:endParaRPr lang="en-GB" altLang="en-US" sz="1800" b="1" dirty="0">
              <a:latin typeface="Arial" panose="020B0604020202020204" pitchFamily="34" charset="0"/>
              <a:cs typeface="Arial" panose="020B0604020202020204" pitchFamily="34" charset="0"/>
            </a:endParaRPr>
          </a:p>
          <a:p>
            <a:pPr marL="1166813" indent="-285750"/>
            <a:endParaRPr lang="en-GB" altLang="en-US" sz="1800" b="1" dirty="0" smtClean="0">
              <a:latin typeface="Arial" panose="020B0604020202020204" pitchFamily="34" charset="0"/>
              <a:cs typeface="Arial" panose="020B0604020202020204" pitchFamily="34" charset="0"/>
            </a:endParaRPr>
          </a:p>
          <a:p>
            <a:pPr marL="1166813" indent="-285750"/>
            <a:endParaRPr lang="en-GB" altLang="en-US" sz="1800" b="1" dirty="0">
              <a:latin typeface="Arial" panose="020B0604020202020204" pitchFamily="34" charset="0"/>
              <a:cs typeface="Arial" panose="020B0604020202020204" pitchFamily="34" charset="0"/>
            </a:endParaRPr>
          </a:p>
          <a:p>
            <a:pPr marL="1166813" indent="-285750"/>
            <a:r>
              <a:rPr lang="en-GB" altLang="en-US" sz="2400" b="1" dirty="0" smtClean="0">
                <a:latin typeface="Arial" panose="020B0604020202020204" pitchFamily="34" charset="0"/>
                <a:cs typeface="Arial" panose="020B0604020202020204" pitchFamily="34" charset="0"/>
              </a:rPr>
              <a:t>18</a:t>
            </a:r>
            <a:r>
              <a:rPr lang="en-GB" altLang="en-US" sz="2400" b="1" baseline="30000" dirty="0" smtClean="0">
                <a:latin typeface="Arial" panose="020B0604020202020204" pitchFamily="34" charset="0"/>
                <a:cs typeface="Arial" panose="020B0604020202020204" pitchFamily="34" charset="0"/>
              </a:rPr>
              <a:t>th</a:t>
            </a:r>
            <a:r>
              <a:rPr lang="en-GB" altLang="en-US" sz="2400" b="1" dirty="0" smtClean="0">
                <a:latin typeface="Arial" panose="020B0604020202020204" pitchFamily="34" charset="0"/>
                <a:cs typeface="Arial" panose="020B0604020202020204" pitchFamily="34" charset="0"/>
              </a:rPr>
              <a:t> </a:t>
            </a:r>
            <a:r>
              <a:rPr lang="en-GB" altLang="en-US" sz="2400" b="1" dirty="0">
                <a:latin typeface="Arial" panose="020B0604020202020204" pitchFamily="34" charset="0"/>
                <a:cs typeface="Arial" panose="020B0604020202020204" pitchFamily="34" charset="0"/>
              </a:rPr>
              <a:t>October </a:t>
            </a:r>
            <a:r>
              <a:rPr lang="en-GB" altLang="en-US" sz="2400" b="1" dirty="0" smtClean="0">
                <a:latin typeface="Arial" panose="020B0604020202020204" pitchFamily="34" charset="0"/>
                <a:cs typeface="Arial" panose="020B0604020202020204" pitchFamily="34" charset="0"/>
              </a:rPr>
              <a:t>2012</a:t>
            </a:r>
            <a:endParaRPr lang="en-GB" altLang="en-US" sz="2400" b="1" dirty="0">
              <a:latin typeface="Arial" panose="020B0604020202020204" pitchFamily="34" charset="0"/>
              <a:cs typeface="Arial" panose="020B0604020202020204" pitchFamily="34" charset="0"/>
            </a:endParaRP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R125/2012 – Hospital pre-feasibility spatial assessment project: interim report, set out the case for change</a:t>
            </a:r>
          </a:p>
          <a:p>
            <a:pPr marL="1166813" indent="-285750"/>
            <a:endParaRPr lang="en-GB" altLang="en-US" sz="1800" dirty="0">
              <a:latin typeface="Arial" panose="020B0604020202020204" pitchFamily="34" charset="0"/>
              <a:cs typeface="Arial" panose="020B0604020202020204" pitchFamily="34" charset="0"/>
            </a:endParaRPr>
          </a:p>
          <a:p>
            <a:pPr marL="1166813" indent="-285750"/>
            <a:r>
              <a:rPr lang="en-GB" altLang="en-US" sz="2400" b="1" dirty="0">
                <a:latin typeface="Arial" panose="020B0604020202020204" pitchFamily="34" charset="0"/>
                <a:cs typeface="Arial" panose="020B0604020202020204" pitchFamily="34" charset="0"/>
              </a:rPr>
              <a:t>23</a:t>
            </a:r>
            <a:r>
              <a:rPr lang="en-GB" altLang="en-US" sz="2400" b="1" baseline="30000" dirty="0">
                <a:latin typeface="Arial" panose="020B0604020202020204" pitchFamily="34" charset="0"/>
                <a:cs typeface="Arial" panose="020B0604020202020204" pitchFamily="34" charset="0"/>
              </a:rPr>
              <a:t>rd</a:t>
            </a:r>
            <a:r>
              <a:rPr lang="en-GB" altLang="en-US" sz="2400" b="1" dirty="0">
                <a:latin typeface="Arial" panose="020B0604020202020204" pitchFamily="34" charset="0"/>
                <a:cs typeface="Arial" panose="020B0604020202020204" pitchFamily="34" charset="0"/>
              </a:rPr>
              <a:t> October </a:t>
            </a:r>
            <a:r>
              <a:rPr lang="en-GB" altLang="en-US" sz="2400" b="1" dirty="0" smtClean="0">
                <a:latin typeface="Arial" panose="020B0604020202020204" pitchFamily="34" charset="0"/>
                <a:cs typeface="Arial" panose="020B0604020202020204" pitchFamily="34" charset="0"/>
              </a:rPr>
              <a:t>2012</a:t>
            </a:r>
            <a:endParaRPr lang="en-GB" altLang="en-US" sz="2400" dirty="0">
              <a:latin typeface="Arial" panose="020B0604020202020204" pitchFamily="34" charset="0"/>
              <a:cs typeface="Arial" panose="020B0604020202020204" pitchFamily="34" charset="0"/>
            </a:endParaRP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P82/2012 – Health and Social Services: A New Way Forward</a:t>
            </a: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States Members accepted Do Nothing was not an option</a:t>
            </a: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Ministers charged with bringing forward detailed proposals for a new hospital by 2014</a:t>
            </a:r>
          </a:p>
          <a:p>
            <a:endParaRPr lang="en-GB" dirty="0"/>
          </a:p>
        </p:txBody>
      </p:sp>
      <p:sp>
        <p:nvSpPr>
          <p:cNvPr id="4" name="TextBox 3"/>
          <p:cNvSpPr txBox="1"/>
          <p:nvPr/>
        </p:nvSpPr>
        <p:spPr>
          <a:xfrm>
            <a:off x="1833197" y="2827212"/>
            <a:ext cx="811505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i="1" dirty="0" smtClean="0">
                <a:latin typeface="Arial" panose="020B0604020202020204" pitchFamily="34" charset="0"/>
                <a:cs typeface="Arial" panose="020B0604020202020204" pitchFamily="34" charset="0"/>
              </a:rPr>
              <a:t>“It was </a:t>
            </a:r>
            <a:r>
              <a:rPr lang="en-GB" sz="1600" i="1" dirty="0">
                <a:latin typeface="Arial" panose="020B0604020202020204" pitchFamily="34" charset="0"/>
                <a:cs typeface="Arial" panose="020B0604020202020204" pitchFamily="34" charset="0"/>
              </a:rPr>
              <a:t>recognised that central to the development of the initiatives proposed was the need for a general and acute hospital which was fit for purpose, capable of sustaining the general and acute care requirements for the population and one that was embedded in the proposed new system for health and social care. It was noted that P.82/2012 indicated that a new hospital would be required within 10 years</a:t>
            </a:r>
            <a:r>
              <a:rPr lang="en-GB" sz="1600" i="1" dirty="0" smtClean="0">
                <a:latin typeface="Arial" panose="020B0604020202020204" pitchFamily="34" charset="0"/>
                <a:cs typeface="Arial" panose="020B0604020202020204" pitchFamily="34" charset="0"/>
              </a:rPr>
              <a:t>.” </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7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2" y="267312"/>
            <a:ext cx="10972800" cy="1143000"/>
          </a:xfrm>
        </p:spPr>
        <p:txBody>
          <a:bodyPr/>
          <a:lstStyle/>
          <a:p>
            <a:r>
              <a:rPr lang="en-GB" sz="3600" b="1" dirty="0" smtClean="0">
                <a:solidFill>
                  <a:srgbClr val="C00000"/>
                </a:solidFill>
                <a:latin typeface="Arial" panose="020B0604020202020204" pitchFamily="34" charset="0"/>
                <a:cs typeface="Arial" panose="020B0604020202020204" pitchFamily="34" charset="0"/>
              </a:rPr>
              <a:t>2</a:t>
            </a:r>
            <a:r>
              <a:rPr lang="en-GB" sz="3600" b="1" dirty="0" smtClean="0">
                <a:latin typeface="Arial" panose="020B0604020202020204" pitchFamily="34" charset="0"/>
                <a:cs typeface="Arial" panose="020B0604020202020204" pitchFamily="34" charset="0"/>
              </a:rPr>
              <a:t>: Re-cap</a:t>
            </a:r>
            <a:r>
              <a:rPr lang="en-GB" sz="3600" b="1" dirty="0">
                <a:latin typeface="Arial" panose="020B0604020202020204" pitchFamily="34" charset="0"/>
                <a:cs typeface="Arial" panose="020B0604020202020204" pitchFamily="34" charset="0"/>
              </a:rPr>
              <a:t>: review of sites – 2012</a:t>
            </a:r>
            <a:endParaRPr lang="en-GB" sz="3600" b="1" dirty="0"/>
          </a:p>
        </p:txBody>
      </p:sp>
      <p:grpSp>
        <p:nvGrpSpPr>
          <p:cNvPr id="37" name="Group 36"/>
          <p:cNvGrpSpPr/>
          <p:nvPr/>
        </p:nvGrpSpPr>
        <p:grpSpPr>
          <a:xfrm>
            <a:off x="513184" y="1184988"/>
            <a:ext cx="11325216" cy="5673012"/>
            <a:chOff x="193736" y="925952"/>
            <a:chExt cx="11616672" cy="5857461"/>
          </a:xfrm>
        </p:grpSpPr>
        <p:sp>
          <p:nvSpPr>
            <p:cNvPr id="38" name="TextBox 37"/>
            <p:cNvSpPr txBox="1"/>
            <p:nvPr/>
          </p:nvSpPr>
          <p:spPr>
            <a:xfrm>
              <a:off x="5672339" y="1918272"/>
              <a:ext cx="86594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Aug</a:t>
              </a:r>
            </a:p>
          </p:txBody>
        </p:sp>
        <p:grpSp>
          <p:nvGrpSpPr>
            <p:cNvPr id="39" name="Group 38"/>
            <p:cNvGrpSpPr/>
            <p:nvPr/>
          </p:nvGrpSpPr>
          <p:grpSpPr>
            <a:xfrm>
              <a:off x="193736" y="925952"/>
              <a:ext cx="11616672" cy="5857461"/>
              <a:chOff x="193736" y="925952"/>
              <a:chExt cx="11616672" cy="5857461"/>
            </a:xfrm>
          </p:grpSpPr>
          <p:sp>
            <p:nvSpPr>
              <p:cNvPr id="40" name="Rounded Rectangle 39"/>
              <p:cNvSpPr/>
              <p:nvPr/>
            </p:nvSpPr>
            <p:spPr>
              <a:xfrm>
                <a:off x="7461264" y="925952"/>
                <a:ext cx="2329331" cy="1655324"/>
              </a:xfrm>
              <a:prstGeom prst="roundRect">
                <a:avLst/>
              </a:prstGeom>
              <a:noFill/>
              <a:ln w="25400" cap="flat" cmpd="sng" algn="ctr">
                <a:solidFill>
                  <a:srgbClr val="00B050"/>
                </a:solidFill>
                <a:prstDash val="solid"/>
              </a:ln>
              <a:effectLst/>
            </p:spPr>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Warwick Farm</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Existing site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Waterfront opt 2</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en-GB" sz="13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en-GB" sz="1300" b="0" i="0" u="none" strike="noStrike" kern="0" cap="none" spc="0" normalizeH="0" baseline="0" noProof="0" dirty="0" err="1" smtClean="0">
                    <a:ln>
                      <a:noFill/>
                    </a:ln>
                    <a:solidFill>
                      <a:prstClr val="black"/>
                    </a:solidFill>
                    <a:effectLst/>
                    <a:uLnTx/>
                    <a:uFillTx/>
                    <a:latin typeface="Calibri"/>
                    <a:ea typeface="+mn-ea"/>
                    <a:cs typeface="Arial" panose="020B0604020202020204" pitchFamily="34" charset="0"/>
                  </a:rPr>
                  <a:t>Aquasplash</a:t>
                </a:r>
                <a:r>
                  <a:rPr kumimoji="0" lang="en-GB" sz="13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en-GB" sz="1300" b="0" i="0" u="none" strike="noStrike" kern="0" cap="none" spc="0" normalizeH="0" baseline="0" noProof="0" dirty="0" err="1" smtClean="0">
                    <a:ln>
                      <a:noFill/>
                    </a:ln>
                    <a:solidFill>
                      <a:prstClr val="black"/>
                    </a:solidFill>
                    <a:effectLst/>
                    <a:uLnTx/>
                    <a:uFillTx/>
                    <a:latin typeface="Calibri"/>
                    <a:ea typeface="+mn-ea"/>
                    <a:cs typeface="Arial" panose="020B0604020202020204" pitchFamily="34" charset="0"/>
                  </a:rPr>
                  <a:t>Cineworld</a:t>
                </a:r>
                <a:r>
                  <a:rPr kumimoji="0" lang="en-GB" sz="13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p>
            </p:txBody>
          </p:sp>
          <p:sp>
            <p:nvSpPr>
              <p:cNvPr id="41" name="Rounded Rectangle 40"/>
              <p:cNvSpPr/>
              <p:nvPr/>
            </p:nvSpPr>
            <p:spPr>
              <a:xfrm>
                <a:off x="368439" y="1004837"/>
                <a:ext cx="2012811" cy="1776463"/>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Officer working 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sym typeface="Wingdings" panose="05000000000000000000" pitchFamily="2" charset="2"/>
                  </a:rPr>
                  <a:t> </a:t>
                </a: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Screened 27 potential sites against the criteria</a:t>
                </a:r>
              </a:p>
            </p:txBody>
          </p:sp>
          <p:grpSp>
            <p:nvGrpSpPr>
              <p:cNvPr id="42" name="Group 41"/>
              <p:cNvGrpSpPr/>
              <p:nvPr/>
            </p:nvGrpSpPr>
            <p:grpSpPr>
              <a:xfrm>
                <a:off x="2992974" y="3063670"/>
                <a:ext cx="3786222" cy="3719743"/>
                <a:chOff x="2081685" y="3064749"/>
                <a:chExt cx="3786222" cy="3719743"/>
              </a:xfrm>
            </p:grpSpPr>
            <p:sp>
              <p:nvSpPr>
                <p:cNvPr id="61" name="Oval 60"/>
                <p:cNvSpPr>
                  <a:spLocks noChangeAspect="1"/>
                </p:cNvSpPr>
                <p:nvPr/>
              </p:nvSpPr>
              <p:spPr>
                <a:xfrm>
                  <a:off x="3074796" y="4024620"/>
                  <a:ext cx="1800000" cy="1800000"/>
                </a:xfrm>
                <a:prstGeom prst="ellipse">
                  <a:avLst/>
                </a:prstGeom>
                <a:solidFill>
                  <a:srgbClr val="70B85A"/>
                </a:solidFill>
                <a:ln w="25400" cap="flat" cmpd="sng" algn="ctr">
                  <a:solidFill>
                    <a:srgbClr val="9BBB59">
                      <a:shade val="50000"/>
                    </a:srgbClr>
                  </a:solidFill>
                  <a:prstDash val="solid"/>
                </a:ln>
                <a:effectLst/>
              </p:spPr>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WS Atkins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Long-list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Assessment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 scoring</a:t>
                  </a:r>
                </a:p>
              </p:txBody>
            </p:sp>
            <p:sp>
              <p:nvSpPr>
                <p:cNvPr id="62" name="Oval 61"/>
                <p:cNvSpPr>
                  <a:spLocks noChangeAspect="1"/>
                </p:cNvSpPr>
                <p:nvPr/>
              </p:nvSpPr>
              <p:spPr>
                <a:xfrm>
                  <a:off x="3601498" y="3064749"/>
                  <a:ext cx="746597" cy="746597"/>
                </a:xfrm>
                <a:prstGeom prst="ellipse">
                  <a:avLst/>
                </a:prstGeom>
                <a:solidFill>
                  <a:srgbClr val="70B85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Oval 62"/>
                <p:cNvSpPr>
                  <a:spLocks noChangeAspect="1"/>
                </p:cNvSpPr>
                <p:nvPr/>
              </p:nvSpPr>
              <p:spPr>
                <a:xfrm>
                  <a:off x="4652714" y="3581984"/>
                  <a:ext cx="746597" cy="746597"/>
                </a:xfrm>
                <a:prstGeom prst="ellipse">
                  <a:avLst/>
                </a:prstGeom>
                <a:solidFill>
                  <a:srgbClr val="5CB46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4" name="Oval 63"/>
                <p:cNvSpPr>
                  <a:spLocks noChangeAspect="1"/>
                </p:cNvSpPr>
                <p:nvPr/>
              </p:nvSpPr>
              <p:spPr>
                <a:xfrm>
                  <a:off x="5121310" y="4576187"/>
                  <a:ext cx="746597" cy="746597"/>
                </a:xfrm>
                <a:prstGeom prst="ellipse">
                  <a:avLst/>
                </a:prstGeom>
                <a:solidFill>
                  <a:srgbClr val="5DB19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 name="Oval 64"/>
                <p:cNvSpPr>
                  <a:spLocks noChangeAspect="1"/>
                </p:cNvSpPr>
                <p:nvPr/>
              </p:nvSpPr>
              <p:spPr>
                <a:xfrm>
                  <a:off x="2550281" y="3581983"/>
                  <a:ext cx="746597" cy="746597"/>
                </a:xfrm>
                <a:prstGeom prst="ellipse">
                  <a:avLst/>
                </a:prstGeom>
                <a:solidFill>
                  <a:srgbClr val="9BBB5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6" name="Oval 65"/>
                <p:cNvSpPr>
                  <a:spLocks noChangeAspect="1"/>
                </p:cNvSpPr>
                <p:nvPr/>
              </p:nvSpPr>
              <p:spPr>
                <a:xfrm>
                  <a:off x="4652715" y="5570390"/>
                  <a:ext cx="746597" cy="746597"/>
                </a:xfrm>
                <a:prstGeom prst="ellipse">
                  <a:avLst/>
                </a:prstGeom>
                <a:solidFill>
                  <a:srgbClr val="5FA4AD"/>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7" name="Oval 66"/>
                <p:cNvSpPr>
                  <a:spLocks noChangeAspect="1"/>
                </p:cNvSpPr>
                <p:nvPr/>
              </p:nvSpPr>
              <p:spPr>
                <a:xfrm>
                  <a:off x="2550281" y="5570391"/>
                  <a:ext cx="746597" cy="746597"/>
                </a:xfrm>
                <a:prstGeom prst="ellipse">
                  <a:avLst/>
                </a:prstGeom>
                <a:solidFill>
                  <a:srgbClr val="6362A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8" name="Oval 67"/>
                <p:cNvSpPr>
                  <a:spLocks noChangeAspect="1"/>
                </p:cNvSpPr>
                <p:nvPr/>
              </p:nvSpPr>
              <p:spPr>
                <a:xfrm>
                  <a:off x="3601498" y="6037895"/>
                  <a:ext cx="746597" cy="746597"/>
                </a:xfrm>
                <a:prstGeom prst="ellipse">
                  <a:avLst/>
                </a:prstGeom>
                <a:solidFill>
                  <a:srgbClr val="6181A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9" name="Oval 68"/>
                <p:cNvSpPr>
                  <a:spLocks noChangeAspect="1"/>
                </p:cNvSpPr>
                <p:nvPr/>
              </p:nvSpPr>
              <p:spPr>
                <a:xfrm>
                  <a:off x="2081685" y="4576187"/>
                  <a:ext cx="746597" cy="746597"/>
                </a:xfrm>
                <a:prstGeom prst="ellipse">
                  <a:avLst/>
                </a:prstGeom>
                <a:solidFill>
                  <a:srgbClr val="8064A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43" name="Pentagon 42"/>
              <p:cNvSpPr/>
              <p:nvPr/>
            </p:nvSpPr>
            <p:spPr>
              <a:xfrm>
                <a:off x="6564600" y="926218"/>
                <a:ext cx="1598326" cy="1655058"/>
              </a:xfrm>
              <a:prstGeom prst="homePlate">
                <a:avLst>
                  <a:gd name="adj" fmla="val 24120"/>
                </a:avLst>
              </a:prstGeom>
              <a:solidFill>
                <a:srgbClr val="5CB46F"/>
              </a:solidFill>
              <a:ln w="25400" cap="flat" cmpd="sng" algn="ctr">
                <a:solidFill>
                  <a:srgbClr val="00B05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WS Atkins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Short-list assessment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 scoring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+costs</a:t>
                </a:r>
              </a:p>
            </p:txBody>
          </p:sp>
          <p:sp>
            <p:nvSpPr>
              <p:cNvPr id="44" name="Circular Arrow 43"/>
              <p:cNvSpPr/>
              <p:nvPr/>
            </p:nvSpPr>
            <p:spPr>
              <a:xfrm rot="7099441" flipH="1" flipV="1">
                <a:off x="4916531" y="1544616"/>
                <a:ext cx="2464123" cy="2413513"/>
              </a:xfrm>
              <a:prstGeom prst="circularArrow">
                <a:avLst>
                  <a:gd name="adj1" fmla="val 8802"/>
                  <a:gd name="adj2" fmla="val 1136318"/>
                  <a:gd name="adj3" fmla="val 19452019"/>
                  <a:gd name="adj4" fmla="val 14132342"/>
                  <a:gd name="adj5" fmla="val 8896"/>
                </a:avLst>
              </a:prstGeom>
              <a:solidFill>
                <a:srgbClr val="5CB46F"/>
              </a:solidFill>
              <a:ln w="15875">
                <a:solidFill>
                  <a:srgbClr val="00B050"/>
                </a:solidFill>
              </a:ln>
              <a:effectLst/>
            </p:spPr>
          </p:sp>
          <p:sp>
            <p:nvSpPr>
              <p:cNvPr id="45" name="Circular Arrow 44"/>
              <p:cNvSpPr/>
              <p:nvPr/>
            </p:nvSpPr>
            <p:spPr>
              <a:xfrm rot="3489634" flipV="1">
                <a:off x="844639" y="2607855"/>
                <a:ext cx="2645930" cy="2645930"/>
              </a:xfrm>
              <a:prstGeom prst="circularArrow">
                <a:avLst>
                  <a:gd name="adj1" fmla="val 7711"/>
                  <a:gd name="adj2" fmla="val 1034672"/>
                  <a:gd name="adj3" fmla="val 19391719"/>
                  <a:gd name="adj4" fmla="val 14363752"/>
                  <a:gd name="adj5" fmla="val 10929"/>
                </a:avLst>
              </a:prstGeom>
              <a:solidFill>
                <a:srgbClr val="70B85A"/>
              </a:solidFill>
              <a:ln w="15875">
                <a:solidFill>
                  <a:srgbClr val="9BBB59">
                    <a:lumMod val="75000"/>
                  </a:srgbClr>
                </a:solidFill>
              </a:ln>
              <a:effectLst/>
            </p:spPr>
          </p:sp>
          <p:sp>
            <p:nvSpPr>
              <p:cNvPr id="46" name="TextBox 45"/>
              <p:cNvSpPr txBox="1"/>
              <p:nvPr/>
            </p:nvSpPr>
            <p:spPr>
              <a:xfrm>
                <a:off x="368439" y="2908154"/>
                <a:ext cx="2012811" cy="919401"/>
              </a:xfrm>
              <a:prstGeom prst="roundRect">
                <a:avLst/>
              </a:prstGeom>
              <a:noFill/>
              <a:ln w="19050">
                <a:solidFill>
                  <a:srgbClr val="71893F"/>
                </a:solidFill>
              </a:ln>
            </p:spPr>
            <p:txBody>
              <a:bodyPr wrap="square" lIns="72000" rIns="72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cs typeface="Arial" panose="020B0604020202020204" pitchFamily="34" charset="0"/>
                  </a:rPr>
                  <a:t>Recommendation of 13 sites for long-list assessment</a:t>
                </a:r>
              </a:p>
            </p:txBody>
          </p:sp>
          <p:sp>
            <p:nvSpPr>
              <p:cNvPr id="47" name="TextBox 46"/>
              <p:cNvSpPr txBox="1"/>
              <p:nvPr/>
            </p:nvSpPr>
            <p:spPr>
              <a:xfrm>
                <a:off x="3267664" y="3211572"/>
                <a:ext cx="13093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Existing site</a:t>
                </a: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48" name="TextBox 47"/>
              <p:cNvSpPr txBox="1"/>
              <p:nvPr/>
            </p:nvSpPr>
            <p:spPr>
              <a:xfrm>
                <a:off x="6052055" y="4189001"/>
                <a:ext cx="12500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Waterfront</a:t>
                </a: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49" name="TextBox 48"/>
              <p:cNvSpPr txBox="1"/>
              <p:nvPr/>
            </p:nvSpPr>
            <p:spPr>
              <a:xfrm>
                <a:off x="2648124" y="5375750"/>
                <a:ext cx="101765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Warwick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Farm</a:t>
                </a:r>
              </a:p>
            </p:txBody>
          </p:sp>
          <p:sp>
            <p:nvSpPr>
              <p:cNvPr id="50" name="TextBox 49"/>
              <p:cNvSpPr txBox="1"/>
              <p:nvPr/>
            </p:nvSpPr>
            <p:spPr>
              <a:xfrm>
                <a:off x="6026066" y="5267405"/>
                <a:ext cx="10501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err="1" smtClean="0">
                    <a:ln>
                      <a:noFill/>
                    </a:ln>
                    <a:solidFill>
                      <a:prstClr val="black"/>
                    </a:solidFill>
                    <a:effectLst/>
                    <a:uLnTx/>
                    <a:uFillTx/>
                    <a:latin typeface="Calibri"/>
                  </a:rPr>
                  <a:t>Overdale</a:t>
                </a:r>
                <a:endParaRPr kumimoji="0" lang="en-GB" sz="1800" b="1" i="0" u="sng" strike="noStrike" kern="0" cap="none" spc="0" normalizeH="0" baseline="0" noProof="0" dirty="0" smtClean="0">
                  <a:ln>
                    <a:noFill/>
                  </a:ln>
                  <a:solidFill>
                    <a:prstClr val="black"/>
                  </a:solidFill>
                  <a:effectLst/>
                  <a:uLnTx/>
                  <a:uFillTx/>
                  <a:latin typeface="Calibri"/>
                </a:endParaRPr>
              </a:p>
            </p:txBody>
          </p:sp>
          <p:sp>
            <p:nvSpPr>
              <p:cNvPr id="51" name="TextBox 50"/>
              <p:cNvSpPr txBox="1"/>
              <p:nvPr/>
            </p:nvSpPr>
            <p:spPr>
              <a:xfrm>
                <a:off x="2311211" y="4050502"/>
                <a:ext cx="128618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St Saviour’s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Hospital</a:t>
                </a:r>
              </a:p>
            </p:txBody>
          </p:sp>
          <p:sp>
            <p:nvSpPr>
              <p:cNvPr id="52" name="TextBox 51"/>
              <p:cNvSpPr txBox="1"/>
              <p:nvPr/>
            </p:nvSpPr>
            <p:spPr>
              <a:xfrm>
                <a:off x="193736" y="4265945"/>
                <a:ext cx="95250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8100000">
                        <a:prstClr val="black">
                          <a:alpha val="50000"/>
                        </a:prstClr>
                      </a:innerShdw>
                    </a:effectLst>
                    <a:uLnTx/>
                    <a:uFillTx/>
                    <a:latin typeface="Calibri"/>
                  </a:rPr>
                  <a:t>May</a:t>
                </a:r>
              </a:p>
            </p:txBody>
          </p:sp>
          <p:sp>
            <p:nvSpPr>
              <p:cNvPr id="53" name="TextBox 52"/>
              <p:cNvSpPr txBox="1"/>
              <p:nvPr/>
            </p:nvSpPr>
            <p:spPr>
              <a:xfrm>
                <a:off x="3461847" y="2331379"/>
                <a:ext cx="13324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Jun-Jul</a:t>
                </a:r>
              </a:p>
            </p:txBody>
          </p:sp>
          <p:sp>
            <p:nvSpPr>
              <p:cNvPr id="54" name="Rounded Rectangle 53"/>
              <p:cNvSpPr/>
              <p:nvPr/>
            </p:nvSpPr>
            <p:spPr>
              <a:xfrm>
                <a:off x="8787262" y="2872498"/>
                <a:ext cx="3023146" cy="925630"/>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Officer working 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sym typeface="Wingdings" panose="05000000000000000000" pitchFamily="2" charset="2"/>
                  </a:rPr>
                  <a:t> </a:t>
                </a: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Screened another 11 sites</a:t>
                </a:r>
              </a:p>
            </p:txBody>
          </p:sp>
          <p:sp>
            <p:nvSpPr>
              <p:cNvPr id="55" name="Rounded Rectangle 54"/>
              <p:cNvSpPr/>
              <p:nvPr/>
            </p:nvSpPr>
            <p:spPr>
              <a:xfrm>
                <a:off x="8787262" y="4087892"/>
                <a:ext cx="3023145" cy="1208171"/>
              </a:xfrm>
              <a:prstGeom prst="roundRect">
                <a:avLst/>
              </a:prstGeom>
              <a:noFill/>
              <a:ln w="25400" cap="flat" cmpd="sng" algn="ctr">
                <a:solidFill>
                  <a:srgbClr val="00B050"/>
                </a:solidFill>
                <a:prstDash val="solid"/>
              </a:ln>
              <a:effectLst/>
            </p:spPr>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80962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Existing site</a:t>
                </a:r>
              </a:p>
              <a:p>
                <a:pPr marL="80962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Waterfront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Alternative configurations assessed</a:t>
                </a:r>
              </a:p>
            </p:txBody>
          </p:sp>
          <p:sp>
            <p:nvSpPr>
              <p:cNvPr id="56" name="Rounded Rectangle 55"/>
              <p:cNvSpPr/>
              <p:nvPr/>
            </p:nvSpPr>
            <p:spPr>
              <a:xfrm>
                <a:off x="8787261" y="5585827"/>
                <a:ext cx="3023145" cy="716479"/>
              </a:xfrm>
              <a:prstGeom prst="roundRect">
                <a:avLst/>
              </a:prstGeom>
              <a:noFill/>
              <a:ln w="25400" cap="flat" cmpd="sng" algn="ctr">
                <a:solidFill>
                  <a:srgbClr val="0070C0"/>
                </a:solidFill>
                <a:prstDash val="solid"/>
              </a:ln>
              <a:effectLst/>
            </p:spPr>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80962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Warwick Farm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Not considered deliverable</a:t>
                </a:r>
              </a:p>
            </p:txBody>
          </p:sp>
          <p:sp>
            <p:nvSpPr>
              <p:cNvPr id="57" name="Circular Arrow 56"/>
              <p:cNvSpPr/>
              <p:nvPr/>
            </p:nvSpPr>
            <p:spPr>
              <a:xfrm rot="12797459" flipH="1" flipV="1">
                <a:off x="9051249" y="1421088"/>
                <a:ext cx="2048221" cy="2156286"/>
              </a:xfrm>
              <a:prstGeom prst="circularArrow">
                <a:avLst>
                  <a:gd name="adj1" fmla="val 9782"/>
                  <a:gd name="adj2" fmla="val 1136318"/>
                  <a:gd name="adj3" fmla="val 18788675"/>
                  <a:gd name="adj4" fmla="val 14132342"/>
                  <a:gd name="adj5" fmla="val 8896"/>
                </a:avLst>
              </a:prstGeom>
              <a:solidFill>
                <a:srgbClr val="5CB46F"/>
              </a:solidFill>
              <a:ln w="15875">
                <a:solidFill>
                  <a:srgbClr val="00B050"/>
                </a:solidFill>
              </a:ln>
              <a:effectLst/>
            </p:spPr>
          </p:sp>
          <p:sp>
            <p:nvSpPr>
              <p:cNvPr id="58" name="TextBox 57"/>
              <p:cNvSpPr txBox="1"/>
              <p:nvPr/>
            </p:nvSpPr>
            <p:spPr>
              <a:xfrm>
                <a:off x="7795435" y="3042925"/>
                <a:ext cx="86151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Nov</a:t>
                </a:r>
              </a:p>
            </p:txBody>
          </p:sp>
          <p:sp>
            <p:nvSpPr>
              <p:cNvPr id="59" name="TextBox 58"/>
              <p:cNvSpPr txBox="1"/>
              <p:nvPr/>
            </p:nvSpPr>
            <p:spPr>
              <a:xfrm>
                <a:off x="7795435" y="5633276"/>
                <a:ext cx="81304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Dec</a:t>
                </a:r>
              </a:p>
            </p:txBody>
          </p:sp>
          <p:sp>
            <p:nvSpPr>
              <p:cNvPr id="60" name="TextBox 59"/>
              <p:cNvSpPr txBox="1"/>
              <p:nvPr/>
            </p:nvSpPr>
            <p:spPr>
              <a:xfrm>
                <a:off x="7795435" y="4379728"/>
                <a:ext cx="81304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Dec</a:t>
                </a:r>
              </a:p>
            </p:txBody>
          </p:sp>
        </p:grpSp>
      </p:grpSp>
    </p:spTree>
    <p:extLst>
      <p:ext uri="{BB962C8B-B14F-4D97-AF65-F5344CB8AC3E}">
        <p14:creationId xmlns:p14="http://schemas.microsoft.com/office/powerpoint/2010/main" val="4213492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09600" y="2799184"/>
            <a:ext cx="10972800" cy="3326980"/>
          </a:xfrm>
        </p:spPr>
        <p:txBody>
          <a:bodyPr/>
          <a:lstStyle/>
          <a:p>
            <a:pPr marL="0" indent="0" algn="ctr">
              <a:buNone/>
            </a:pPr>
            <a:r>
              <a:rPr lang="en-US" sz="5400" b="1" dirty="0">
                <a:latin typeface="Calibri" panose="020F0502020204030204" pitchFamily="34" charset="0"/>
              </a:rPr>
              <a:t>Site selection process – current site</a:t>
            </a:r>
            <a:endParaRPr lang="en-GB" sz="5400" b="1" dirty="0"/>
          </a:p>
        </p:txBody>
      </p:sp>
    </p:spTree>
    <p:extLst>
      <p:ext uri="{BB962C8B-B14F-4D97-AF65-F5344CB8AC3E}">
        <p14:creationId xmlns:p14="http://schemas.microsoft.com/office/powerpoint/2010/main" val="959437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49614" y="327382"/>
            <a:ext cx="10972800" cy="639762"/>
          </a:xfrm>
          <a:prstGeom prst="rect">
            <a:avLst/>
          </a:prstGeom>
        </p:spPr>
        <p:txBody>
          <a:bodyPr>
            <a:noAutofit/>
          </a:bodyPr>
          <a:lstStyle>
            <a:lvl1pPr algn="ctr" defTabSz="457189" rtl="0" eaLnBrk="1" fontAlgn="base" hangingPunct="1">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189" rtl="0" eaLnBrk="1" fontAlgn="base" hangingPunct="1">
              <a:spcBef>
                <a:spcPct val="0"/>
              </a:spcBef>
              <a:spcAft>
                <a:spcPct val="0"/>
              </a:spcAft>
              <a:defRPr sz="4400">
                <a:solidFill>
                  <a:schemeClr val="tx1"/>
                </a:solidFill>
                <a:latin typeface="Calibri" pitchFamily="34" charset="0"/>
              </a:defRPr>
            </a:lvl2pPr>
            <a:lvl3pPr algn="ctr" defTabSz="457189" rtl="0" eaLnBrk="1" fontAlgn="base" hangingPunct="1">
              <a:spcBef>
                <a:spcPct val="0"/>
              </a:spcBef>
              <a:spcAft>
                <a:spcPct val="0"/>
              </a:spcAft>
              <a:defRPr sz="4400">
                <a:solidFill>
                  <a:schemeClr val="tx1"/>
                </a:solidFill>
                <a:latin typeface="Calibri" pitchFamily="34" charset="0"/>
              </a:defRPr>
            </a:lvl3pPr>
            <a:lvl4pPr algn="ctr" defTabSz="457189" rtl="0" eaLnBrk="1" fontAlgn="base" hangingPunct="1">
              <a:spcBef>
                <a:spcPct val="0"/>
              </a:spcBef>
              <a:spcAft>
                <a:spcPct val="0"/>
              </a:spcAft>
              <a:defRPr sz="4400">
                <a:solidFill>
                  <a:schemeClr val="tx1"/>
                </a:solidFill>
                <a:latin typeface="Calibri" pitchFamily="34" charset="0"/>
              </a:defRPr>
            </a:lvl4pPr>
            <a:lvl5pPr algn="ctr" defTabSz="457189" rtl="0" eaLnBrk="1" fontAlgn="base" hangingPunct="1">
              <a:spcBef>
                <a:spcPct val="0"/>
              </a:spcBef>
              <a:spcAft>
                <a:spcPct val="0"/>
              </a:spcAft>
              <a:defRPr sz="4400">
                <a:solidFill>
                  <a:schemeClr val="tx1"/>
                </a:solidFill>
                <a:latin typeface="Calibri" pitchFamily="34" charset="0"/>
              </a:defRPr>
            </a:lvl5pPr>
            <a:lvl6pPr marL="457189" algn="ctr" defTabSz="457189" rtl="0" eaLnBrk="1" fontAlgn="base" hangingPunct="1">
              <a:spcBef>
                <a:spcPct val="0"/>
              </a:spcBef>
              <a:spcAft>
                <a:spcPct val="0"/>
              </a:spcAft>
              <a:defRPr sz="4400">
                <a:solidFill>
                  <a:schemeClr val="tx1"/>
                </a:solidFill>
                <a:latin typeface="Calibri" pitchFamily="34" charset="0"/>
              </a:defRPr>
            </a:lvl6pPr>
            <a:lvl7pPr marL="914377" algn="ctr" defTabSz="457189" rtl="0" eaLnBrk="1" fontAlgn="base" hangingPunct="1">
              <a:spcBef>
                <a:spcPct val="0"/>
              </a:spcBef>
              <a:spcAft>
                <a:spcPct val="0"/>
              </a:spcAft>
              <a:defRPr sz="4400">
                <a:solidFill>
                  <a:schemeClr val="tx1"/>
                </a:solidFill>
                <a:latin typeface="Calibri" pitchFamily="34" charset="0"/>
              </a:defRPr>
            </a:lvl7pPr>
            <a:lvl8pPr marL="1371566" algn="ctr" defTabSz="457189" rtl="0" eaLnBrk="1" fontAlgn="base" hangingPunct="1">
              <a:spcBef>
                <a:spcPct val="0"/>
              </a:spcBef>
              <a:spcAft>
                <a:spcPct val="0"/>
              </a:spcAft>
              <a:defRPr sz="4400">
                <a:solidFill>
                  <a:schemeClr val="tx1"/>
                </a:solidFill>
                <a:latin typeface="Calibri" pitchFamily="34" charset="0"/>
              </a:defRPr>
            </a:lvl8pPr>
            <a:lvl9pPr marL="1828754" algn="ctr" defTabSz="457189" rtl="0" eaLnBrk="1" fontAlgn="base" hangingPunct="1">
              <a:spcBef>
                <a:spcPct val="0"/>
              </a:spcBef>
              <a:spcAft>
                <a:spcPct val="0"/>
              </a:spcAft>
              <a:defRPr sz="4400">
                <a:solidFill>
                  <a:schemeClr val="tx1"/>
                </a:solidFill>
                <a:latin typeface="Calibri" pitchFamily="34" charset="0"/>
              </a:defRPr>
            </a:lvl9pPr>
          </a:lstStyle>
          <a:p>
            <a:pPr algn="l"/>
            <a:r>
              <a:rPr lang="en-GB" sz="3200" dirty="0" smtClean="0"/>
              <a:t>Outcome of Atkins Spatial Assessment Project</a:t>
            </a:r>
            <a:endParaRPr lang="en-GB" sz="3200" dirty="0"/>
          </a:p>
        </p:txBody>
      </p:sp>
      <p:sp>
        <p:nvSpPr>
          <p:cNvPr id="4" name="TextBox 3"/>
          <p:cNvSpPr txBox="1"/>
          <p:nvPr/>
        </p:nvSpPr>
        <p:spPr>
          <a:xfrm>
            <a:off x="1149614" y="1220800"/>
            <a:ext cx="3981574" cy="1138773"/>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Waterfront option 4 site 14C</a:t>
            </a:r>
          </a:p>
          <a:p>
            <a:endParaRPr lang="en-GB" sz="20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£432,765,000</a:t>
            </a:r>
          </a:p>
        </p:txBody>
      </p:sp>
      <p:pic>
        <p:nvPicPr>
          <p:cNvPr id="2" name="Picture 1"/>
          <p:cNvPicPr>
            <a:picLocks noChangeAspect="1"/>
          </p:cNvPicPr>
          <p:nvPr/>
        </p:nvPicPr>
        <p:blipFill>
          <a:blip r:embed="rId2"/>
          <a:stretch>
            <a:fillRect/>
          </a:stretch>
        </p:blipFill>
        <p:spPr>
          <a:xfrm>
            <a:off x="1178313" y="2613229"/>
            <a:ext cx="3952875" cy="3638550"/>
          </a:xfrm>
          <a:prstGeom prst="rect">
            <a:avLst/>
          </a:prstGeom>
        </p:spPr>
      </p:pic>
      <p:sp>
        <p:nvSpPr>
          <p:cNvPr id="13" name="TextBox 12"/>
          <p:cNvSpPr txBox="1"/>
          <p:nvPr/>
        </p:nvSpPr>
        <p:spPr>
          <a:xfrm>
            <a:off x="7044893" y="1220800"/>
            <a:ext cx="3981574" cy="1138773"/>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Existing site 1E</a:t>
            </a:r>
          </a:p>
          <a:p>
            <a:endParaRPr lang="en-GB" sz="20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£461,693,000</a:t>
            </a:r>
          </a:p>
        </p:txBody>
      </p:sp>
      <p:pic>
        <p:nvPicPr>
          <p:cNvPr id="14" name="Picture 13"/>
          <p:cNvPicPr>
            <a:picLocks noChangeAspect="1"/>
          </p:cNvPicPr>
          <p:nvPr/>
        </p:nvPicPr>
        <p:blipFill>
          <a:blip r:embed="rId3"/>
          <a:stretch>
            <a:fillRect/>
          </a:stretch>
        </p:blipFill>
        <p:spPr>
          <a:xfrm>
            <a:off x="7044893" y="2613229"/>
            <a:ext cx="4007256" cy="3638550"/>
          </a:xfrm>
          <a:prstGeom prst="rect">
            <a:avLst/>
          </a:prstGeom>
        </p:spPr>
      </p:pic>
      <p:sp>
        <p:nvSpPr>
          <p:cNvPr id="5" name="TextBox 4"/>
          <p:cNvSpPr txBox="1"/>
          <p:nvPr/>
        </p:nvSpPr>
        <p:spPr>
          <a:xfrm>
            <a:off x="1149614" y="6393418"/>
            <a:ext cx="9395521" cy="369332"/>
          </a:xfrm>
          <a:prstGeom prst="rect">
            <a:avLst/>
          </a:prstGeom>
          <a:noFill/>
        </p:spPr>
        <p:txBody>
          <a:bodyPr wrap="none" rtlCol="0">
            <a:spAutoFit/>
          </a:bodyPr>
          <a:lstStyle/>
          <a:p>
            <a:r>
              <a:rPr lang="en-GB" dirty="0" smtClean="0"/>
              <a:t>22</a:t>
            </a:r>
            <a:r>
              <a:rPr lang="en-GB" baseline="30000" dirty="0" smtClean="0"/>
              <a:t>nd</a:t>
            </a:r>
            <a:r>
              <a:rPr lang="en-GB" dirty="0" smtClean="0"/>
              <a:t> February 2013 – MOG confirmed that </a:t>
            </a:r>
            <a:r>
              <a:rPr lang="en-GB" dirty="0">
                <a:latin typeface="Arial" panose="020B0604020202020204" pitchFamily="34" charset="0"/>
                <a:cs typeface="Arial" panose="020B0604020202020204" pitchFamily="34" charset="0"/>
              </a:rPr>
              <a:t>the Existing site 1E would be the preferred site</a:t>
            </a:r>
            <a:r>
              <a:rPr lang="en-GB" dirty="0" smtClean="0"/>
              <a:t> </a:t>
            </a:r>
            <a:endParaRPr lang="en-GB" dirty="0"/>
          </a:p>
        </p:txBody>
      </p:sp>
    </p:spTree>
    <p:extLst>
      <p:ext uri="{BB962C8B-B14F-4D97-AF65-F5344CB8AC3E}">
        <p14:creationId xmlns:p14="http://schemas.microsoft.com/office/powerpoint/2010/main" val="1201690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Refined concept</a:t>
            </a:r>
            <a:endParaRPr lang="en-GB" dirty="0"/>
          </a:p>
        </p:txBody>
      </p:sp>
      <p:sp>
        <p:nvSpPr>
          <p:cNvPr id="3" name="Content Placeholder 2"/>
          <p:cNvSpPr>
            <a:spLocks noGrp="1"/>
          </p:cNvSpPr>
          <p:nvPr>
            <p:ph idx="1"/>
          </p:nvPr>
        </p:nvSpPr>
        <p:spPr/>
        <p:txBody>
          <a:bodyPr>
            <a:normAutofit/>
          </a:bodyPr>
          <a:lstStyle/>
          <a:p>
            <a:pPr marL="0" indent="0">
              <a:buNone/>
            </a:pPr>
            <a:r>
              <a:rPr lang="en-GB" sz="2800" b="1" dirty="0" smtClean="0"/>
              <a:t>18</a:t>
            </a:r>
            <a:r>
              <a:rPr lang="en-GB" sz="2800" b="1" baseline="30000" dirty="0" smtClean="0"/>
              <a:t>th</a:t>
            </a:r>
            <a:r>
              <a:rPr lang="en-GB" sz="2800" b="1" dirty="0" smtClean="0"/>
              <a:t> June 2013</a:t>
            </a:r>
          </a:p>
          <a:p>
            <a:r>
              <a:rPr lang="en-GB" sz="2800" dirty="0" smtClean="0"/>
              <a:t>The spatial assessment project outcome </a:t>
            </a:r>
            <a:r>
              <a:rPr lang="en-GB" sz="2800" dirty="0"/>
              <a:t>and the proposed funding strategy were considered </a:t>
            </a:r>
            <a:r>
              <a:rPr lang="en-GB" sz="2800" dirty="0" smtClean="0"/>
              <a:t>by the </a:t>
            </a:r>
            <a:r>
              <a:rPr lang="en-GB" sz="2800" dirty="0"/>
              <a:t>Ministerial Oversight </a:t>
            </a:r>
            <a:r>
              <a:rPr lang="en-GB" sz="2800" dirty="0" smtClean="0"/>
              <a:t>Group. </a:t>
            </a:r>
          </a:p>
          <a:p>
            <a:r>
              <a:rPr lang="en-GB" sz="2800" dirty="0" smtClean="0"/>
              <a:t>Ministers </a:t>
            </a:r>
            <a:r>
              <a:rPr lang="en-GB" sz="2800" dirty="0"/>
              <a:t>requested that a </a:t>
            </a:r>
            <a:r>
              <a:rPr lang="en-GB" sz="2800" dirty="0" smtClean="0"/>
              <a:t>refined proposal</a:t>
            </a:r>
            <a:r>
              <a:rPr lang="en-GB" sz="2800" dirty="0"/>
              <a:t>, based on the findings and recommendation of the previous </a:t>
            </a:r>
            <a:r>
              <a:rPr lang="en-GB" sz="2800" dirty="0" smtClean="0"/>
              <a:t>proposal, </a:t>
            </a:r>
            <a:r>
              <a:rPr lang="en-GB" sz="2800" dirty="0"/>
              <a:t>but within the identified funding available, be drawn up, to </a:t>
            </a:r>
            <a:r>
              <a:rPr lang="en-GB" sz="2800" dirty="0" smtClean="0"/>
              <a:t>inform the </a:t>
            </a:r>
            <a:r>
              <a:rPr lang="en-GB" sz="2800" dirty="0"/>
              <a:t>States Assembly of the approach to be adopted within a more detailed </a:t>
            </a:r>
            <a:r>
              <a:rPr lang="en-GB" sz="2800" dirty="0" smtClean="0"/>
              <a:t>Feasibility Study.</a:t>
            </a:r>
          </a:p>
        </p:txBody>
      </p:sp>
      <p:sp>
        <p:nvSpPr>
          <p:cNvPr id="4" name="TextBox 3"/>
          <p:cNvSpPr txBox="1"/>
          <p:nvPr/>
        </p:nvSpPr>
        <p:spPr>
          <a:xfrm>
            <a:off x="1184988" y="5747987"/>
            <a:ext cx="10045959" cy="92333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smtClean="0">
                <a:latin typeface="Arial" panose="020B0604020202020204" pitchFamily="34" charset="0"/>
                <a:cs typeface="Arial" panose="020B0604020202020204" pitchFamily="34" charset="0"/>
              </a:rPr>
              <a:t>“the last sitting of the States in July could receive an update on the hospital explaining that a decision had been taken to rebuild on the existing site, that CoM had accepted that a budget of £250 million would be allocated until subsequent phases were possible” </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006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Refined concept</a:t>
            </a:r>
            <a:endParaRPr lang="en-GB" dirty="0"/>
          </a:p>
        </p:txBody>
      </p:sp>
      <p:sp>
        <p:nvSpPr>
          <p:cNvPr id="3" name="Content Placeholder 2"/>
          <p:cNvSpPr>
            <a:spLocks noGrp="1"/>
          </p:cNvSpPr>
          <p:nvPr>
            <p:ph idx="1"/>
          </p:nvPr>
        </p:nvSpPr>
        <p:spPr/>
        <p:txBody>
          <a:bodyPr/>
          <a:lstStyle/>
          <a:p>
            <a:r>
              <a:rPr lang="en-GB" sz="2800" dirty="0" smtClean="0"/>
              <a:t>A Health Design Champion was appointed to develop a concept of a phased development which would meet the allocated budget.</a:t>
            </a:r>
          </a:p>
          <a:p>
            <a:r>
              <a:rPr lang="en-GB" sz="2800" dirty="0" smtClean="0"/>
              <a:t>In order to vacate areas of the existing site that needed to be demolished a new building at </a:t>
            </a:r>
            <a:r>
              <a:rPr lang="en-GB" sz="2800" dirty="0" err="1" smtClean="0"/>
              <a:t>Overdale</a:t>
            </a:r>
            <a:r>
              <a:rPr lang="en-GB" sz="2800" dirty="0" smtClean="0"/>
              <a:t> housing ambulatory care was proposed.</a:t>
            </a:r>
          </a:p>
          <a:p>
            <a:r>
              <a:rPr lang="en-GB" sz="2800" dirty="0" smtClean="0"/>
              <a:t>Many of the existing buildings on the main site were to be retained and refurbished in order to reduce costs.</a:t>
            </a:r>
            <a:endParaRPr lang="en-GB" sz="2800" dirty="0"/>
          </a:p>
        </p:txBody>
      </p:sp>
    </p:spTree>
    <p:extLst>
      <p:ext uri="{BB962C8B-B14F-4D97-AF65-F5344CB8AC3E}">
        <p14:creationId xmlns:p14="http://schemas.microsoft.com/office/powerpoint/2010/main" val="166151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4662" y="0"/>
            <a:ext cx="9862676" cy="6858000"/>
          </a:xfrm>
          <a:prstGeom prst="rect">
            <a:avLst/>
          </a:prstGeom>
        </p:spPr>
      </p:pic>
      <p:sp>
        <p:nvSpPr>
          <p:cNvPr id="3" name="Rectangle 2"/>
          <p:cNvSpPr/>
          <p:nvPr/>
        </p:nvSpPr>
        <p:spPr>
          <a:xfrm>
            <a:off x="6747933" y="431800"/>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Rectangle 3"/>
          <p:cNvSpPr/>
          <p:nvPr/>
        </p:nvSpPr>
        <p:spPr>
          <a:xfrm>
            <a:off x="6303433" y="11461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Rectangle 4"/>
          <p:cNvSpPr/>
          <p:nvPr/>
        </p:nvSpPr>
        <p:spPr>
          <a:xfrm>
            <a:off x="8376708" y="2355850"/>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ectangle 5"/>
          <p:cNvSpPr/>
          <p:nvPr/>
        </p:nvSpPr>
        <p:spPr>
          <a:xfrm>
            <a:off x="7767108" y="299402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ectangle 6"/>
          <p:cNvSpPr/>
          <p:nvPr/>
        </p:nvSpPr>
        <p:spPr>
          <a:xfrm>
            <a:off x="9243483" y="3546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p:cNvSpPr/>
          <p:nvPr/>
        </p:nvSpPr>
        <p:spPr>
          <a:xfrm>
            <a:off x="9243483" y="43465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p:nvSpPr>
        <p:spPr>
          <a:xfrm>
            <a:off x="9081558" y="6213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p:cNvSpPr/>
          <p:nvPr/>
        </p:nvSpPr>
        <p:spPr>
          <a:xfrm>
            <a:off x="6852708" y="4889500"/>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le 10"/>
          <p:cNvSpPr/>
          <p:nvPr/>
        </p:nvSpPr>
        <p:spPr>
          <a:xfrm>
            <a:off x="4404783" y="26701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Rectangle 11"/>
          <p:cNvSpPr/>
          <p:nvPr/>
        </p:nvSpPr>
        <p:spPr>
          <a:xfrm>
            <a:off x="2595033" y="6213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12"/>
          <p:cNvSpPr/>
          <p:nvPr/>
        </p:nvSpPr>
        <p:spPr>
          <a:xfrm>
            <a:off x="4131237" y="6213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6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Dual-site concept</a:t>
            </a:r>
            <a:endParaRPr lang="en-GB" dirty="0"/>
          </a:p>
        </p:txBody>
      </p:sp>
      <p:sp>
        <p:nvSpPr>
          <p:cNvPr id="3" name="Content Placeholder 2"/>
          <p:cNvSpPr>
            <a:spLocks noGrp="1"/>
          </p:cNvSpPr>
          <p:nvPr>
            <p:ph idx="1"/>
          </p:nvPr>
        </p:nvSpPr>
        <p:spPr>
          <a:xfrm>
            <a:off x="609600" y="1287625"/>
            <a:ext cx="10972800" cy="4838540"/>
          </a:xfrm>
        </p:spPr>
        <p:txBody>
          <a:bodyPr>
            <a:normAutofit/>
          </a:bodyPr>
          <a:lstStyle/>
          <a:p>
            <a:pPr marL="0" indent="0">
              <a:buNone/>
            </a:pPr>
            <a:r>
              <a:rPr lang="en-GB" sz="2800" b="1" dirty="0" smtClean="0"/>
              <a:t>17</a:t>
            </a:r>
            <a:r>
              <a:rPr lang="en-GB" sz="2800" b="1" baseline="30000" dirty="0" smtClean="0"/>
              <a:t>th</a:t>
            </a:r>
            <a:r>
              <a:rPr lang="en-GB" sz="2800" b="1" dirty="0" smtClean="0"/>
              <a:t> September 2013</a:t>
            </a:r>
          </a:p>
          <a:p>
            <a:r>
              <a:rPr lang="en-GB" sz="2800" dirty="0" smtClean="0"/>
              <a:t>The dual-site concept was approved by MOG. </a:t>
            </a:r>
          </a:p>
          <a:p>
            <a:pPr marL="0" indent="0">
              <a:buNone/>
            </a:pPr>
            <a:r>
              <a:rPr lang="en-GB" sz="2800" b="1" dirty="0" smtClean="0"/>
              <a:t>8</a:t>
            </a:r>
            <a:r>
              <a:rPr lang="en-GB" sz="2800" b="1" baseline="30000" dirty="0" smtClean="0"/>
              <a:t>th</a:t>
            </a:r>
            <a:r>
              <a:rPr lang="en-GB" sz="2800" b="1" dirty="0" smtClean="0"/>
              <a:t> October 2013</a:t>
            </a:r>
          </a:p>
          <a:p>
            <a:r>
              <a:rPr lang="en-GB" sz="2800" dirty="0" smtClean="0"/>
              <a:t>The Draft Budget Statement 2014 was lodged as a proposition. Details of the site search, dual-site proposals and a budget of £297m were included as an appendix. The budget approved £10.2m in order to progress the design development, preliminary works and transitional capacity requirements.</a:t>
            </a:r>
          </a:p>
        </p:txBody>
      </p:sp>
      <p:sp>
        <p:nvSpPr>
          <p:cNvPr id="4" name="TextBox 3"/>
          <p:cNvSpPr txBox="1"/>
          <p:nvPr/>
        </p:nvSpPr>
        <p:spPr>
          <a:xfrm>
            <a:off x="656253" y="5212518"/>
            <a:ext cx="10926147" cy="1477328"/>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a:latin typeface="Arial" panose="020B0604020202020204" pitchFamily="34" charset="0"/>
                <a:cs typeface="Arial" panose="020B0604020202020204" pitchFamily="34" charset="0"/>
              </a:rPr>
              <a:t>“This funding provides for preliminary activities that </a:t>
            </a:r>
            <a:r>
              <a:rPr lang="en-GB" b="1" i="1" dirty="0" smtClean="0">
                <a:latin typeface="Arial" panose="020B0604020202020204" pitchFamily="34" charset="0"/>
                <a:cs typeface="Arial" panose="020B0604020202020204" pitchFamily="34" charset="0"/>
              </a:rPr>
              <a:t>are required </a:t>
            </a:r>
            <a:r>
              <a:rPr lang="en-GB" b="1" i="1" dirty="0">
                <a:latin typeface="Arial" panose="020B0604020202020204" pitchFamily="34" charset="0"/>
                <a:cs typeface="Arial" panose="020B0604020202020204" pitchFamily="34" charset="0"/>
              </a:rPr>
              <a:t>to enable the phased main works programme to be undertaken.</a:t>
            </a:r>
          </a:p>
          <a:p>
            <a:r>
              <a:rPr lang="en-GB" b="1" i="1" dirty="0">
                <a:latin typeface="Arial" panose="020B0604020202020204" pitchFamily="34" charset="0"/>
                <a:cs typeface="Arial" panose="020B0604020202020204" pitchFamily="34" charset="0"/>
              </a:rPr>
              <a:t>The funding will also enable the acquisition of land necessary to complete site assembly for </a:t>
            </a:r>
            <a:r>
              <a:rPr lang="en-GB" b="1" i="1" dirty="0" smtClean="0">
                <a:latin typeface="Arial" panose="020B0604020202020204" pitchFamily="34" charset="0"/>
                <a:cs typeface="Arial" panose="020B0604020202020204" pitchFamily="34" charset="0"/>
              </a:rPr>
              <a:t>the proposed </a:t>
            </a:r>
            <a:r>
              <a:rPr lang="en-GB" b="1" i="1" dirty="0">
                <a:latin typeface="Arial" panose="020B0604020202020204" pitchFamily="34" charset="0"/>
                <a:cs typeface="Arial" panose="020B0604020202020204" pitchFamily="34" charset="0"/>
              </a:rPr>
              <a:t>developments and for the project team to undertake design works for the initial phases </a:t>
            </a:r>
            <a:r>
              <a:rPr lang="en-GB" b="1" i="1" dirty="0" smtClean="0">
                <a:latin typeface="Arial" panose="020B0604020202020204" pitchFamily="34" charset="0"/>
                <a:cs typeface="Arial" panose="020B0604020202020204" pitchFamily="34" charset="0"/>
              </a:rPr>
              <a:t>and carry </a:t>
            </a:r>
            <a:r>
              <a:rPr lang="en-GB" b="1" i="1" dirty="0">
                <a:latin typeface="Arial" panose="020B0604020202020204" pitchFamily="34" charset="0"/>
                <a:cs typeface="Arial" panose="020B0604020202020204" pitchFamily="34" charset="0"/>
              </a:rPr>
              <a:t>out some required necessary preliminary works.” </a:t>
            </a:r>
          </a:p>
        </p:txBody>
      </p:sp>
    </p:spTree>
    <p:extLst>
      <p:ext uri="{BB962C8B-B14F-4D97-AF65-F5344CB8AC3E}">
        <p14:creationId xmlns:p14="http://schemas.microsoft.com/office/powerpoint/2010/main" val="144272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 Hospi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8" ma:contentTypeDescription="" ma:contentTypeScope="" ma:versionID="aca7a7d1a2e36451cd1926f0ea65372c">
  <xsd:schema xmlns:xsd="http://www.w3.org/2001/XMLSchema" xmlns:xs="http://www.w3.org/2001/XMLSchema" xmlns:p="http://schemas.microsoft.com/office/2006/metadata/properties" xmlns:ns2="f906fbab-2f75-4c55-9947-54e5e7fb542c" targetNamespace="http://schemas.microsoft.com/office/2006/metadata/properties" ma:root="true" ma:fieldsID="b194a0c6b20796394434e5a6a05ce10d"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indexed="true"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17</Form_x0020__x002d__x0020_no_x0020_of_x0020_pages>
    <Document_x0020_type xmlns="f906fbab-2f75-4c55-9947-54e5e7fb542c">Policy</Document_x0020_type>
    <Review_x0020_date_x0020__x002d__x0020_for_x0020_updating_x0020_or_x0020_deleteing_x0020_from_x0020_site xmlns="f906fbab-2f75-4c55-9947-54e5e7fb542c" xsi:nil="true"/>
    <Department_x0020__x0028_new_x0029_ xmlns="f906fbab-2f75-4c55-9947-54e5e7fb542c">1</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No</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Is_x0020_this_x0020_an_x0020_infographic_x003f_ xmlns="f906fbab-2f75-4c55-9947-54e5e7fb542c">false</Is_x0020_this_x0020_an_x0020_infographic_x003f_>
  </documentManagement>
</p:properties>
</file>

<file path=customXml/itemProps1.xml><?xml version="1.0" encoding="utf-8"?>
<ds:datastoreItem xmlns:ds="http://schemas.openxmlformats.org/officeDocument/2006/customXml" ds:itemID="{20BA310F-7456-4D98-9AD1-D852C72C0EA9}"/>
</file>

<file path=customXml/itemProps2.xml><?xml version="1.0" encoding="utf-8"?>
<ds:datastoreItem xmlns:ds="http://schemas.openxmlformats.org/officeDocument/2006/customXml" ds:itemID="{3DDDC5F7-4FD5-4985-986D-ED9B63C9113B}">
  <ds:schemaRefs>
    <ds:schemaRef ds:uri="http://schemas.microsoft.com/sharepoint/v3/contenttype/forms"/>
  </ds:schemaRefs>
</ds:datastoreItem>
</file>

<file path=customXml/itemProps3.xml><?xml version="1.0" encoding="utf-8"?>
<ds:datastoreItem xmlns:ds="http://schemas.openxmlformats.org/officeDocument/2006/customXml" ds:itemID="{6A4378DB-6CBE-4408-9476-243583EC5D3F}">
  <ds:schemaRefs>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62749e3-8654-426b-bdac-e870c9c81a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2452</TotalTime>
  <Words>1345</Words>
  <Application>Microsoft Office PowerPoint</Application>
  <PresentationFormat>Widescreen</PresentationFormat>
  <Paragraphs>169</Paragraphs>
  <Slides>17</Slides>
  <Notes>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Future Hospital</vt:lpstr>
      <vt:lpstr>Default Design</vt:lpstr>
      <vt:lpstr>PowerPoint Presentation</vt:lpstr>
      <vt:lpstr>Feedback previous Workshop</vt:lpstr>
      <vt:lpstr>2: Re-cap: review of sites – 2012</vt:lpstr>
      <vt:lpstr>PowerPoint Presentation</vt:lpstr>
      <vt:lpstr>PowerPoint Presentation</vt:lpstr>
      <vt:lpstr>Refined concept</vt:lpstr>
      <vt:lpstr>Refined concept</vt:lpstr>
      <vt:lpstr>PowerPoint Presentation</vt:lpstr>
      <vt:lpstr>Dual-site concept</vt:lpstr>
      <vt:lpstr>Political concerns</vt:lpstr>
      <vt:lpstr>Site appraisal report</vt:lpstr>
      <vt:lpstr>Site appraisal report</vt:lpstr>
      <vt:lpstr>Consultation</vt:lpstr>
      <vt:lpstr>States Members’ workshops</vt:lpstr>
      <vt:lpstr>Proof of concept</vt:lpstr>
      <vt:lpstr>States Assembly</vt:lpstr>
      <vt:lpstr>Next steps</vt:lpstr>
    </vt:vector>
  </TitlesOfParts>
  <Company>States Of Jersey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2 presentation 03-08-18</dc:title>
  <dc:creator>Philippa MacAndrew</dc:creator>
  <cp:lastModifiedBy>Ralph Buchholz</cp:lastModifiedBy>
  <cp:revision>91</cp:revision>
  <cp:lastPrinted>2018-07-26T10:35:49Z</cp:lastPrinted>
  <dcterms:created xsi:type="dcterms:W3CDTF">2018-07-24T11:05:50Z</dcterms:created>
  <dcterms:modified xsi:type="dcterms:W3CDTF">2018-10-01T10:02:41Z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y fmtid="{D5CDD505-2E9C-101B-9397-08002B2CF9AE}" pid="3" name="Form - is signature required?">
    <vt:bool>false</vt:bool>
  </property>
  <property fmtid="{D5CDD505-2E9C-101B-9397-08002B2CF9AE}" pid="4" name="Form - is payment required?">
    <vt:bool>false</vt:bool>
  </property>
</Properties>
</file>