
<file path=[Content_Types].xml><?xml version="1.0" encoding="utf-8"?>
<Types xmlns="http://schemas.openxmlformats.org/package/2006/content-types">
  <Default Extension="png" ContentType="image/png"/>
  <Default Extension="wmf" ContentType="image/x-w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3" r:id="rId4"/>
    <p:sldMasterId id="2147483690" r:id="rId5"/>
  </p:sldMasterIdLst>
  <p:notesMasterIdLst>
    <p:notesMasterId r:id="rId19"/>
  </p:notesMasterIdLst>
  <p:handoutMasterIdLst>
    <p:handoutMasterId r:id="rId20"/>
  </p:handoutMasterIdLst>
  <p:sldIdLst>
    <p:sldId id="279" r:id="rId6"/>
    <p:sldId id="317" r:id="rId7"/>
    <p:sldId id="297" r:id="rId8"/>
    <p:sldId id="304" r:id="rId9"/>
    <p:sldId id="303" r:id="rId10"/>
    <p:sldId id="305" r:id="rId11"/>
    <p:sldId id="306" r:id="rId12"/>
    <p:sldId id="307" r:id="rId13"/>
    <p:sldId id="308" r:id="rId14"/>
    <p:sldId id="309" r:id="rId15"/>
    <p:sldId id="310" r:id="rId16"/>
    <p:sldId id="294" r:id="rId17"/>
    <p:sldId id="296" r:id="rId18"/>
  </p:sldIdLst>
  <p:sldSz cx="12192000" cy="6858000"/>
  <p:notesSz cx="6797675" cy="992663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8F8F"/>
    <a:srgbClr val="FCA1B0"/>
    <a:srgbClr val="FFCCCC"/>
    <a:srgbClr val="993300"/>
    <a:srgbClr val="FF7575"/>
    <a:srgbClr val="FF5B5B"/>
    <a:srgbClr val="FF99FF"/>
    <a:srgbClr val="B8DFE2"/>
    <a:srgbClr val="F2F2F2"/>
    <a:srgbClr val="72BFC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4" autoAdjust="0"/>
    <p:restoredTop sz="94660"/>
  </p:normalViewPr>
  <p:slideViewPr>
    <p:cSldViewPr snapToGrid="0">
      <p:cViewPr varScale="1">
        <p:scale>
          <a:sx n="52" d="100"/>
          <a:sy n="52" d="100"/>
        </p:scale>
        <p:origin x="811" y="58"/>
      </p:cViewPr>
      <p:guideLst>
        <p:guide orient="horz" pos="2160"/>
        <p:guide pos="3840"/>
      </p:guideLst>
    </p:cSldViewPr>
  </p:slid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3" Type="http://schemas.openxmlformats.org/officeDocument/2006/relationships/customXml" Target="../customXml/item3.xml"/><Relationship Id="rId21" Type="http://schemas.openxmlformats.org/officeDocument/2006/relationships/presProps" Target="presProps.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handoutMaster" Target="handoutMasters/handoutMaster1.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tableStyles" Target="tableStyles.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theme" Target="theme/theme1.xml"/><Relationship Id="rId10" Type="http://schemas.openxmlformats.org/officeDocument/2006/relationships/slide" Target="slides/slide5.xml"/><Relationship Id="rId19"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6400" cy="4968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sz="quarter" idx="1"/>
          </p:nvPr>
        </p:nvSpPr>
        <p:spPr>
          <a:xfrm>
            <a:off x="3849688" y="0"/>
            <a:ext cx="2946400" cy="496888"/>
          </a:xfrm>
          <a:prstGeom prst="rect">
            <a:avLst/>
          </a:prstGeom>
        </p:spPr>
        <p:txBody>
          <a:bodyPr vert="horz" lIns="91440" tIns="45720" rIns="91440" bIns="45720" rtlCol="0"/>
          <a:lstStyle>
            <a:lvl1pPr algn="r">
              <a:defRPr sz="1200"/>
            </a:lvl1pPr>
          </a:lstStyle>
          <a:p>
            <a:fld id="{F3ED627D-6B30-40EB-A7D4-4DC0E8F32A5F}" type="datetimeFigureOut">
              <a:rPr lang="en-GB" smtClean="0"/>
              <a:t>01/10/2018</a:t>
            </a:fld>
            <a:endParaRPr lang="en-GB"/>
          </a:p>
        </p:txBody>
      </p:sp>
      <p:sp>
        <p:nvSpPr>
          <p:cNvPr id="4" name="Footer Placeholder 3"/>
          <p:cNvSpPr>
            <a:spLocks noGrp="1"/>
          </p:cNvSpPr>
          <p:nvPr>
            <p:ph type="ftr" sz="quarter" idx="2"/>
          </p:nvPr>
        </p:nvSpPr>
        <p:spPr>
          <a:xfrm>
            <a:off x="0" y="9429750"/>
            <a:ext cx="2946400" cy="496888"/>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p:cNvSpPr>
            <a:spLocks noGrp="1"/>
          </p:cNvSpPr>
          <p:nvPr>
            <p:ph type="sldNum" sz="quarter" idx="3"/>
          </p:nvPr>
        </p:nvSpPr>
        <p:spPr>
          <a:xfrm>
            <a:off x="3849688" y="9429750"/>
            <a:ext cx="2946400" cy="496888"/>
          </a:xfrm>
          <a:prstGeom prst="rect">
            <a:avLst/>
          </a:prstGeom>
        </p:spPr>
        <p:txBody>
          <a:bodyPr vert="horz" lIns="91440" tIns="45720" rIns="91440" bIns="45720" rtlCol="0" anchor="b"/>
          <a:lstStyle>
            <a:lvl1pPr algn="r">
              <a:defRPr sz="1200"/>
            </a:lvl1pPr>
          </a:lstStyle>
          <a:p>
            <a:fld id="{B5866B33-5D96-4B9C-BC2F-2DAF3A7A70B9}" type="slidenum">
              <a:rPr lang="en-GB" smtClean="0"/>
              <a:t>‹#›</a:t>
            </a:fld>
            <a:endParaRPr lang="en-GB"/>
          </a:p>
        </p:txBody>
      </p:sp>
    </p:spTree>
    <p:extLst>
      <p:ext uri="{BB962C8B-B14F-4D97-AF65-F5344CB8AC3E}">
        <p14:creationId xmlns:p14="http://schemas.microsoft.com/office/powerpoint/2010/main" val="32216847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8056"/>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50443" y="0"/>
            <a:ext cx="2945659" cy="498056"/>
          </a:xfrm>
          <a:prstGeom prst="rect">
            <a:avLst/>
          </a:prstGeom>
        </p:spPr>
        <p:txBody>
          <a:bodyPr vert="horz" lIns="91440" tIns="45720" rIns="91440" bIns="45720" rtlCol="0"/>
          <a:lstStyle>
            <a:lvl1pPr algn="r">
              <a:defRPr sz="1200"/>
            </a:lvl1pPr>
          </a:lstStyle>
          <a:p>
            <a:fld id="{FC72A876-E33C-4ECD-94F3-82A3FDEFE1E4}" type="datetimeFigureOut">
              <a:rPr lang="en-GB" smtClean="0"/>
              <a:t>01/10/2018</a:t>
            </a:fld>
            <a:endParaRPr lang="en-GB"/>
          </a:p>
        </p:txBody>
      </p:sp>
      <p:sp>
        <p:nvSpPr>
          <p:cNvPr id="4" name="Slide Image Placeholder 3"/>
          <p:cNvSpPr>
            <a:spLocks noGrp="1" noRot="1" noChangeAspect="1"/>
          </p:cNvSpPr>
          <p:nvPr>
            <p:ph type="sldImg" idx="2"/>
          </p:nvPr>
        </p:nvSpPr>
        <p:spPr>
          <a:xfrm>
            <a:off x="422275" y="1241425"/>
            <a:ext cx="5953125" cy="3349625"/>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79768" y="4777194"/>
            <a:ext cx="5438140" cy="3908614"/>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9428584"/>
            <a:ext cx="2945659" cy="498055"/>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50443" y="9428584"/>
            <a:ext cx="2945659" cy="498055"/>
          </a:xfrm>
          <a:prstGeom prst="rect">
            <a:avLst/>
          </a:prstGeom>
        </p:spPr>
        <p:txBody>
          <a:bodyPr vert="horz" lIns="91440" tIns="45720" rIns="91440" bIns="45720" rtlCol="0" anchor="b"/>
          <a:lstStyle>
            <a:lvl1pPr algn="r">
              <a:defRPr sz="1200"/>
            </a:lvl1pPr>
          </a:lstStyle>
          <a:p>
            <a:fld id="{12E07B4D-9A4E-4EF8-B6E8-5A9B4AA0BD43}" type="slidenum">
              <a:rPr lang="en-GB" smtClean="0"/>
              <a:t>‹#›</a:t>
            </a:fld>
            <a:endParaRPr lang="en-GB"/>
          </a:p>
        </p:txBody>
      </p:sp>
    </p:spTree>
    <p:extLst>
      <p:ext uri="{BB962C8B-B14F-4D97-AF65-F5344CB8AC3E}">
        <p14:creationId xmlns:p14="http://schemas.microsoft.com/office/powerpoint/2010/main" val="284983507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Header Placeholder 3"/>
          <p:cNvSpPr>
            <a:spLocks noGrp="1"/>
          </p:cNvSpPr>
          <p:nvPr>
            <p:ph type="hdr" sz="quarter" idx="10"/>
          </p:nvPr>
        </p:nvSpPr>
        <p:spPr/>
        <p:txBody>
          <a:bodyPr/>
          <a:lstStyle/>
          <a:p>
            <a:pPr>
              <a:defRPr/>
            </a:pPr>
            <a:r>
              <a:rPr lang="en-GB" smtClean="0">
                <a:solidFill>
                  <a:srgbClr val="000000"/>
                </a:solidFill>
              </a:rPr>
              <a:t>Draft</a:t>
            </a:r>
            <a:endParaRPr lang="en-GB">
              <a:solidFill>
                <a:srgbClr val="000000"/>
              </a:solidFill>
            </a:endParaRPr>
          </a:p>
        </p:txBody>
      </p:sp>
      <p:sp>
        <p:nvSpPr>
          <p:cNvPr id="5" name="Date Placeholder 4"/>
          <p:cNvSpPr>
            <a:spLocks noGrp="1"/>
          </p:cNvSpPr>
          <p:nvPr>
            <p:ph type="dt" idx="11"/>
          </p:nvPr>
        </p:nvSpPr>
        <p:spPr/>
        <p:txBody>
          <a:bodyPr/>
          <a:lstStyle/>
          <a:p>
            <a:pPr>
              <a:defRPr/>
            </a:pPr>
            <a:r>
              <a:rPr lang="en-US" smtClean="0">
                <a:solidFill>
                  <a:srgbClr val="000000"/>
                </a:solidFill>
              </a:rPr>
              <a:t>23/11/2012</a:t>
            </a:r>
            <a:endParaRPr lang="en-GB">
              <a:solidFill>
                <a:srgbClr val="000000"/>
              </a:solidFill>
            </a:endParaRPr>
          </a:p>
        </p:txBody>
      </p:sp>
      <p:sp>
        <p:nvSpPr>
          <p:cNvPr id="6" name="Slide Number Placeholder 5"/>
          <p:cNvSpPr>
            <a:spLocks noGrp="1"/>
          </p:cNvSpPr>
          <p:nvPr>
            <p:ph type="sldNum" sz="quarter" idx="12"/>
          </p:nvPr>
        </p:nvSpPr>
        <p:spPr/>
        <p:txBody>
          <a:bodyPr/>
          <a:lstStyle/>
          <a:p>
            <a:pPr>
              <a:defRPr/>
            </a:pPr>
            <a:fld id="{471F87DE-44AD-41E0-9266-82DCFF578D9A}" type="slidenum">
              <a:rPr lang="en-GB" altLang="en-US" smtClean="0">
                <a:solidFill>
                  <a:srgbClr val="000000"/>
                </a:solidFill>
              </a:rPr>
              <a:pPr>
                <a:defRPr/>
              </a:pPr>
              <a:t>1</a:t>
            </a:fld>
            <a:endParaRPr lang="en-GB" altLang="en-US">
              <a:solidFill>
                <a:srgbClr val="000000"/>
              </a:solidFill>
            </a:endParaRPr>
          </a:p>
        </p:txBody>
      </p:sp>
    </p:spTree>
    <p:extLst>
      <p:ext uri="{BB962C8B-B14F-4D97-AF65-F5344CB8AC3E}">
        <p14:creationId xmlns:p14="http://schemas.microsoft.com/office/powerpoint/2010/main" val="95791646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a:prstGeom prst="rect">
            <a:avLst/>
          </a:prstGeom>
        </p:spPr>
        <p:txBody>
          <a:bodyPr/>
          <a:lstStyle/>
          <a:p>
            <a:r>
              <a:rPr lang="en-US" smtClean="0"/>
              <a:t>Click to edit Master title style</a:t>
            </a:r>
            <a:endParaRPr lang="en-GB"/>
          </a:p>
        </p:txBody>
      </p:sp>
      <p:sp>
        <p:nvSpPr>
          <p:cNvPr id="3" name="Subtitle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GB"/>
          </a:p>
        </p:txBody>
      </p:sp>
    </p:spTree>
    <p:extLst>
      <p:ext uri="{BB962C8B-B14F-4D97-AF65-F5344CB8AC3E}">
        <p14:creationId xmlns:p14="http://schemas.microsoft.com/office/powerpoint/2010/main" val="37418257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a:prstGeom prst="rect">
            <a:avLst/>
          </a:prstGeo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dirty="0" smtClean="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292215513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a:prstGeom prst="rect">
            <a:avLst/>
          </a:prstGeom>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extLst>
      <p:ext uri="{BB962C8B-B14F-4D97-AF65-F5344CB8AC3E}">
        <p14:creationId xmlns:p14="http://schemas.microsoft.com/office/powerpoint/2010/main" val="291014075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a:prstGeom prst="rect">
            <a:avLst/>
          </a:prstGeo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extLst>
      <p:ext uri="{BB962C8B-B14F-4D97-AF65-F5344CB8AC3E}">
        <p14:creationId xmlns:p14="http://schemas.microsoft.com/office/powerpoint/2010/main" val="113021644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609600" y="274639"/>
            <a:ext cx="10972800" cy="58515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extLst>
      <p:ext uri="{BB962C8B-B14F-4D97-AF65-F5344CB8AC3E}">
        <p14:creationId xmlns:p14="http://schemas.microsoft.com/office/powerpoint/2010/main" val="332224827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a:prstGeom prst="rect">
            <a:avLst/>
          </a:prstGeom>
        </p:spPr>
        <p:txBody>
          <a:bodyPr/>
          <a:lstStyle/>
          <a:p>
            <a:r>
              <a:rPr lang="en-US" smtClean="0"/>
              <a:t>Click to edit Master title style</a:t>
            </a:r>
            <a:endParaRPr lang="en-GB"/>
          </a:p>
        </p:txBody>
      </p:sp>
      <p:sp>
        <p:nvSpPr>
          <p:cNvPr id="3" name="Text Placeholder 2"/>
          <p:cNvSpPr>
            <a:spLocks noGrp="1"/>
          </p:cNvSpPr>
          <p:nvPr>
            <p:ph type="body" sz="half" idx="1"/>
          </p:nvPr>
        </p:nvSpPr>
        <p:spPr>
          <a:xfrm>
            <a:off x="609600" y="1600201"/>
            <a:ext cx="53848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6197600" y="1600201"/>
            <a:ext cx="53848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extLst>
      <p:ext uri="{BB962C8B-B14F-4D97-AF65-F5344CB8AC3E}">
        <p14:creationId xmlns:p14="http://schemas.microsoft.com/office/powerpoint/2010/main" val="21327244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xAndTwoObj" preserve="1">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a:prstGeom prst="rect">
            <a:avLst/>
          </a:prstGeom>
        </p:spPr>
        <p:txBody>
          <a:bodyPr/>
          <a:lstStyle/>
          <a:p>
            <a:r>
              <a:rPr lang="en-US" smtClean="0"/>
              <a:t>Click to edit Master title style</a:t>
            </a:r>
            <a:endParaRPr lang="en-GB"/>
          </a:p>
        </p:txBody>
      </p:sp>
      <p:sp>
        <p:nvSpPr>
          <p:cNvPr id="3" name="Text Placeholder 2"/>
          <p:cNvSpPr>
            <a:spLocks noGrp="1"/>
          </p:cNvSpPr>
          <p:nvPr>
            <p:ph type="body" sz="half" idx="1"/>
          </p:nvPr>
        </p:nvSpPr>
        <p:spPr>
          <a:xfrm>
            <a:off x="609600" y="1600201"/>
            <a:ext cx="53848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quarter" idx="2"/>
          </p:nvPr>
        </p:nvSpPr>
        <p:spPr>
          <a:xfrm>
            <a:off x="6197600" y="1600200"/>
            <a:ext cx="5384800" cy="21859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Content Placeholder 4"/>
          <p:cNvSpPr>
            <a:spLocks noGrp="1"/>
          </p:cNvSpPr>
          <p:nvPr>
            <p:ph sz="quarter" idx="3"/>
          </p:nvPr>
        </p:nvSpPr>
        <p:spPr>
          <a:xfrm>
            <a:off x="6197600" y="3938589"/>
            <a:ext cx="5384800" cy="21875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extLst>
      <p:ext uri="{BB962C8B-B14F-4D97-AF65-F5344CB8AC3E}">
        <p14:creationId xmlns:p14="http://schemas.microsoft.com/office/powerpoint/2010/main" val="43286678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fourObj" preserve="1">
  <p:cSld name="Title and 4 Content">
    <p:spTree>
      <p:nvGrpSpPr>
        <p:cNvPr id="1" name=""/>
        <p:cNvGrpSpPr/>
        <p:nvPr/>
      </p:nvGrpSpPr>
      <p:grpSpPr>
        <a:xfrm>
          <a:off x="0" y="0"/>
          <a:ext cx="0" cy="0"/>
          <a:chOff x="0" y="0"/>
          <a:chExt cx="0" cy="0"/>
        </a:xfrm>
      </p:grpSpPr>
      <p:sp>
        <p:nvSpPr>
          <p:cNvPr id="2" name="Title 1"/>
          <p:cNvSpPr>
            <a:spLocks noGrp="1"/>
          </p:cNvSpPr>
          <p:nvPr>
            <p:ph type="title" sz="quarter"/>
          </p:nvPr>
        </p:nvSpPr>
        <p:spPr>
          <a:xfrm>
            <a:off x="609600" y="274638"/>
            <a:ext cx="10972800" cy="1143000"/>
          </a:xfrm>
          <a:prstGeom prst="rect">
            <a:avLst/>
          </a:prstGeom>
        </p:spPr>
        <p:txBody>
          <a:bodyPr/>
          <a:lstStyle/>
          <a:p>
            <a:r>
              <a:rPr lang="en-US" smtClean="0"/>
              <a:t>Click to edit Master title style</a:t>
            </a:r>
            <a:endParaRPr lang="en-GB"/>
          </a:p>
        </p:txBody>
      </p:sp>
      <p:sp>
        <p:nvSpPr>
          <p:cNvPr id="3" name="Content Placeholder 2"/>
          <p:cNvSpPr>
            <a:spLocks noGrp="1"/>
          </p:cNvSpPr>
          <p:nvPr>
            <p:ph sz="quarter" idx="1"/>
          </p:nvPr>
        </p:nvSpPr>
        <p:spPr>
          <a:xfrm>
            <a:off x="609600" y="1600200"/>
            <a:ext cx="5384800" cy="21859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quarter" idx="2"/>
          </p:nvPr>
        </p:nvSpPr>
        <p:spPr>
          <a:xfrm>
            <a:off x="6197600" y="1600200"/>
            <a:ext cx="5384800" cy="21859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Content Placeholder 4"/>
          <p:cNvSpPr>
            <a:spLocks noGrp="1"/>
          </p:cNvSpPr>
          <p:nvPr>
            <p:ph sz="quarter" idx="3"/>
          </p:nvPr>
        </p:nvSpPr>
        <p:spPr>
          <a:xfrm>
            <a:off x="609600" y="3938589"/>
            <a:ext cx="5384800" cy="21875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Content Placeholder 5"/>
          <p:cNvSpPr>
            <a:spLocks noGrp="1"/>
          </p:cNvSpPr>
          <p:nvPr>
            <p:ph sz="quarter" idx="4"/>
          </p:nvPr>
        </p:nvSpPr>
        <p:spPr>
          <a:xfrm>
            <a:off x="6197600" y="3938589"/>
            <a:ext cx="5384800" cy="21875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extLst>
      <p:ext uri="{BB962C8B-B14F-4D97-AF65-F5344CB8AC3E}">
        <p14:creationId xmlns:p14="http://schemas.microsoft.com/office/powerpoint/2010/main" val="234983149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GB"/>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0F750459-D928-4FDD-B895-5D19368B55AA}" type="datetimeFigureOut">
              <a:rPr lang="en-GB" smtClean="0">
                <a:solidFill>
                  <a:prstClr val="black">
                    <a:tint val="75000"/>
                  </a:prstClr>
                </a:solidFill>
              </a:rPr>
              <a:pPr/>
              <a:t>01/10/2018</a:t>
            </a:fld>
            <a:endParaRPr lang="en-GB"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GB"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4C91FC02-862B-40CB-8C9C-0B38CDA35F53}" type="slidenum">
              <a:rPr lang="en-GB" smtClean="0">
                <a:solidFill>
                  <a:prstClr val="black">
                    <a:tint val="75000"/>
                  </a:prstClr>
                </a:solidFill>
              </a:rPr>
              <a:pPr/>
              <a:t>‹#›</a:t>
            </a:fld>
            <a:endParaRPr lang="en-GB" dirty="0">
              <a:solidFill>
                <a:prstClr val="black">
                  <a:tint val="75000"/>
                </a:prstClr>
              </a:solidFill>
            </a:endParaRPr>
          </a:p>
        </p:txBody>
      </p:sp>
    </p:spTree>
    <p:extLst>
      <p:ext uri="{BB962C8B-B14F-4D97-AF65-F5344CB8AC3E}">
        <p14:creationId xmlns:p14="http://schemas.microsoft.com/office/powerpoint/2010/main" val="150681562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0F750459-D928-4FDD-B895-5D19368B55AA}" type="datetimeFigureOut">
              <a:rPr lang="en-GB" smtClean="0">
                <a:solidFill>
                  <a:prstClr val="black">
                    <a:tint val="75000"/>
                  </a:prstClr>
                </a:solidFill>
              </a:rPr>
              <a:pPr/>
              <a:t>01/10/2018</a:t>
            </a:fld>
            <a:endParaRPr lang="en-GB"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GB"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4C91FC02-862B-40CB-8C9C-0B38CDA35F53}" type="slidenum">
              <a:rPr lang="en-GB" smtClean="0">
                <a:solidFill>
                  <a:prstClr val="black">
                    <a:tint val="75000"/>
                  </a:prstClr>
                </a:solidFill>
              </a:rPr>
              <a:pPr/>
              <a:t>‹#›</a:t>
            </a:fld>
            <a:endParaRPr lang="en-GB" dirty="0">
              <a:solidFill>
                <a:prstClr val="black">
                  <a:tint val="75000"/>
                </a:prstClr>
              </a:solidFill>
            </a:endParaRPr>
          </a:p>
        </p:txBody>
      </p:sp>
    </p:spTree>
    <p:extLst>
      <p:ext uri="{BB962C8B-B14F-4D97-AF65-F5344CB8AC3E}">
        <p14:creationId xmlns:p14="http://schemas.microsoft.com/office/powerpoint/2010/main" val="419398745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GB"/>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0F750459-D928-4FDD-B895-5D19368B55AA}" type="datetimeFigureOut">
              <a:rPr lang="en-GB" smtClean="0">
                <a:solidFill>
                  <a:prstClr val="black">
                    <a:tint val="75000"/>
                  </a:prstClr>
                </a:solidFill>
              </a:rPr>
              <a:pPr/>
              <a:t>01/10/2018</a:t>
            </a:fld>
            <a:endParaRPr lang="en-GB"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GB"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4C91FC02-862B-40CB-8C9C-0B38CDA35F53}" type="slidenum">
              <a:rPr lang="en-GB" smtClean="0">
                <a:solidFill>
                  <a:prstClr val="black">
                    <a:tint val="75000"/>
                  </a:prstClr>
                </a:solidFill>
              </a:rPr>
              <a:pPr/>
              <a:t>‹#›</a:t>
            </a:fld>
            <a:endParaRPr lang="en-GB" dirty="0">
              <a:solidFill>
                <a:prstClr val="black">
                  <a:tint val="75000"/>
                </a:prstClr>
              </a:solidFill>
            </a:endParaRPr>
          </a:p>
        </p:txBody>
      </p:sp>
    </p:spTree>
    <p:extLst>
      <p:ext uri="{BB962C8B-B14F-4D97-AF65-F5344CB8AC3E}">
        <p14:creationId xmlns:p14="http://schemas.microsoft.com/office/powerpoint/2010/main" val="281139887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a:prstGeom prst="rect">
            <a:avLst/>
          </a:prstGeom>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extLst>
      <p:ext uri="{BB962C8B-B14F-4D97-AF65-F5344CB8AC3E}">
        <p14:creationId xmlns:p14="http://schemas.microsoft.com/office/powerpoint/2010/main" val="12122275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0F750459-D928-4FDD-B895-5D19368B55AA}" type="datetimeFigureOut">
              <a:rPr lang="en-GB" smtClean="0">
                <a:solidFill>
                  <a:prstClr val="black">
                    <a:tint val="75000"/>
                  </a:prstClr>
                </a:solidFill>
              </a:rPr>
              <a:pPr/>
              <a:t>01/10/2018</a:t>
            </a:fld>
            <a:endParaRPr lang="en-GB"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GB"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4C91FC02-862B-40CB-8C9C-0B38CDA35F53}" type="slidenum">
              <a:rPr lang="en-GB" smtClean="0">
                <a:solidFill>
                  <a:prstClr val="black">
                    <a:tint val="75000"/>
                  </a:prstClr>
                </a:solidFill>
              </a:rPr>
              <a:pPr/>
              <a:t>‹#›</a:t>
            </a:fld>
            <a:endParaRPr lang="en-GB" dirty="0">
              <a:solidFill>
                <a:prstClr val="black">
                  <a:tint val="75000"/>
                </a:prstClr>
              </a:solidFill>
            </a:endParaRPr>
          </a:p>
        </p:txBody>
      </p:sp>
    </p:spTree>
    <p:extLst>
      <p:ext uri="{BB962C8B-B14F-4D97-AF65-F5344CB8AC3E}">
        <p14:creationId xmlns:p14="http://schemas.microsoft.com/office/powerpoint/2010/main" val="162603486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GB"/>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0F750459-D928-4FDD-B895-5D19368B55AA}" type="datetimeFigureOut">
              <a:rPr lang="en-GB" smtClean="0">
                <a:solidFill>
                  <a:prstClr val="black">
                    <a:tint val="75000"/>
                  </a:prstClr>
                </a:solidFill>
              </a:rPr>
              <a:pPr/>
              <a:t>01/10/2018</a:t>
            </a:fld>
            <a:endParaRPr lang="en-GB" dirty="0">
              <a:solidFill>
                <a:prstClr val="black">
                  <a:tint val="75000"/>
                </a:prstClr>
              </a:solidFill>
            </a:endParaRPr>
          </a:p>
        </p:txBody>
      </p:sp>
      <p:sp>
        <p:nvSpPr>
          <p:cNvPr id="8" name="Footer Placeholder 7"/>
          <p:cNvSpPr>
            <a:spLocks noGrp="1"/>
          </p:cNvSpPr>
          <p:nvPr>
            <p:ph type="ftr" sz="quarter" idx="11"/>
          </p:nvPr>
        </p:nvSpPr>
        <p:spPr/>
        <p:txBody>
          <a:bodyPr/>
          <a:lstStyle/>
          <a:p>
            <a:endParaRPr lang="en-GB" dirty="0">
              <a:solidFill>
                <a:prstClr val="black">
                  <a:tint val="75000"/>
                </a:prstClr>
              </a:solidFill>
            </a:endParaRPr>
          </a:p>
        </p:txBody>
      </p:sp>
      <p:sp>
        <p:nvSpPr>
          <p:cNvPr id="9" name="Slide Number Placeholder 8"/>
          <p:cNvSpPr>
            <a:spLocks noGrp="1"/>
          </p:cNvSpPr>
          <p:nvPr>
            <p:ph type="sldNum" sz="quarter" idx="12"/>
          </p:nvPr>
        </p:nvSpPr>
        <p:spPr/>
        <p:txBody>
          <a:bodyPr/>
          <a:lstStyle/>
          <a:p>
            <a:fld id="{4C91FC02-862B-40CB-8C9C-0B38CDA35F53}" type="slidenum">
              <a:rPr lang="en-GB" smtClean="0">
                <a:solidFill>
                  <a:prstClr val="black">
                    <a:tint val="75000"/>
                  </a:prstClr>
                </a:solidFill>
              </a:rPr>
              <a:pPr/>
              <a:t>‹#›</a:t>
            </a:fld>
            <a:endParaRPr lang="en-GB" dirty="0">
              <a:solidFill>
                <a:prstClr val="black">
                  <a:tint val="75000"/>
                </a:prstClr>
              </a:solidFill>
            </a:endParaRPr>
          </a:p>
        </p:txBody>
      </p:sp>
    </p:spTree>
    <p:extLst>
      <p:ext uri="{BB962C8B-B14F-4D97-AF65-F5344CB8AC3E}">
        <p14:creationId xmlns:p14="http://schemas.microsoft.com/office/powerpoint/2010/main" val="73864915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0F750459-D928-4FDD-B895-5D19368B55AA}" type="datetimeFigureOut">
              <a:rPr lang="en-GB" smtClean="0">
                <a:solidFill>
                  <a:prstClr val="black">
                    <a:tint val="75000"/>
                  </a:prstClr>
                </a:solidFill>
              </a:rPr>
              <a:pPr/>
              <a:t>01/10/2018</a:t>
            </a:fld>
            <a:endParaRPr lang="en-GB" dirty="0">
              <a:solidFill>
                <a:prstClr val="black">
                  <a:tint val="75000"/>
                </a:prstClr>
              </a:solidFill>
            </a:endParaRPr>
          </a:p>
        </p:txBody>
      </p:sp>
      <p:sp>
        <p:nvSpPr>
          <p:cNvPr id="4" name="Footer Placeholder 3"/>
          <p:cNvSpPr>
            <a:spLocks noGrp="1"/>
          </p:cNvSpPr>
          <p:nvPr>
            <p:ph type="ftr" sz="quarter" idx="11"/>
          </p:nvPr>
        </p:nvSpPr>
        <p:spPr/>
        <p:txBody>
          <a:bodyPr/>
          <a:lstStyle/>
          <a:p>
            <a:endParaRPr lang="en-GB" dirty="0">
              <a:solidFill>
                <a:prstClr val="black">
                  <a:tint val="75000"/>
                </a:prstClr>
              </a:solidFill>
            </a:endParaRPr>
          </a:p>
        </p:txBody>
      </p:sp>
      <p:sp>
        <p:nvSpPr>
          <p:cNvPr id="5" name="Slide Number Placeholder 4"/>
          <p:cNvSpPr>
            <a:spLocks noGrp="1"/>
          </p:cNvSpPr>
          <p:nvPr>
            <p:ph type="sldNum" sz="quarter" idx="12"/>
          </p:nvPr>
        </p:nvSpPr>
        <p:spPr/>
        <p:txBody>
          <a:bodyPr/>
          <a:lstStyle/>
          <a:p>
            <a:fld id="{4C91FC02-862B-40CB-8C9C-0B38CDA35F53}" type="slidenum">
              <a:rPr lang="en-GB" smtClean="0">
                <a:solidFill>
                  <a:prstClr val="black">
                    <a:tint val="75000"/>
                  </a:prstClr>
                </a:solidFill>
              </a:rPr>
              <a:pPr/>
              <a:t>‹#›</a:t>
            </a:fld>
            <a:endParaRPr lang="en-GB" dirty="0">
              <a:solidFill>
                <a:prstClr val="black">
                  <a:tint val="75000"/>
                </a:prstClr>
              </a:solidFill>
            </a:endParaRPr>
          </a:p>
        </p:txBody>
      </p:sp>
    </p:spTree>
    <p:extLst>
      <p:ext uri="{BB962C8B-B14F-4D97-AF65-F5344CB8AC3E}">
        <p14:creationId xmlns:p14="http://schemas.microsoft.com/office/powerpoint/2010/main" val="276045088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F750459-D928-4FDD-B895-5D19368B55AA}" type="datetimeFigureOut">
              <a:rPr lang="en-GB" smtClean="0">
                <a:solidFill>
                  <a:prstClr val="black">
                    <a:tint val="75000"/>
                  </a:prstClr>
                </a:solidFill>
              </a:rPr>
              <a:pPr/>
              <a:t>01/10/2018</a:t>
            </a:fld>
            <a:endParaRPr lang="en-GB" dirty="0">
              <a:solidFill>
                <a:prstClr val="black">
                  <a:tint val="75000"/>
                </a:prstClr>
              </a:solidFill>
            </a:endParaRPr>
          </a:p>
        </p:txBody>
      </p:sp>
      <p:sp>
        <p:nvSpPr>
          <p:cNvPr id="3" name="Footer Placeholder 2"/>
          <p:cNvSpPr>
            <a:spLocks noGrp="1"/>
          </p:cNvSpPr>
          <p:nvPr>
            <p:ph type="ftr" sz="quarter" idx="11"/>
          </p:nvPr>
        </p:nvSpPr>
        <p:spPr/>
        <p:txBody>
          <a:bodyPr/>
          <a:lstStyle/>
          <a:p>
            <a:endParaRPr lang="en-GB" dirty="0">
              <a:solidFill>
                <a:prstClr val="black">
                  <a:tint val="75000"/>
                </a:prstClr>
              </a:solidFill>
            </a:endParaRPr>
          </a:p>
        </p:txBody>
      </p:sp>
      <p:sp>
        <p:nvSpPr>
          <p:cNvPr id="4" name="Slide Number Placeholder 3"/>
          <p:cNvSpPr>
            <a:spLocks noGrp="1"/>
          </p:cNvSpPr>
          <p:nvPr>
            <p:ph type="sldNum" sz="quarter" idx="12"/>
          </p:nvPr>
        </p:nvSpPr>
        <p:spPr/>
        <p:txBody>
          <a:bodyPr/>
          <a:lstStyle/>
          <a:p>
            <a:fld id="{4C91FC02-862B-40CB-8C9C-0B38CDA35F53}" type="slidenum">
              <a:rPr lang="en-GB" smtClean="0">
                <a:solidFill>
                  <a:prstClr val="black">
                    <a:tint val="75000"/>
                  </a:prstClr>
                </a:solidFill>
              </a:rPr>
              <a:pPr/>
              <a:t>‹#›</a:t>
            </a:fld>
            <a:endParaRPr lang="en-GB" dirty="0">
              <a:solidFill>
                <a:prstClr val="black">
                  <a:tint val="75000"/>
                </a:prstClr>
              </a:solidFill>
            </a:endParaRPr>
          </a:p>
        </p:txBody>
      </p:sp>
    </p:spTree>
    <p:extLst>
      <p:ext uri="{BB962C8B-B14F-4D97-AF65-F5344CB8AC3E}">
        <p14:creationId xmlns:p14="http://schemas.microsoft.com/office/powerpoint/2010/main" val="1367472214"/>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GB"/>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F750459-D928-4FDD-B895-5D19368B55AA}" type="datetimeFigureOut">
              <a:rPr lang="en-GB" smtClean="0">
                <a:solidFill>
                  <a:prstClr val="black">
                    <a:tint val="75000"/>
                  </a:prstClr>
                </a:solidFill>
              </a:rPr>
              <a:pPr/>
              <a:t>01/10/2018</a:t>
            </a:fld>
            <a:endParaRPr lang="en-GB"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GB"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4C91FC02-862B-40CB-8C9C-0B38CDA35F53}" type="slidenum">
              <a:rPr lang="en-GB" smtClean="0">
                <a:solidFill>
                  <a:prstClr val="black">
                    <a:tint val="75000"/>
                  </a:prstClr>
                </a:solidFill>
              </a:rPr>
              <a:pPr/>
              <a:t>‹#›</a:t>
            </a:fld>
            <a:endParaRPr lang="en-GB" dirty="0">
              <a:solidFill>
                <a:prstClr val="black">
                  <a:tint val="75000"/>
                </a:prstClr>
              </a:solidFill>
            </a:endParaRPr>
          </a:p>
        </p:txBody>
      </p:sp>
    </p:spTree>
    <p:extLst>
      <p:ext uri="{BB962C8B-B14F-4D97-AF65-F5344CB8AC3E}">
        <p14:creationId xmlns:p14="http://schemas.microsoft.com/office/powerpoint/2010/main" val="1023445205"/>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GB"/>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F750459-D928-4FDD-B895-5D19368B55AA}" type="datetimeFigureOut">
              <a:rPr lang="en-GB" smtClean="0">
                <a:solidFill>
                  <a:prstClr val="black">
                    <a:tint val="75000"/>
                  </a:prstClr>
                </a:solidFill>
              </a:rPr>
              <a:pPr/>
              <a:t>01/10/2018</a:t>
            </a:fld>
            <a:endParaRPr lang="en-GB"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GB"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4C91FC02-862B-40CB-8C9C-0B38CDA35F53}" type="slidenum">
              <a:rPr lang="en-GB" smtClean="0">
                <a:solidFill>
                  <a:prstClr val="black">
                    <a:tint val="75000"/>
                  </a:prstClr>
                </a:solidFill>
              </a:rPr>
              <a:pPr/>
              <a:t>‹#›</a:t>
            </a:fld>
            <a:endParaRPr lang="en-GB" dirty="0">
              <a:solidFill>
                <a:prstClr val="black">
                  <a:tint val="75000"/>
                </a:prstClr>
              </a:solidFill>
            </a:endParaRPr>
          </a:p>
        </p:txBody>
      </p:sp>
    </p:spTree>
    <p:extLst>
      <p:ext uri="{BB962C8B-B14F-4D97-AF65-F5344CB8AC3E}">
        <p14:creationId xmlns:p14="http://schemas.microsoft.com/office/powerpoint/2010/main" val="2168858387"/>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0F750459-D928-4FDD-B895-5D19368B55AA}" type="datetimeFigureOut">
              <a:rPr lang="en-GB" smtClean="0">
                <a:solidFill>
                  <a:prstClr val="black">
                    <a:tint val="75000"/>
                  </a:prstClr>
                </a:solidFill>
              </a:rPr>
              <a:pPr/>
              <a:t>01/10/2018</a:t>
            </a:fld>
            <a:endParaRPr lang="en-GB"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GB"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4C91FC02-862B-40CB-8C9C-0B38CDA35F53}" type="slidenum">
              <a:rPr lang="en-GB" smtClean="0">
                <a:solidFill>
                  <a:prstClr val="black">
                    <a:tint val="75000"/>
                  </a:prstClr>
                </a:solidFill>
              </a:rPr>
              <a:pPr/>
              <a:t>‹#›</a:t>
            </a:fld>
            <a:endParaRPr lang="en-GB" dirty="0">
              <a:solidFill>
                <a:prstClr val="black">
                  <a:tint val="75000"/>
                </a:prstClr>
              </a:solidFill>
            </a:endParaRPr>
          </a:p>
        </p:txBody>
      </p:sp>
    </p:spTree>
    <p:extLst>
      <p:ext uri="{BB962C8B-B14F-4D97-AF65-F5344CB8AC3E}">
        <p14:creationId xmlns:p14="http://schemas.microsoft.com/office/powerpoint/2010/main" val="2370195783"/>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0F750459-D928-4FDD-B895-5D19368B55AA}" type="datetimeFigureOut">
              <a:rPr lang="en-GB" smtClean="0">
                <a:solidFill>
                  <a:prstClr val="black">
                    <a:tint val="75000"/>
                  </a:prstClr>
                </a:solidFill>
              </a:rPr>
              <a:pPr/>
              <a:t>01/10/2018</a:t>
            </a:fld>
            <a:endParaRPr lang="en-GB"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GB"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4C91FC02-862B-40CB-8C9C-0B38CDA35F53}" type="slidenum">
              <a:rPr lang="en-GB" smtClean="0">
                <a:solidFill>
                  <a:prstClr val="black">
                    <a:tint val="75000"/>
                  </a:prstClr>
                </a:solidFill>
              </a:rPr>
              <a:pPr/>
              <a:t>‹#›</a:t>
            </a:fld>
            <a:endParaRPr lang="en-GB" dirty="0">
              <a:solidFill>
                <a:prstClr val="black">
                  <a:tint val="75000"/>
                </a:prstClr>
              </a:solidFill>
            </a:endParaRPr>
          </a:p>
        </p:txBody>
      </p:sp>
    </p:spTree>
    <p:extLst>
      <p:ext uri="{BB962C8B-B14F-4D97-AF65-F5344CB8AC3E}">
        <p14:creationId xmlns:p14="http://schemas.microsoft.com/office/powerpoint/2010/main" val="191206297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a:prstGeom prst="rect">
            <a:avLst/>
          </a:prstGeo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377044765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a:prstGeom prst="rect">
            <a:avLst/>
          </a:prstGeom>
        </p:spPr>
        <p:txBody>
          <a:bodyPr/>
          <a:lstStyle/>
          <a:p>
            <a:r>
              <a:rPr lang="en-US" smtClean="0"/>
              <a:t>Click to edit Master title style</a:t>
            </a:r>
            <a:endParaRPr lang="en-GB"/>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extLst>
      <p:ext uri="{BB962C8B-B14F-4D97-AF65-F5344CB8AC3E}">
        <p14:creationId xmlns:p14="http://schemas.microsoft.com/office/powerpoint/2010/main" val="16008276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a:prstGeom prst="rect">
            <a:avLst/>
          </a:prstGeom>
        </p:spPr>
        <p:txBody>
          <a:bodyPr/>
          <a:lstStyle/>
          <a:p>
            <a:r>
              <a:rPr lang="en-US" smtClean="0"/>
              <a:t>Click to edit Master title style</a:t>
            </a:r>
            <a:endParaRPr lang="en-GB"/>
          </a:p>
        </p:txBody>
      </p:sp>
      <p:sp>
        <p:nvSpPr>
          <p:cNvPr id="4" name="Content Placeholder 3"/>
          <p:cNvSpPr>
            <a:spLocks noGrp="1"/>
          </p:cNvSpPr>
          <p:nvPr>
            <p:ph sz="quarter" idx="10"/>
          </p:nvPr>
        </p:nvSpPr>
        <p:spPr>
          <a:xfrm>
            <a:off x="3111500" y="6286500"/>
            <a:ext cx="1219200" cy="9144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extLst>
      <p:ext uri="{BB962C8B-B14F-4D97-AF65-F5344CB8AC3E}">
        <p14:creationId xmlns:p14="http://schemas.microsoft.com/office/powerpoint/2010/main" val="316607490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a:prstGeom prst="rect">
            <a:avLst/>
          </a:prstGeom>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extLst>
      <p:ext uri="{BB962C8B-B14F-4D97-AF65-F5344CB8AC3E}">
        <p14:creationId xmlns:p14="http://schemas.microsoft.com/office/powerpoint/2010/main" val="148972793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Tree>
    <p:extLst>
      <p:ext uri="{BB962C8B-B14F-4D97-AF65-F5344CB8AC3E}">
        <p14:creationId xmlns:p14="http://schemas.microsoft.com/office/powerpoint/2010/main" val="136511664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41302882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a:prstGeom prst="rect">
            <a:avLst/>
          </a:prstGeo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421319268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1.wmf"/><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4.xml"/><Relationship Id="rId3" Type="http://schemas.openxmlformats.org/officeDocument/2006/relationships/slideLayout" Target="../slideLayouts/slideLayout19.xml"/><Relationship Id="rId7" Type="http://schemas.openxmlformats.org/officeDocument/2006/relationships/slideLayout" Target="../slideLayouts/slideLayout23.xml"/><Relationship Id="rId12" Type="http://schemas.openxmlformats.org/officeDocument/2006/relationships/theme" Target="../theme/theme2.xml"/><Relationship Id="rId2" Type="http://schemas.openxmlformats.org/officeDocument/2006/relationships/slideLayout" Target="../slideLayouts/slideLayout18.xml"/><Relationship Id="rId1" Type="http://schemas.openxmlformats.org/officeDocument/2006/relationships/slideLayout" Target="../slideLayouts/slideLayout17.xml"/><Relationship Id="rId6" Type="http://schemas.openxmlformats.org/officeDocument/2006/relationships/slideLayout" Target="../slideLayouts/slideLayout22.xml"/><Relationship Id="rId11" Type="http://schemas.openxmlformats.org/officeDocument/2006/relationships/slideLayout" Target="../slideLayouts/slideLayout27.xml"/><Relationship Id="rId5" Type="http://schemas.openxmlformats.org/officeDocument/2006/relationships/slideLayout" Target="../slideLayouts/slideLayout21.xml"/><Relationship Id="rId10" Type="http://schemas.openxmlformats.org/officeDocument/2006/relationships/slideLayout" Target="../slideLayouts/slideLayout26.xml"/><Relationship Id="rId4" Type="http://schemas.openxmlformats.org/officeDocument/2006/relationships/slideLayout" Target="../slideLayouts/slideLayout20.xml"/><Relationship Id="rId9" Type="http://schemas.openxmlformats.org/officeDocument/2006/relationships/slideLayout" Target="../slideLayouts/slideLayout2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3"/>
          <p:cNvSpPr>
            <a:spLocks noGrp="1" noChangeArrowheads="1"/>
          </p:cNvSpPr>
          <p:nvPr>
            <p:ph type="body" idx="1"/>
          </p:nvPr>
        </p:nvSpPr>
        <p:spPr bwMode="auto">
          <a:xfrm>
            <a:off x="609600" y="1600201"/>
            <a:ext cx="10972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GB" altLang="en-US" smtClean="0"/>
              <a:t>Click to edit Master text styles</a:t>
            </a:r>
          </a:p>
          <a:p>
            <a:pPr lvl="1"/>
            <a:r>
              <a:rPr lang="en-GB" altLang="en-US" smtClean="0"/>
              <a:t>Second level</a:t>
            </a:r>
          </a:p>
          <a:p>
            <a:pPr lvl="2"/>
            <a:r>
              <a:rPr lang="en-GB" altLang="en-US" smtClean="0"/>
              <a:t>Third level</a:t>
            </a:r>
          </a:p>
          <a:p>
            <a:pPr lvl="3"/>
            <a:r>
              <a:rPr lang="en-GB" altLang="en-US" smtClean="0"/>
              <a:t>Fourth level</a:t>
            </a:r>
          </a:p>
          <a:p>
            <a:pPr lvl="4"/>
            <a:r>
              <a:rPr lang="en-GB" altLang="en-US" smtClean="0"/>
              <a:t>Fifth level</a:t>
            </a:r>
          </a:p>
        </p:txBody>
      </p:sp>
      <p:pic>
        <p:nvPicPr>
          <p:cNvPr id="1027" name="Picture 7" descr="States_CMYK"/>
          <p:cNvPicPr>
            <a:picLocks noChangeAspect="1" noChangeArrowheads="1"/>
          </p:cNvPicPr>
          <p:nvPr/>
        </p:nvPicPr>
        <p:blipFill>
          <a:blip r:embed="rId18" cstate="print">
            <a:extLst>
              <a:ext uri="{28A0092B-C50C-407E-A947-70E740481C1C}">
                <a14:useLocalDpi xmlns:a14="http://schemas.microsoft.com/office/drawing/2010/main" val="0"/>
              </a:ext>
            </a:extLst>
          </a:blip>
          <a:srcRect/>
          <a:stretch>
            <a:fillRect/>
          </a:stretch>
        </p:blipFill>
        <p:spPr bwMode="auto">
          <a:xfrm>
            <a:off x="10247971" y="115889"/>
            <a:ext cx="1478362" cy="839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8" name="Line 8"/>
          <p:cNvSpPr>
            <a:spLocks noChangeShapeType="1"/>
          </p:cNvSpPr>
          <p:nvPr/>
        </p:nvSpPr>
        <p:spPr bwMode="auto">
          <a:xfrm>
            <a:off x="719667" y="1052513"/>
            <a:ext cx="11137900" cy="0"/>
          </a:xfrm>
          <a:prstGeom prst="line">
            <a:avLst/>
          </a:prstGeom>
          <a:noFill/>
          <a:ln w="38100">
            <a:solidFill>
              <a:srgbClr val="A50021"/>
            </a:solidFill>
            <a:round/>
            <a:headEnd/>
            <a:tailEn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en-GB" sz="800">
              <a:solidFill>
                <a:srgbClr val="000000"/>
              </a:solidFill>
              <a:latin typeface="Arial" panose="020B0604020202020204" pitchFamily="34" charset="0"/>
            </a:endParaRPr>
          </a:p>
        </p:txBody>
      </p:sp>
    </p:spTree>
    <p:extLst>
      <p:ext uri="{BB962C8B-B14F-4D97-AF65-F5344CB8AC3E}">
        <p14:creationId xmlns:p14="http://schemas.microsoft.com/office/powerpoint/2010/main" val="1088643153"/>
      </p:ext>
    </p:extLst>
  </p:cSld>
  <p:clrMap bg1="lt1" tx1="dk1" bg2="lt2" tx2="dk2" accent1="accent1" accent2="accent2" accent3="accent3" accent4="accent4" accent5="accent5" accent6="accent6" hlink="hlink" folHlink="folHlink"/>
  <p:sldLayoutIdLst>
    <p:sldLayoutId id="2147483674" r:id="rId1"/>
    <p:sldLayoutId id="2147483675" r:id="rId2"/>
    <p:sldLayoutId id="2147483676" r:id="rId3"/>
    <p:sldLayoutId id="2147483677" r:id="rId4"/>
    <p:sldLayoutId id="2147483678" r:id="rId5"/>
    <p:sldLayoutId id="2147483679" r:id="rId6"/>
    <p:sldLayoutId id="2147483680" r:id="rId7"/>
    <p:sldLayoutId id="2147483681" r:id="rId8"/>
    <p:sldLayoutId id="2147483682" r:id="rId9"/>
    <p:sldLayoutId id="2147483683" r:id="rId10"/>
    <p:sldLayoutId id="2147483684" r:id="rId11"/>
    <p:sldLayoutId id="2147483685" r:id="rId12"/>
    <p:sldLayoutId id="2147483686" r:id="rId13"/>
    <p:sldLayoutId id="2147483687" r:id="rId14"/>
    <p:sldLayoutId id="2147483688" r:id="rId15"/>
    <p:sldLayoutId id="2147483689" r:id="rId16"/>
  </p:sldLayoutIdLst>
  <p:timing>
    <p:tnLst>
      <p:par>
        <p:cTn id="1" dur="indefinite" restart="never" nodeType="tmRoot"/>
      </p:par>
    </p:tnLst>
  </p:timing>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lr>
          <a:srgbClr val="A50021"/>
        </a:buClr>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lr>
          <a:srgbClr val="A50021"/>
        </a:buClr>
        <a:buFont typeface="Arial" panose="020B0604020202020204" pitchFamily="34" charset="0"/>
        <a:buChar char="–"/>
        <a:defRPr sz="2800">
          <a:solidFill>
            <a:schemeClr val="tx1"/>
          </a:solidFill>
          <a:latin typeface="+mn-lt"/>
        </a:defRPr>
      </a:lvl2pPr>
      <a:lvl3pPr marL="1143000" indent="-228600" algn="l" rtl="0" eaLnBrk="0" fontAlgn="base" hangingPunct="0">
        <a:spcBef>
          <a:spcPct val="20000"/>
        </a:spcBef>
        <a:spcAft>
          <a:spcPct val="0"/>
        </a:spcAft>
        <a:buClr>
          <a:srgbClr val="A50021"/>
        </a:buClr>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F750459-D928-4FDD-B895-5D19368B55AA}" type="datetimeFigureOut">
              <a:rPr lang="en-GB" smtClean="0">
                <a:solidFill>
                  <a:prstClr val="black">
                    <a:tint val="75000"/>
                  </a:prstClr>
                </a:solidFill>
              </a:rPr>
              <a:pPr/>
              <a:t>01/10/2018</a:t>
            </a:fld>
            <a:endParaRPr lang="en-GB" dirty="0">
              <a:solidFill>
                <a:prstClr val="black">
                  <a:tint val="75000"/>
                </a:prstClr>
              </a:solidFill>
            </a:endParaRPr>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dirty="0">
              <a:solidFill>
                <a:prstClr val="black">
                  <a:tint val="75000"/>
                </a:prstClr>
              </a:solidFill>
            </a:endParaRP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C91FC02-862B-40CB-8C9C-0B38CDA35F53}" type="slidenum">
              <a:rPr lang="en-GB" smtClean="0">
                <a:solidFill>
                  <a:prstClr val="black">
                    <a:tint val="75000"/>
                  </a:prstClr>
                </a:solidFill>
              </a:rPr>
              <a:pPr/>
              <a:t>‹#›</a:t>
            </a:fld>
            <a:endParaRPr lang="en-GB" dirty="0">
              <a:solidFill>
                <a:prstClr val="black">
                  <a:tint val="75000"/>
                </a:prstClr>
              </a:solidFill>
            </a:endParaRPr>
          </a:p>
        </p:txBody>
      </p:sp>
    </p:spTree>
    <p:extLst>
      <p:ext uri="{BB962C8B-B14F-4D97-AF65-F5344CB8AC3E}">
        <p14:creationId xmlns:p14="http://schemas.microsoft.com/office/powerpoint/2010/main" val="3651677088"/>
      </p:ext>
    </p:extLst>
  </p:cSld>
  <p:clrMap bg1="lt1" tx1="dk1" bg2="lt2" tx2="dk2" accent1="accent1" accent2="accent2" accent3="accent3" accent4="accent4" accent5="accent5" accent6="accent6" hlink="hlink" folHlink="folHlink"/>
  <p:sldLayoutIdLst>
    <p:sldLayoutId id="2147483691" r:id="rId1"/>
    <p:sldLayoutId id="2147483692" r:id="rId2"/>
    <p:sldLayoutId id="2147483693" r:id="rId3"/>
    <p:sldLayoutId id="2147483694" r:id="rId4"/>
    <p:sldLayoutId id="2147483695" r:id="rId5"/>
    <p:sldLayoutId id="2147483696" r:id="rId6"/>
    <p:sldLayoutId id="2147483697" r:id="rId7"/>
    <p:sldLayoutId id="2147483698" r:id="rId8"/>
    <p:sldLayoutId id="2147483699" r:id="rId9"/>
    <p:sldLayoutId id="2147483700" r:id="rId10"/>
    <p:sldLayoutId id="214748370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8.xml"/></Relationships>
</file>

<file path=ppt/slides/_rels/slide1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8.xml"/></Relationships>
</file>

<file path=ppt/slides/_rels/slide1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8.xml"/><Relationship Id="rId4" Type="http://schemas.openxmlformats.org/officeDocument/2006/relationships/image" Target="../media/image4.png"/></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Subtitle 2"/>
          <p:cNvSpPr>
            <a:spLocks noGrp="1"/>
          </p:cNvSpPr>
          <p:nvPr>
            <p:ph type="subTitle" idx="1"/>
          </p:nvPr>
        </p:nvSpPr>
        <p:spPr>
          <a:xfrm>
            <a:off x="1524000" y="4238140"/>
            <a:ext cx="9144000" cy="524490"/>
          </a:xfrm>
        </p:spPr>
        <p:txBody>
          <a:bodyPr/>
          <a:lstStyle/>
          <a:p>
            <a:pPr eaLnBrk="1" hangingPunct="1"/>
            <a:r>
              <a:rPr lang="en-GB" sz="2700" dirty="0">
                <a:latin typeface="Arial" panose="020B0604020202020204" pitchFamily="34" charset="0"/>
                <a:cs typeface="Arial" panose="020B0604020202020204" pitchFamily="34" charset="0"/>
              </a:rPr>
              <a:t>Workshop </a:t>
            </a:r>
            <a:r>
              <a:rPr lang="en-GB" sz="2700" dirty="0" smtClean="0">
                <a:latin typeface="Arial" panose="020B0604020202020204" pitchFamily="34" charset="0"/>
                <a:cs typeface="Arial" panose="020B0604020202020204" pitchFamily="34" charset="0"/>
              </a:rPr>
              <a:t>3</a:t>
            </a:r>
            <a:endParaRPr lang="en-GB" sz="2700" dirty="0">
              <a:latin typeface="Arial" panose="020B0604020202020204" pitchFamily="34" charset="0"/>
              <a:cs typeface="Arial" panose="020B0604020202020204" pitchFamily="34" charset="0"/>
            </a:endParaRPr>
          </a:p>
          <a:p>
            <a:pPr eaLnBrk="1" hangingPunct="1"/>
            <a:endParaRPr lang="en-GB" sz="2700" dirty="0">
              <a:latin typeface="Arial" panose="020B0604020202020204" pitchFamily="34" charset="0"/>
              <a:cs typeface="Arial" panose="020B0604020202020204" pitchFamily="34" charset="0"/>
            </a:endParaRPr>
          </a:p>
          <a:p>
            <a:pPr eaLnBrk="1" hangingPunct="1"/>
            <a:r>
              <a:rPr lang="en-GB" sz="2700" dirty="0" smtClean="0">
                <a:latin typeface="Arial" panose="020B0604020202020204" pitchFamily="34" charset="0"/>
                <a:cs typeface="Arial" panose="020B0604020202020204" pitchFamily="34" charset="0"/>
              </a:rPr>
              <a:t>7</a:t>
            </a:r>
            <a:r>
              <a:rPr lang="en-GB" sz="2700" baseline="30000" dirty="0" smtClean="0">
                <a:latin typeface="Arial" panose="020B0604020202020204" pitchFamily="34" charset="0"/>
                <a:cs typeface="Arial" panose="020B0604020202020204" pitchFamily="34" charset="0"/>
              </a:rPr>
              <a:t>th</a:t>
            </a:r>
            <a:r>
              <a:rPr lang="en-GB" sz="2700" dirty="0" smtClean="0">
                <a:latin typeface="Arial" panose="020B0604020202020204" pitchFamily="34" charset="0"/>
                <a:cs typeface="Arial" panose="020B0604020202020204" pitchFamily="34" charset="0"/>
              </a:rPr>
              <a:t> August </a:t>
            </a:r>
            <a:r>
              <a:rPr lang="en-GB" sz="2700" dirty="0">
                <a:latin typeface="Arial" panose="020B0604020202020204" pitchFamily="34" charset="0"/>
                <a:cs typeface="Arial" panose="020B0604020202020204" pitchFamily="34" charset="0"/>
              </a:rPr>
              <a:t>2018</a:t>
            </a:r>
          </a:p>
        </p:txBody>
      </p:sp>
      <p:sp>
        <p:nvSpPr>
          <p:cNvPr id="7171" name="TextBox 3"/>
          <p:cNvSpPr txBox="1">
            <a:spLocks noChangeArrowheads="1"/>
          </p:cNvSpPr>
          <p:nvPr/>
        </p:nvSpPr>
        <p:spPr bwMode="auto">
          <a:xfrm>
            <a:off x="1524000" y="2348880"/>
            <a:ext cx="9144000" cy="17543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fontAlgn="base" hangingPunct="1">
              <a:spcBef>
                <a:spcPct val="0"/>
              </a:spcBef>
              <a:spcAft>
                <a:spcPct val="0"/>
              </a:spcAft>
            </a:pPr>
            <a:r>
              <a:rPr lang="en-GB" sz="3600" dirty="0">
                <a:solidFill>
                  <a:srgbClr val="000000"/>
                </a:solidFill>
                <a:latin typeface="Arial" panose="020B0604020202020204" pitchFamily="34" charset="0"/>
                <a:cs typeface="Arial" panose="020B0604020202020204" pitchFamily="34" charset="0"/>
              </a:rPr>
              <a:t>Hospital Policy Board</a:t>
            </a:r>
          </a:p>
          <a:p>
            <a:pPr algn="ctr" eaLnBrk="1" fontAlgn="base" hangingPunct="1">
              <a:spcBef>
                <a:spcPct val="0"/>
              </a:spcBef>
              <a:spcAft>
                <a:spcPct val="0"/>
              </a:spcAft>
            </a:pPr>
            <a:endParaRPr lang="en-GB" sz="3600" dirty="0">
              <a:solidFill>
                <a:srgbClr val="000000"/>
              </a:solidFill>
              <a:latin typeface="Arial" panose="020B0604020202020204" pitchFamily="34" charset="0"/>
              <a:cs typeface="Arial" panose="020B0604020202020204" pitchFamily="34" charset="0"/>
            </a:endParaRPr>
          </a:p>
          <a:p>
            <a:pPr algn="ctr" eaLnBrk="1" fontAlgn="base" hangingPunct="1">
              <a:spcBef>
                <a:spcPct val="0"/>
              </a:spcBef>
              <a:spcAft>
                <a:spcPct val="0"/>
              </a:spcAft>
            </a:pPr>
            <a:endParaRPr lang="en-GB" sz="3600" dirty="0">
              <a:solidFill>
                <a:srgbClr val="0000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055876071"/>
      </p:ext>
    </p:extLst>
  </p:cSld>
  <p:clrMapOvr>
    <a:masterClrMapping/>
  </p:clrMapOvr>
  <p:transition spd="slow">
    <p:cove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 name="Picture 28"/>
          <p:cNvPicPr>
            <a:picLocks noChangeAspect="1"/>
          </p:cNvPicPr>
          <p:nvPr/>
        </p:nvPicPr>
        <p:blipFill rotWithShape="1">
          <a:blip r:embed="rId2" cstate="print">
            <a:extLst>
              <a:ext uri="{28A0092B-C50C-407E-A947-70E740481C1C}">
                <a14:useLocalDpi xmlns:a14="http://schemas.microsoft.com/office/drawing/2010/main" val="0"/>
              </a:ext>
            </a:extLst>
          </a:blip>
          <a:srcRect l="5565" t="6376" r="16837" b="19080"/>
          <a:stretch/>
        </p:blipFill>
        <p:spPr>
          <a:xfrm>
            <a:off x="214776" y="156695"/>
            <a:ext cx="8714154" cy="6518031"/>
          </a:xfrm>
          <a:prstGeom prst="rect">
            <a:avLst/>
          </a:prstGeom>
        </p:spPr>
      </p:pic>
      <p:sp>
        <p:nvSpPr>
          <p:cNvPr id="37" name="Rounded Rectangle 36"/>
          <p:cNvSpPr/>
          <p:nvPr/>
        </p:nvSpPr>
        <p:spPr>
          <a:xfrm rot="3524711">
            <a:off x="3234553" y="1720422"/>
            <a:ext cx="814959" cy="3503271"/>
          </a:xfrm>
          <a:prstGeom prst="roundRect">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sp>
        <p:nvSpPr>
          <p:cNvPr id="41" name="Rounded Rectangle 40"/>
          <p:cNvSpPr/>
          <p:nvPr/>
        </p:nvSpPr>
        <p:spPr>
          <a:xfrm rot="3524711">
            <a:off x="3359280" y="1883644"/>
            <a:ext cx="576000" cy="3325137"/>
          </a:xfrm>
          <a:prstGeom prst="roundRect">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cxnSp>
        <p:nvCxnSpPr>
          <p:cNvPr id="42" name="Straight Connector 41"/>
          <p:cNvCxnSpPr/>
          <p:nvPr/>
        </p:nvCxnSpPr>
        <p:spPr>
          <a:xfrm flipH="1">
            <a:off x="3965944" y="4311503"/>
            <a:ext cx="1116000" cy="648000"/>
          </a:xfrm>
          <a:prstGeom prst="line">
            <a:avLst/>
          </a:prstGeom>
          <a:ln w="12700">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43" name="Straight Connector 42"/>
          <p:cNvCxnSpPr/>
          <p:nvPr/>
        </p:nvCxnSpPr>
        <p:spPr>
          <a:xfrm flipH="1">
            <a:off x="4091764" y="4529466"/>
            <a:ext cx="1049078" cy="607977"/>
          </a:xfrm>
          <a:prstGeom prst="line">
            <a:avLst/>
          </a:prstGeom>
          <a:ln w="12700">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44" name="TextBox 43"/>
          <p:cNvSpPr txBox="1"/>
          <p:nvPr/>
        </p:nvSpPr>
        <p:spPr>
          <a:xfrm>
            <a:off x="3276600" y="3476625"/>
            <a:ext cx="370614" cy="461665"/>
          </a:xfrm>
          <a:prstGeom prst="rect">
            <a:avLst/>
          </a:prstGeom>
          <a:noFill/>
        </p:spPr>
        <p:txBody>
          <a:bodyPr wrap="none" rtlCol="0">
            <a:spAutoFit/>
          </a:bodyPr>
          <a:lstStyle/>
          <a:p>
            <a:r>
              <a:rPr lang="en-GB" sz="2400" b="1" dirty="0" smtClean="0">
                <a:solidFill>
                  <a:prstClr val="white"/>
                </a:solidFill>
              </a:rPr>
              <a:t>A</a:t>
            </a:r>
            <a:endParaRPr lang="en-GB" sz="2400" b="1" dirty="0">
              <a:solidFill>
                <a:prstClr val="white"/>
              </a:solidFill>
            </a:endParaRPr>
          </a:p>
        </p:txBody>
      </p:sp>
      <p:sp>
        <p:nvSpPr>
          <p:cNvPr id="45" name="TextBox 44"/>
          <p:cNvSpPr txBox="1"/>
          <p:nvPr/>
        </p:nvSpPr>
        <p:spPr>
          <a:xfrm>
            <a:off x="3847694" y="3968603"/>
            <a:ext cx="1104790" cy="553998"/>
          </a:xfrm>
          <a:prstGeom prst="rect">
            <a:avLst/>
          </a:prstGeom>
          <a:noFill/>
        </p:spPr>
        <p:txBody>
          <a:bodyPr wrap="none" rtlCol="0">
            <a:spAutoFit/>
          </a:bodyPr>
          <a:lstStyle/>
          <a:p>
            <a:r>
              <a:rPr lang="en-GB" sz="1000" dirty="0" smtClean="0">
                <a:solidFill>
                  <a:prstClr val="black"/>
                </a:solidFill>
              </a:rPr>
              <a:t>Temporary link</a:t>
            </a:r>
          </a:p>
          <a:p>
            <a:r>
              <a:rPr lang="en-GB" sz="1000" dirty="0">
                <a:solidFill>
                  <a:prstClr val="black"/>
                </a:solidFill>
              </a:rPr>
              <a:t>f</a:t>
            </a:r>
            <a:r>
              <a:rPr lang="en-GB" sz="1000" dirty="0" smtClean="0">
                <a:solidFill>
                  <a:prstClr val="black"/>
                </a:solidFill>
              </a:rPr>
              <a:t>rom existing 80s </a:t>
            </a:r>
          </a:p>
          <a:p>
            <a:r>
              <a:rPr lang="en-GB" sz="1000" dirty="0" smtClean="0">
                <a:solidFill>
                  <a:prstClr val="black"/>
                </a:solidFill>
              </a:rPr>
              <a:t>Block to Block A</a:t>
            </a:r>
            <a:endParaRPr lang="en-GB" sz="1000" dirty="0">
              <a:solidFill>
                <a:prstClr val="black"/>
              </a:solidFill>
            </a:endParaRPr>
          </a:p>
        </p:txBody>
      </p:sp>
      <p:cxnSp>
        <p:nvCxnSpPr>
          <p:cNvPr id="46" name="Straight Connector 45"/>
          <p:cNvCxnSpPr/>
          <p:nvPr/>
        </p:nvCxnSpPr>
        <p:spPr>
          <a:xfrm flipV="1">
            <a:off x="4571853" y="3590925"/>
            <a:ext cx="0" cy="415778"/>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nvGrpSpPr>
          <p:cNvPr id="52" name="Group 51"/>
          <p:cNvGrpSpPr/>
          <p:nvPr/>
        </p:nvGrpSpPr>
        <p:grpSpPr>
          <a:xfrm>
            <a:off x="3744239" y="3424582"/>
            <a:ext cx="2023515" cy="2507295"/>
            <a:chOff x="3856109" y="3447165"/>
            <a:chExt cx="1872000" cy="2368251"/>
          </a:xfrm>
        </p:grpSpPr>
        <p:sp>
          <p:nvSpPr>
            <p:cNvPr id="53" name="Rounded Rectangle 52"/>
            <p:cNvSpPr/>
            <p:nvPr/>
          </p:nvSpPr>
          <p:spPr>
            <a:xfrm rot="8949194">
              <a:off x="3980735" y="3693988"/>
              <a:ext cx="1229040" cy="2121428"/>
            </a:xfrm>
            <a:prstGeom prst="round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sp>
          <p:nvSpPr>
            <p:cNvPr id="54" name="Rounded Rectangle 53"/>
            <p:cNvSpPr/>
            <p:nvPr/>
          </p:nvSpPr>
          <p:spPr>
            <a:xfrm rot="3533885">
              <a:off x="4324109" y="2979165"/>
              <a:ext cx="936000" cy="1872000"/>
            </a:xfrm>
            <a:prstGeom prst="round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grpSp>
      <p:sp>
        <p:nvSpPr>
          <p:cNvPr id="55" name="TextBox 54"/>
          <p:cNvSpPr txBox="1"/>
          <p:nvPr/>
        </p:nvSpPr>
        <p:spPr>
          <a:xfrm>
            <a:off x="4723692" y="3663774"/>
            <a:ext cx="369148" cy="461665"/>
          </a:xfrm>
          <a:prstGeom prst="rect">
            <a:avLst/>
          </a:prstGeom>
          <a:noFill/>
        </p:spPr>
        <p:txBody>
          <a:bodyPr wrap="square" rtlCol="0">
            <a:spAutoFit/>
          </a:bodyPr>
          <a:lstStyle/>
          <a:p>
            <a:r>
              <a:rPr lang="en-GB" sz="2400" b="1" dirty="0">
                <a:solidFill>
                  <a:prstClr val="white"/>
                </a:solidFill>
              </a:rPr>
              <a:t>B</a:t>
            </a:r>
          </a:p>
        </p:txBody>
      </p:sp>
      <p:sp>
        <p:nvSpPr>
          <p:cNvPr id="56" name="TextBox 55"/>
          <p:cNvSpPr txBox="1"/>
          <p:nvPr/>
        </p:nvSpPr>
        <p:spPr>
          <a:xfrm>
            <a:off x="166651" y="87260"/>
            <a:ext cx="4489487" cy="1692771"/>
          </a:xfrm>
          <a:prstGeom prst="rect">
            <a:avLst/>
          </a:prstGeom>
          <a:solidFill>
            <a:schemeClr val="bg1">
              <a:alpha val="80000"/>
            </a:schemeClr>
          </a:solidFill>
        </p:spPr>
        <p:txBody>
          <a:bodyPr wrap="square" rtlCol="0">
            <a:spAutoFit/>
          </a:bodyPr>
          <a:lstStyle/>
          <a:p>
            <a:r>
              <a:rPr lang="en-GB" b="1" dirty="0">
                <a:solidFill>
                  <a:prstClr val="black"/>
                </a:solidFill>
              </a:rPr>
              <a:t>Jersey Future Hospital</a:t>
            </a:r>
          </a:p>
          <a:p>
            <a:endParaRPr lang="en-GB" sz="1400" b="1" dirty="0">
              <a:solidFill>
                <a:prstClr val="black"/>
              </a:solidFill>
            </a:endParaRPr>
          </a:p>
          <a:p>
            <a:pPr marL="285750" indent="-285750">
              <a:buFont typeface="Arial" panose="020B0604020202020204" pitchFamily="34" charset="0"/>
              <a:buChar char="•"/>
            </a:pPr>
            <a:r>
              <a:rPr lang="en-GB" sz="1200" dirty="0">
                <a:solidFill>
                  <a:prstClr val="black"/>
                </a:solidFill>
              </a:rPr>
              <a:t>Demolish Gwyneth </a:t>
            </a:r>
            <a:r>
              <a:rPr lang="en-GB" sz="1200" dirty="0" err="1">
                <a:solidFill>
                  <a:prstClr val="black"/>
                </a:solidFill>
              </a:rPr>
              <a:t>Huelin</a:t>
            </a:r>
            <a:r>
              <a:rPr lang="en-GB" sz="1200" dirty="0">
                <a:solidFill>
                  <a:prstClr val="black"/>
                </a:solidFill>
              </a:rPr>
              <a:t> Wing, Peter </a:t>
            </a:r>
            <a:r>
              <a:rPr lang="en-GB" sz="1200" dirty="0" err="1">
                <a:solidFill>
                  <a:prstClr val="black"/>
                </a:solidFill>
              </a:rPr>
              <a:t>Crill</a:t>
            </a:r>
            <a:r>
              <a:rPr lang="en-GB" sz="1200" dirty="0">
                <a:solidFill>
                  <a:prstClr val="black"/>
                </a:solidFill>
              </a:rPr>
              <a:t> House and central Laboratory Block</a:t>
            </a:r>
          </a:p>
          <a:p>
            <a:pPr marL="285750" indent="-285750">
              <a:buFont typeface="Arial" panose="020B0604020202020204" pitchFamily="34" charset="0"/>
              <a:buChar char="•"/>
            </a:pPr>
            <a:r>
              <a:rPr lang="en-GB" sz="1200" dirty="0">
                <a:solidFill>
                  <a:prstClr val="black"/>
                </a:solidFill>
              </a:rPr>
              <a:t>Construct Block B</a:t>
            </a:r>
          </a:p>
          <a:p>
            <a:pPr marL="285750" indent="-285750">
              <a:buFont typeface="Arial" panose="020B0604020202020204" pitchFamily="34" charset="0"/>
              <a:buChar char="•"/>
            </a:pPr>
            <a:r>
              <a:rPr lang="en-GB" sz="1200" dirty="0">
                <a:solidFill>
                  <a:prstClr val="black"/>
                </a:solidFill>
              </a:rPr>
              <a:t>Decant existing facilities from remainder of existing hospital </a:t>
            </a:r>
            <a:r>
              <a:rPr lang="en-GB" sz="1200">
                <a:solidFill>
                  <a:prstClr val="black"/>
                </a:solidFill>
              </a:rPr>
              <a:t>into Block </a:t>
            </a:r>
            <a:r>
              <a:rPr lang="en-GB" sz="1200" smtClean="0">
                <a:solidFill>
                  <a:prstClr val="black"/>
                </a:solidFill>
              </a:rPr>
              <a:t>B</a:t>
            </a:r>
            <a:endParaRPr lang="en-GB" sz="1200" dirty="0">
              <a:solidFill>
                <a:prstClr val="black"/>
              </a:solidFill>
            </a:endParaRPr>
          </a:p>
          <a:p>
            <a:pPr marL="285750" indent="-285750">
              <a:buFont typeface="Arial" panose="020B0604020202020204" pitchFamily="34" charset="0"/>
              <a:buChar char="•"/>
            </a:pPr>
            <a:r>
              <a:rPr lang="en-GB" sz="1200" dirty="0">
                <a:solidFill>
                  <a:prstClr val="black"/>
                </a:solidFill>
              </a:rPr>
              <a:t>Provide temporary entrance to new hospital</a:t>
            </a:r>
          </a:p>
        </p:txBody>
      </p:sp>
      <p:sp>
        <p:nvSpPr>
          <p:cNvPr id="57" name="Freeform 56"/>
          <p:cNvSpPr/>
          <p:nvPr/>
        </p:nvSpPr>
        <p:spPr>
          <a:xfrm>
            <a:off x="5219700" y="3690938"/>
            <a:ext cx="1447800" cy="1247775"/>
          </a:xfrm>
          <a:custGeom>
            <a:avLst/>
            <a:gdLst>
              <a:gd name="connsiteX0" fmla="*/ 0 w 1447800"/>
              <a:gd name="connsiteY0" fmla="*/ 823912 h 1247775"/>
              <a:gd name="connsiteX1" fmla="*/ 266700 w 1447800"/>
              <a:gd name="connsiteY1" fmla="*/ 1247775 h 1247775"/>
              <a:gd name="connsiteX2" fmla="*/ 385763 w 1447800"/>
              <a:gd name="connsiteY2" fmla="*/ 1176337 h 1247775"/>
              <a:gd name="connsiteX3" fmla="*/ 338138 w 1447800"/>
              <a:gd name="connsiteY3" fmla="*/ 1076325 h 1247775"/>
              <a:gd name="connsiteX4" fmla="*/ 728663 w 1447800"/>
              <a:gd name="connsiteY4" fmla="*/ 833437 h 1247775"/>
              <a:gd name="connsiteX5" fmla="*/ 766763 w 1447800"/>
              <a:gd name="connsiteY5" fmla="*/ 900112 h 1247775"/>
              <a:gd name="connsiteX6" fmla="*/ 923925 w 1447800"/>
              <a:gd name="connsiteY6" fmla="*/ 809625 h 1247775"/>
              <a:gd name="connsiteX7" fmla="*/ 881063 w 1447800"/>
              <a:gd name="connsiteY7" fmla="*/ 728662 h 1247775"/>
              <a:gd name="connsiteX8" fmla="*/ 1266825 w 1447800"/>
              <a:gd name="connsiteY8" fmla="*/ 476250 h 1247775"/>
              <a:gd name="connsiteX9" fmla="*/ 1328738 w 1447800"/>
              <a:gd name="connsiteY9" fmla="*/ 561975 h 1247775"/>
              <a:gd name="connsiteX10" fmla="*/ 1447800 w 1447800"/>
              <a:gd name="connsiteY10" fmla="*/ 490537 h 1247775"/>
              <a:gd name="connsiteX11" fmla="*/ 1304925 w 1447800"/>
              <a:gd name="connsiteY11" fmla="*/ 252412 h 1247775"/>
              <a:gd name="connsiteX12" fmla="*/ 1366838 w 1447800"/>
              <a:gd name="connsiteY12" fmla="*/ 223837 h 1247775"/>
              <a:gd name="connsiteX13" fmla="*/ 1323975 w 1447800"/>
              <a:gd name="connsiteY13" fmla="*/ 142875 h 1247775"/>
              <a:gd name="connsiteX14" fmla="*/ 1357313 w 1447800"/>
              <a:gd name="connsiteY14" fmla="*/ 133350 h 1247775"/>
              <a:gd name="connsiteX15" fmla="*/ 1276350 w 1447800"/>
              <a:gd name="connsiteY15" fmla="*/ 0 h 1247775"/>
              <a:gd name="connsiteX16" fmla="*/ 0 w 1447800"/>
              <a:gd name="connsiteY16" fmla="*/ 823912 h 1247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447800" h="1247775">
                <a:moveTo>
                  <a:pt x="0" y="823912"/>
                </a:moveTo>
                <a:lnTo>
                  <a:pt x="266700" y="1247775"/>
                </a:lnTo>
                <a:lnTo>
                  <a:pt x="385763" y="1176337"/>
                </a:lnTo>
                <a:lnTo>
                  <a:pt x="338138" y="1076325"/>
                </a:lnTo>
                <a:lnTo>
                  <a:pt x="728663" y="833437"/>
                </a:lnTo>
                <a:lnTo>
                  <a:pt x="766763" y="900112"/>
                </a:lnTo>
                <a:lnTo>
                  <a:pt x="923925" y="809625"/>
                </a:lnTo>
                <a:lnTo>
                  <a:pt x="881063" y="728662"/>
                </a:lnTo>
                <a:lnTo>
                  <a:pt x="1266825" y="476250"/>
                </a:lnTo>
                <a:lnTo>
                  <a:pt x="1328738" y="561975"/>
                </a:lnTo>
                <a:lnTo>
                  <a:pt x="1447800" y="490537"/>
                </a:lnTo>
                <a:lnTo>
                  <a:pt x="1304925" y="252412"/>
                </a:lnTo>
                <a:lnTo>
                  <a:pt x="1366838" y="223837"/>
                </a:lnTo>
                <a:lnTo>
                  <a:pt x="1323975" y="142875"/>
                </a:lnTo>
                <a:lnTo>
                  <a:pt x="1357313" y="133350"/>
                </a:lnTo>
                <a:lnTo>
                  <a:pt x="1276350" y="0"/>
                </a:lnTo>
                <a:lnTo>
                  <a:pt x="0" y="823912"/>
                </a:lnTo>
                <a:close/>
              </a:path>
            </a:pathLst>
          </a:custGeom>
          <a:solidFill>
            <a:schemeClr val="accent1">
              <a:lumMod val="75000"/>
              <a:alpha val="3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sp>
        <p:nvSpPr>
          <p:cNvPr id="58" name="Freeform 57"/>
          <p:cNvSpPr/>
          <p:nvPr/>
        </p:nvSpPr>
        <p:spPr>
          <a:xfrm>
            <a:off x="5422900" y="2371725"/>
            <a:ext cx="1104900" cy="1800225"/>
          </a:xfrm>
          <a:custGeom>
            <a:avLst/>
            <a:gdLst>
              <a:gd name="connsiteX0" fmla="*/ 0 w 1104900"/>
              <a:gd name="connsiteY0" fmla="*/ 454025 h 1800225"/>
              <a:gd name="connsiteX1" fmla="*/ 314325 w 1104900"/>
              <a:gd name="connsiteY1" fmla="*/ 930275 h 1800225"/>
              <a:gd name="connsiteX2" fmla="*/ 203200 w 1104900"/>
              <a:gd name="connsiteY2" fmla="*/ 1022350 h 1800225"/>
              <a:gd name="connsiteX3" fmla="*/ 466725 w 1104900"/>
              <a:gd name="connsiteY3" fmla="*/ 1428750 h 1800225"/>
              <a:gd name="connsiteX4" fmla="*/ 177800 w 1104900"/>
              <a:gd name="connsiteY4" fmla="*/ 1603375 h 1800225"/>
              <a:gd name="connsiteX5" fmla="*/ 298450 w 1104900"/>
              <a:gd name="connsiteY5" fmla="*/ 1800225 h 1800225"/>
              <a:gd name="connsiteX6" fmla="*/ 434975 w 1104900"/>
              <a:gd name="connsiteY6" fmla="*/ 1708150 h 1800225"/>
              <a:gd name="connsiteX7" fmla="*/ 355600 w 1104900"/>
              <a:gd name="connsiteY7" fmla="*/ 1593850 h 1800225"/>
              <a:gd name="connsiteX8" fmla="*/ 1066800 w 1104900"/>
              <a:gd name="connsiteY8" fmla="*/ 1133475 h 1800225"/>
              <a:gd name="connsiteX9" fmla="*/ 908050 w 1104900"/>
              <a:gd name="connsiteY9" fmla="*/ 869950 h 1800225"/>
              <a:gd name="connsiteX10" fmla="*/ 1025525 w 1104900"/>
              <a:gd name="connsiteY10" fmla="*/ 790575 h 1800225"/>
              <a:gd name="connsiteX11" fmla="*/ 1047750 w 1104900"/>
              <a:gd name="connsiteY11" fmla="*/ 809625 h 1800225"/>
              <a:gd name="connsiteX12" fmla="*/ 1104900 w 1104900"/>
              <a:gd name="connsiteY12" fmla="*/ 784225 h 1800225"/>
              <a:gd name="connsiteX13" fmla="*/ 587375 w 1104900"/>
              <a:gd name="connsiteY13" fmla="*/ 0 h 1800225"/>
              <a:gd name="connsiteX14" fmla="*/ 415925 w 1104900"/>
              <a:gd name="connsiteY14" fmla="*/ 107950 h 1800225"/>
              <a:gd name="connsiteX15" fmla="*/ 441325 w 1104900"/>
              <a:gd name="connsiteY15" fmla="*/ 149225 h 1800225"/>
              <a:gd name="connsiteX16" fmla="*/ 390525 w 1104900"/>
              <a:gd name="connsiteY16" fmla="*/ 177800 h 1800225"/>
              <a:gd name="connsiteX17" fmla="*/ 374650 w 1104900"/>
              <a:gd name="connsiteY17" fmla="*/ 155575 h 1800225"/>
              <a:gd name="connsiteX18" fmla="*/ 168275 w 1104900"/>
              <a:gd name="connsiteY18" fmla="*/ 288925 h 1800225"/>
              <a:gd name="connsiteX19" fmla="*/ 187325 w 1104900"/>
              <a:gd name="connsiteY19" fmla="*/ 320675 h 1800225"/>
              <a:gd name="connsiteX20" fmla="*/ 79375 w 1104900"/>
              <a:gd name="connsiteY20" fmla="*/ 377825 h 1800225"/>
              <a:gd name="connsiteX21" fmla="*/ 95250 w 1104900"/>
              <a:gd name="connsiteY21" fmla="*/ 403225 h 1800225"/>
              <a:gd name="connsiteX22" fmla="*/ 0 w 1104900"/>
              <a:gd name="connsiteY22" fmla="*/ 454025 h 1800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104900" h="1800225">
                <a:moveTo>
                  <a:pt x="0" y="454025"/>
                </a:moveTo>
                <a:lnTo>
                  <a:pt x="314325" y="930275"/>
                </a:lnTo>
                <a:lnTo>
                  <a:pt x="203200" y="1022350"/>
                </a:lnTo>
                <a:lnTo>
                  <a:pt x="466725" y="1428750"/>
                </a:lnTo>
                <a:lnTo>
                  <a:pt x="177800" y="1603375"/>
                </a:lnTo>
                <a:lnTo>
                  <a:pt x="298450" y="1800225"/>
                </a:lnTo>
                <a:lnTo>
                  <a:pt x="434975" y="1708150"/>
                </a:lnTo>
                <a:lnTo>
                  <a:pt x="355600" y="1593850"/>
                </a:lnTo>
                <a:lnTo>
                  <a:pt x="1066800" y="1133475"/>
                </a:lnTo>
                <a:lnTo>
                  <a:pt x="908050" y="869950"/>
                </a:lnTo>
                <a:lnTo>
                  <a:pt x="1025525" y="790575"/>
                </a:lnTo>
                <a:lnTo>
                  <a:pt x="1047750" y="809625"/>
                </a:lnTo>
                <a:lnTo>
                  <a:pt x="1104900" y="784225"/>
                </a:lnTo>
                <a:lnTo>
                  <a:pt x="587375" y="0"/>
                </a:lnTo>
                <a:lnTo>
                  <a:pt x="415925" y="107950"/>
                </a:lnTo>
                <a:lnTo>
                  <a:pt x="441325" y="149225"/>
                </a:lnTo>
                <a:lnTo>
                  <a:pt x="390525" y="177800"/>
                </a:lnTo>
                <a:lnTo>
                  <a:pt x="374650" y="155575"/>
                </a:lnTo>
                <a:lnTo>
                  <a:pt x="168275" y="288925"/>
                </a:lnTo>
                <a:lnTo>
                  <a:pt x="187325" y="320675"/>
                </a:lnTo>
                <a:lnTo>
                  <a:pt x="79375" y="377825"/>
                </a:lnTo>
                <a:lnTo>
                  <a:pt x="95250" y="403225"/>
                </a:lnTo>
                <a:lnTo>
                  <a:pt x="0" y="454025"/>
                </a:lnTo>
                <a:close/>
              </a:path>
            </a:pathLst>
          </a:custGeom>
          <a:solidFill>
            <a:schemeClr val="accent1">
              <a:lumMod val="75000"/>
              <a:alpha val="3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sp>
        <p:nvSpPr>
          <p:cNvPr id="59" name="Freeform 58"/>
          <p:cNvSpPr/>
          <p:nvPr/>
        </p:nvSpPr>
        <p:spPr>
          <a:xfrm>
            <a:off x="6489700" y="3517900"/>
            <a:ext cx="895350" cy="1203325"/>
          </a:xfrm>
          <a:custGeom>
            <a:avLst/>
            <a:gdLst>
              <a:gd name="connsiteX0" fmla="*/ 0 w 895350"/>
              <a:gd name="connsiteY0" fmla="*/ 168275 h 1203325"/>
              <a:gd name="connsiteX1" fmla="*/ 260350 w 895350"/>
              <a:gd name="connsiteY1" fmla="*/ 0 h 1203325"/>
              <a:gd name="connsiteX2" fmla="*/ 895350 w 895350"/>
              <a:gd name="connsiteY2" fmla="*/ 968375 h 1203325"/>
              <a:gd name="connsiteX3" fmla="*/ 825500 w 895350"/>
              <a:gd name="connsiteY3" fmla="*/ 1006475 h 1203325"/>
              <a:gd name="connsiteX4" fmla="*/ 860425 w 895350"/>
              <a:gd name="connsiteY4" fmla="*/ 1047750 h 1203325"/>
              <a:gd name="connsiteX5" fmla="*/ 663575 w 895350"/>
              <a:gd name="connsiteY5" fmla="*/ 1165225 h 1203325"/>
              <a:gd name="connsiteX6" fmla="*/ 641350 w 895350"/>
              <a:gd name="connsiteY6" fmla="*/ 1130300 h 1203325"/>
              <a:gd name="connsiteX7" fmla="*/ 530225 w 895350"/>
              <a:gd name="connsiteY7" fmla="*/ 1203325 h 1203325"/>
              <a:gd name="connsiteX8" fmla="*/ 479425 w 895350"/>
              <a:gd name="connsiteY8" fmla="*/ 1133475 h 1203325"/>
              <a:gd name="connsiteX9" fmla="*/ 517525 w 895350"/>
              <a:gd name="connsiteY9" fmla="*/ 1108075 h 1203325"/>
              <a:gd name="connsiteX10" fmla="*/ 73025 w 895350"/>
              <a:gd name="connsiteY10" fmla="*/ 406400 h 1203325"/>
              <a:gd name="connsiteX11" fmla="*/ 101600 w 895350"/>
              <a:gd name="connsiteY11" fmla="*/ 393700 h 1203325"/>
              <a:gd name="connsiteX12" fmla="*/ 53975 w 895350"/>
              <a:gd name="connsiteY12" fmla="*/ 320675 h 1203325"/>
              <a:gd name="connsiteX13" fmla="*/ 79375 w 895350"/>
              <a:gd name="connsiteY13" fmla="*/ 298450 h 1203325"/>
              <a:gd name="connsiteX14" fmla="*/ 0 w 895350"/>
              <a:gd name="connsiteY14" fmla="*/ 168275 h 12033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895350" h="1203325">
                <a:moveTo>
                  <a:pt x="0" y="168275"/>
                </a:moveTo>
                <a:lnTo>
                  <a:pt x="260350" y="0"/>
                </a:lnTo>
                <a:lnTo>
                  <a:pt x="895350" y="968375"/>
                </a:lnTo>
                <a:lnTo>
                  <a:pt x="825500" y="1006475"/>
                </a:lnTo>
                <a:lnTo>
                  <a:pt x="860425" y="1047750"/>
                </a:lnTo>
                <a:lnTo>
                  <a:pt x="663575" y="1165225"/>
                </a:lnTo>
                <a:lnTo>
                  <a:pt x="641350" y="1130300"/>
                </a:lnTo>
                <a:lnTo>
                  <a:pt x="530225" y="1203325"/>
                </a:lnTo>
                <a:lnTo>
                  <a:pt x="479425" y="1133475"/>
                </a:lnTo>
                <a:lnTo>
                  <a:pt x="517525" y="1108075"/>
                </a:lnTo>
                <a:lnTo>
                  <a:pt x="73025" y="406400"/>
                </a:lnTo>
                <a:lnTo>
                  <a:pt x="101600" y="393700"/>
                </a:lnTo>
                <a:lnTo>
                  <a:pt x="53975" y="320675"/>
                </a:lnTo>
                <a:lnTo>
                  <a:pt x="79375" y="298450"/>
                </a:lnTo>
                <a:lnTo>
                  <a:pt x="0" y="168275"/>
                </a:lnTo>
                <a:close/>
              </a:path>
            </a:pathLst>
          </a:custGeom>
          <a:solidFill>
            <a:schemeClr val="accent1">
              <a:lumMod val="75000"/>
              <a:alpha val="3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sp>
        <p:nvSpPr>
          <p:cNvPr id="26" name="TextBox 25"/>
          <p:cNvSpPr txBox="1"/>
          <p:nvPr/>
        </p:nvSpPr>
        <p:spPr>
          <a:xfrm>
            <a:off x="11124627" y="96430"/>
            <a:ext cx="909223" cy="369332"/>
          </a:xfrm>
          <a:prstGeom prst="rect">
            <a:avLst/>
          </a:prstGeom>
          <a:noFill/>
        </p:spPr>
        <p:txBody>
          <a:bodyPr wrap="none" rtlCol="0">
            <a:spAutoFit/>
          </a:bodyPr>
          <a:lstStyle/>
          <a:p>
            <a:pPr algn="r"/>
            <a:r>
              <a:rPr lang="en-GB" dirty="0" smtClean="0">
                <a:solidFill>
                  <a:prstClr val="black"/>
                </a:solidFill>
              </a:rPr>
              <a:t>Phasing</a:t>
            </a:r>
          </a:p>
        </p:txBody>
      </p:sp>
      <p:sp>
        <p:nvSpPr>
          <p:cNvPr id="27" name="TextBox 26"/>
          <p:cNvSpPr txBox="1"/>
          <p:nvPr/>
        </p:nvSpPr>
        <p:spPr>
          <a:xfrm>
            <a:off x="11192924" y="420886"/>
            <a:ext cx="843501" cy="307777"/>
          </a:xfrm>
          <a:prstGeom prst="rect">
            <a:avLst/>
          </a:prstGeom>
          <a:noFill/>
        </p:spPr>
        <p:txBody>
          <a:bodyPr wrap="none" rtlCol="0">
            <a:spAutoFit/>
          </a:bodyPr>
          <a:lstStyle/>
          <a:p>
            <a:pPr algn="r"/>
            <a:r>
              <a:rPr lang="en-GB" sz="1400" i="1" dirty="0" smtClean="0">
                <a:solidFill>
                  <a:prstClr val="white">
                    <a:lumMod val="65000"/>
                  </a:prstClr>
                </a:solidFill>
              </a:rPr>
              <a:t>Phase 1b</a:t>
            </a:r>
            <a:endParaRPr lang="en-GB" sz="1400" i="1" dirty="0">
              <a:solidFill>
                <a:prstClr val="white">
                  <a:lumMod val="65000"/>
                </a:prstClr>
              </a:solidFill>
            </a:endParaRPr>
          </a:p>
        </p:txBody>
      </p:sp>
      <p:sp>
        <p:nvSpPr>
          <p:cNvPr id="30" name="Rectangle 29"/>
          <p:cNvSpPr/>
          <p:nvPr/>
        </p:nvSpPr>
        <p:spPr>
          <a:xfrm rot="3544926">
            <a:off x="5190012" y="1860308"/>
            <a:ext cx="151951" cy="525469"/>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prstClr val="white"/>
              </a:solidFill>
            </a:endParaRPr>
          </a:p>
        </p:txBody>
      </p:sp>
      <p:grpSp>
        <p:nvGrpSpPr>
          <p:cNvPr id="32" name="Group 31"/>
          <p:cNvGrpSpPr/>
          <p:nvPr/>
        </p:nvGrpSpPr>
        <p:grpSpPr>
          <a:xfrm>
            <a:off x="5916587" y="-283798"/>
            <a:ext cx="2672655" cy="959026"/>
            <a:chOff x="5916587" y="-283798"/>
            <a:chExt cx="2672655" cy="959026"/>
          </a:xfrm>
        </p:grpSpPr>
        <p:sp>
          <p:nvSpPr>
            <p:cNvPr id="33" name="Rounded Rectangle 32"/>
            <p:cNvSpPr>
              <a:spLocks noChangeAspect="1"/>
            </p:cNvSpPr>
            <p:nvPr/>
          </p:nvSpPr>
          <p:spPr>
            <a:xfrm rot="18810051">
              <a:off x="7670402" y="-243612"/>
              <a:ext cx="959026" cy="878654"/>
            </a:xfrm>
            <a:prstGeom prst="roundRect">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sp>
          <p:nvSpPr>
            <p:cNvPr id="34" name="TextBox 33"/>
            <p:cNvSpPr txBox="1"/>
            <p:nvPr/>
          </p:nvSpPr>
          <p:spPr>
            <a:xfrm>
              <a:off x="5916587" y="212269"/>
              <a:ext cx="1434474" cy="261610"/>
            </a:xfrm>
            <a:prstGeom prst="rect">
              <a:avLst/>
            </a:prstGeom>
            <a:noFill/>
          </p:spPr>
          <p:txBody>
            <a:bodyPr wrap="square" rtlCol="0">
              <a:spAutoFit/>
            </a:bodyPr>
            <a:lstStyle/>
            <a:p>
              <a:r>
                <a:rPr lang="en-GB" sz="1100" b="1" dirty="0" smtClean="0">
                  <a:solidFill>
                    <a:prstClr val="black"/>
                  </a:solidFill>
                </a:rPr>
                <a:t>Westaway Court</a:t>
              </a:r>
            </a:p>
          </p:txBody>
        </p:sp>
        <p:sp>
          <p:nvSpPr>
            <p:cNvPr id="35" name="Freeform 34"/>
            <p:cNvSpPr/>
            <p:nvPr/>
          </p:nvSpPr>
          <p:spPr>
            <a:xfrm>
              <a:off x="7032938" y="336960"/>
              <a:ext cx="786984" cy="0"/>
            </a:xfrm>
            <a:custGeom>
              <a:avLst/>
              <a:gdLst>
                <a:gd name="connsiteX0" fmla="*/ 0 w 786984"/>
                <a:gd name="connsiteY0" fmla="*/ 0 h 0"/>
                <a:gd name="connsiteX1" fmla="*/ 786984 w 786984"/>
                <a:gd name="connsiteY1" fmla="*/ 0 h 0"/>
              </a:gdLst>
              <a:ahLst/>
              <a:cxnLst>
                <a:cxn ang="0">
                  <a:pos x="connsiteX0" y="connsiteY0"/>
                </a:cxn>
                <a:cxn ang="0">
                  <a:pos x="connsiteX1" y="connsiteY1"/>
                </a:cxn>
              </a:cxnLst>
              <a:rect l="l" t="t" r="r" b="b"/>
              <a:pathLst>
                <a:path w="786984">
                  <a:moveTo>
                    <a:pt x="0" y="0"/>
                  </a:moveTo>
                  <a:lnTo>
                    <a:pt x="786984" y="0"/>
                  </a:lnTo>
                </a:path>
              </a:pathLst>
            </a:custGeom>
            <a:noFill/>
            <a:ln>
              <a:solidFill>
                <a:schemeClr val="tx1"/>
              </a:solidFill>
              <a:tailEnd type="ova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grpSp>
    </p:spTree>
    <p:extLst>
      <p:ext uri="{BB962C8B-B14F-4D97-AF65-F5344CB8AC3E}">
        <p14:creationId xmlns:p14="http://schemas.microsoft.com/office/powerpoint/2010/main" val="163805491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 name="Picture 28"/>
          <p:cNvPicPr>
            <a:picLocks noChangeAspect="1"/>
          </p:cNvPicPr>
          <p:nvPr/>
        </p:nvPicPr>
        <p:blipFill rotWithShape="1">
          <a:blip r:embed="rId2" cstate="print">
            <a:extLst>
              <a:ext uri="{28A0092B-C50C-407E-A947-70E740481C1C}">
                <a14:useLocalDpi xmlns:a14="http://schemas.microsoft.com/office/drawing/2010/main" val="0"/>
              </a:ext>
            </a:extLst>
          </a:blip>
          <a:srcRect l="5565" t="6376" r="16837" b="19080"/>
          <a:stretch/>
        </p:blipFill>
        <p:spPr>
          <a:xfrm>
            <a:off x="214776" y="156695"/>
            <a:ext cx="8714154" cy="6518031"/>
          </a:xfrm>
          <a:prstGeom prst="rect">
            <a:avLst/>
          </a:prstGeom>
        </p:spPr>
      </p:pic>
      <p:sp>
        <p:nvSpPr>
          <p:cNvPr id="3" name="Freeform 2"/>
          <p:cNvSpPr/>
          <p:nvPr/>
        </p:nvSpPr>
        <p:spPr>
          <a:xfrm>
            <a:off x="4914900" y="2295525"/>
            <a:ext cx="2543175" cy="2466975"/>
          </a:xfrm>
          <a:custGeom>
            <a:avLst/>
            <a:gdLst>
              <a:gd name="connsiteX0" fmla="*/ 309563 w 2543175"/>
              <a:gd name="connsiteY0" fmla="*/ 514350 h 2466975"/>
              <a:gd name="connsiteX1" fmla="*/ 752475 w 2543175"/>
              <a:gd name="connsiteY1" fmla="*/ 228600 h 2466975"/>
              <a:gd name="connsiteX2" fmla="*/ 1100138 w 2543175"/>
              <a:gd name="connsiteY2" fmla="*/ 0 h 2466975"/>
              <a:gd name="connsiteX3" fmla="*/ 1171575 w 2543175"/>
              <a:gd name="connsiteY3" fmla="*/ 57150 h 2466975"/>
              <a:gd name="connsiteX4" fmla="*/ 2543175 w 2543175"/>
              <a:gd name="connsiteY4" fmla="*/ 2190750 h 2466975"/>
              <a:gd name="connsiteX5" fmla="*/ 2462213 w 2543175"/>
              <a:gd name="connsiteY5" fmla="*/ 2305050 h 2466975"/>
              <a:gd name="connsiteX6" fmla="*/ 2314575 w 2543175"/>
              <a:gd name="connsiteY6" fmla="*/ 2424113 h 2466975"/>
              <a:gd name="connsiteX7" fmla="*/ 2133600 w 2543175"/>
              <a:gd name="connsiteY7" fmla="*/ 2466975 h 2466975"/>
              <a:gd name="connsiteX8" fmla="*/ 2085975 w 2543175"/>
              <a:gd name="connsiteY8" fmla="*/ 2443163 h 2466975"/>
              <a:gd name="connsiteX9" fmla="*/ 2019300 w 2543175"/>
              <a:gd name="connsiteY9" fmla="*/ 2333625 h 2466975"/>
              <a:gd name="connsiteX10" fmla="*/ 2000250 w 2543175"/>
              <a:gd name="connsiteY10" fmla="*/ 2257425 h 2466975"/>
              <a:gd name="connsiteX11" fmla="*/ 2000250 w 2543175"/>
              <a:gd name="connsiteY11" fmla="*/ 2214563 h 2466975"/>
              <a:gd name="connsiteX12" fmla="*/ 1652588 w 2543175"/>
              <a:gd name="connsiteY12" fmla="*/ 1671638 h 2466975"/>
              <a:gd name="connsiteX13" fmla="*/ 1614488 w 2543175"/>
              <a:gd name="connsiteY13" fmla="*/ 1657350 h 2466975"/>
              <a:gd name="connsiteX14" fmla="*/ 1504950 w 2543175"/>
              <a:gd name="connsiteY14" fmla="*/ 1457325 h 2466975"/>
              <a:gd name="connsiteX15" fmla="*/ 300038 w 2543175"/>
              <a:gd name="connsiteY15" fmla="*/ 2228850 h 2466975"/>
              <a:gd name="connsiteX16" fmla="*/ 104775 w 2543175"/>
              <a:gd name="connsiteY16" fmla="*/ 2290763 h 2466975"/>
              <a:gd name="connsiteX17" fmla="*/ 0 w 2543175"/>
              <a:gd name="connsiteY17" fmla="*/ 1971675 h 2466975"/>
              <a:gd name="connsiteX18" fmla="*/ 657225 w 2543175"/>
              <a:gd name="connsiteY18" fmla="*/ 1490663 h 2466975"/>
              <a:gd name="connsiteX19" fmla="*/ 371475 w 2543175"/>
              <a:gd name="connsiteY19" fmla="*/ 809625 h 24669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543175" h="2466975">
                <a:moveTo>
                  <a:pt x="309563" y="514350"/>
                </a:moveTo>
                <a:lnTo>
                  <a:pt x="752475" y="228600"/>
                </a:lnTo>
                <a:lnTo>
                  <a:pt x="1100138" y="0"/>
                </a:lnTo>
                <a:lnTo>
                  <a:pt x="1171575" y="57150"/>
                </a:lnTo>
                <a:lnTo>
                  <a:pt x="2543175" y="2190750"/>
                </a:lnTo>
                <a:lnTo>
                  <a:pt x="2462213" y="2305050"/>
                </a:lnTo>
                <a:lnTo>
                  <a:pt x="2314575" y="2424113"/>
                </a:lnTo>
                <a:lnTo>
                  <a:pt x="2133600" y="2466975"/>
                </a:lnTo>
                <a:lnTo>
                  <a:pt x="2085975" y="2443163"/>
                </a:lnTo>
                <a:lnTo>
                  <a:pt x="2019300" y="2333625"/>
                </a:lnTo>
                <a:lnTo>
                  <a:pt x="2000250" y="2257425"/>
                </a:lnTo>
                <a:lnTo>
                  <a:pt x="2000250" y="2214563"/>
                </a:lnTo>
                <a:lnTo>
                  <a:pt x="1652588" y="1671638"/>
                </a:lnTo>
                <a:lnTo>
                  <a:pt x="1614488" y="1657350"/>
                </a:lnTo>
                <a:lnTo>
                  <a:pt x="1504950" y="1457325"/>
                </a:lnTo>
                <a:lnTo>
                  <a:pt x="300038" y="2228850"/>
                </a:lnTo>
                <a:lnTo>
                  <a:pt x="104775" y="2290763"/>
                </a:lnTo>
                <a:lnTo>
                  <a:pt x="0" y="1971675"/>
                </a:lnTo>
                <a:lnTo>
                  <a:pt x="657225" y="1490663"/>
                </a:lnTo>
                <a:lnTo>
                  <a:pt x="371475" y="809625"/>
                </a:lnTo>
              </a:path>
            </a:pathLst>
          </a:cu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sp>
        <p:nvSpPr>
          <p:cNvPr id="28" name="Rounded Rectangle 27"/>
          <p:cNvSpPr/>
          <p:nvPr/>
        </p:nvSpPr>
        <p:spPr>
          <a:xfrm rot="3533885">
            <a:off x="5452494" y="2998022"/>
            <a:ext cx="277937" cy="401750"/>
          </a:xfrm>
          <a:prstGeom prst="round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sp>
        <p:nvSpPr>
          <p:cNvPr id="37" name="Rounded Rectangle 36"/>
          <p:cNvSpPr/>
          <p:nvPr/>
        </p:nvSpPr>
        <p:spPr>
          <a:xfrm rot="3524711">
            <a:off x="3234553" y="1720422"/>
            <a:ext cx="814959" cy="3503271"/>
          </a:xfrm>
          <a:prstGeom prst="roundRect">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sp>
        <p:nvSpPr>
          <p:cNvPr id="41" name="Rounded Rectangle 40"/>
          <p:cNvSpPr/>
          <p:nvPr/>
        </p:nvSpPr>
        <p:spPr>
          <a:xfrm rot="3524711">
            <a:off x="3359280" y="1883644"/>
            <a:ext cx="576000" cy="3325137"/>
          </a:xfrm>
          <a:prstGeom prst="roundRect">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cxnSp>
        <p:nvCxnSpPr>
          <p:cNvPr id="42" name="Straight Connector 41"/>
          <p:cNvCxnSpPr/>
          <p:nvPr/>
        </p:nvCxnSpPr>
        <p:spPr>
          <a:xfrm flipH="1">
            <a:off x="3965944" y="4311503"/>
            <a:ext cx="1116000" cy="648000"/>
          </a:xfrm>
          <a:prstGeom prst="line">
            <a:avLst/>
          </a:prstGeom>
          <a:ln w="12700">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43" name="Straight Connector 42"/>
          <p:cNvCxnSpPr/>
          <p:nvPr/>
        </p:nvCxnSpPr>
        <p:spPr>
          <a:xfrm flipH="1">
            <a:off x="4091764" y="4529466"/>
            <a:ext cx="1049078" cy="607977"/>
          </a:xfrm>
          <a:prstGeom prst="line">
            <a:avLst/>
          </a:prstGeom>
          <a:ln w="12700">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44" name="TextBox 43"/>
          <p:cNvSpPr txBox="1"/>
          <p:nvPr/>
        </p:nvSpPr>
        <p:spPr>
          <a:xfrm>
            <a:off x="3276600" y="3476625"/>
            <a:ext cx="370614" cy="461665"/>
          </a:xfrm>
          <a:prstGeom prst="rect">
            <a:avLst/>
          </a:prstGeom>
          <a:noFill/>
        </p:spPr>
        <p:txBody>
          <a:bodyPr wrap="none" rtlCol="0">
            <a:spAutoFit/>
          </a:bodyPr>
          <a:lstStyle/>
          <a:p>
            <a:r>
              <a:rPr lang="en-GB" sz="2400" b="1" dirty="0" smtClean="0">
                <a:solidFill>
                  <a:prstClr val="white"/>
                </a:solidFill>
              </a:rPr>
              <a:t>A</a:t>
            </a:r>
            <a:endParaRPr lang="en-GB" sz="2400" b="1" dirty="0">
              <a:solidFill>
                <a:prstClr val="white"/>
              </a:solidFill>
            </a:endParaRPr>
          </a:p>
        </p:txBody>
      </p:sp>
      <p:sp>
        <p:nvSpPr>
          <p:cNvPr id="45" name="TextBox 44"/>
          <p:cNvSpPr txBox="1"/>
          <p:nvPr/>
        </p:nvSpPr>
        <p:spPr>
          <a:xfrm>
            <a:off x="3847694" y="3968603"/>
            <a:ext cx="1104790" cy="553998"/>
          </a:xfrm>
          <a:prstGeom prst="rect">
            <a:avLst/>
          </a:prstGeom>
          <a:noFill/>
        </p:spPr>
        <p:txBody>
          <a:bodyPr wrap="none" rtlCol="0">
            <a:spAutoFit/>
          </a:bodyPr>
          <a:lstStyle/>
          <a:p>
            <a:r>
              <a:rPr lang="en-GB" sz="1000" dirty="0" smtClean="0">
                <a:solidFill>
                  <a:prstClr val="black"/>
                </a:solidFill>
              </a:rPr>
              <a:t>Temporary link</a:t>
            </a:r>
          </a:p>
          <a:p>
            <a:r>
              <a:rPr lang="en-GB" sz="1000" dirty="0">
                <a:solidFill>
                  <a:prstClr val="black"/>
                </a:solidFill>
              </a:rPr>
              <a:t>f</a:t>
            </a:r>
            <a:r>
              <a:rPr lang="en-GB" sz="1000" dirty="0" smtClean="0">
                <a:solidFill>
                  <a:prstClr val="black"/>
                </a:solidFill>
              </a:rPr>
              <a:t>rom existing 80s </a:t>
            </a:r>
          </a:p>
          <a:p>
            <a:r>
              <a:rPr lang="en-GB" sz="1000" dirty="0" smtClean="0">
                <a:solidFill>
                  <a:prstClr val="black"/>
                </a:solidFill>
              </a:rPr>
              <a:t>Block to Block A</a:t>
            </a:r>
            <a:endParaRPr lang="en-GB" sz="1000" dirty="0">
              <a:solidFill>
                <a:prstClr val="black"/>
              </a:solidFill>
            </a:endParaRPr>
          </a:p>
        </p:txBody>
      </p:sp>
      <p:cxnSp>
        <p:nvCxnSpPr>
          <p:cNvPr id="46" name="Straight Connector 45"/>
          <p:cNvCxnSpPr/>
          <p:nvPr/>
        </p:nvCxnSpPr>
        <p:spPr>
          <a:xfrm flipV="1">
            <a:off x="4571853" y="3590925"/>
            <a:ext cx="0" cy="415778"/>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nvGrpSpPr>
          <p:cNvPr id="52" name="Group 51"/>
          <p:cNvGrpSpPr/>
          <p:nvPr/>
        </p:nvGrpSpPr>
        <p:grpSpPr>
          <a:xfrm>
            <a:off x="3744239" y="3424582"/>
            <a:ext cx="2023515" cy="2507295"/>
            <a:chOff x="3856109" y="3447165"/>
            <a:chExt cx="1872000" cy="2368251"/>
          </a:xfrm>
        </p:grpSpPr>
        <p:sp>
          <p:nvSpPr>
            <p:cNvPr id="53" name="Rounded Rectangle 52"/>
            <p:cNvSpPr/>
            <p:nvPr/>
          </p:nvSpPr>
          <p:spPr>
            <a:xfrm rot="8949194">
              <a:off x="3980735" y="3693988"/>
              <a:ext cx="1229040" cy="2121428"/>
            </a:xfrm>
            <a:prstGeom prst="roundRect">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sp>
          <p:nvSpPr>
            <p:cNvPr id="54" name="Rounded Rectangle 53"/>
            <p:cNvSpPr/>
            <p:nvPr/>
          </p:nvSpPr>
          <p:spPr>
            <a:xfrm rot="3533885">
              <a:off x="4324109" y="2979165"/>
              <a:ext cx="936000" cy="1872000"/>
            </a:xfrm>
            <a:prstGeom prst="roundRect">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grpSp>
      <p:sp>
        <p:nvSpPr>
          <p:cNvPr id="55" name="TextBox 54"/>
          <p:cNvSpPr txBox="1"/>
          <p:nvPr/>
        </p:nvSpPr>
        <p:spPr>
          <a:xfrm>
            <a:off x="4723692" y="3663774"/>
            <a:ext cx="369148" cy="461665"/>
          </a:xfrm>
          <a:prstGeom prst="rect">
            <a:avLst/>
          </a:prstGeom>
          <a:noFill/>
        </p:spPr>
        <p:txBody>
          <a:bodyPr wrap="square" rtlCol="0">
            <a:spAutoFit/>
          </a:bodyPr>
          <a:lstStyle/>
          <a:p>
            <a:r>
              <a:rPr lang="en-GB" sz="2400" b="1" dirty="0">
                <a:solidFill>
                  <a:prstClr val="white"/>
                </a:solidFill>
              </a:rPr>
              <a:t>B</a:t>
            </a:r>
          </a:p>
        </p:txBody>
      </p:sp>
      <p:sp>
        <p:nvSpPr>
          <p:cNvPr id="56" name="TextBox 55"/>
          <p:cNvSpPr txBox="1"/>
          <p:nvPr/>
        </p:nvSpPr>
        <p:spPr>
          <a:xfrm>
            <a:off x="166651" y="87260"/>
            <a:ext cx="4489487" cy="1138773"/>
          </a:xfrm>
          <a:prstGeom prst="rect">
            <a:avLst/>
          </a:prstGeom>
          <a:solidFill>
            <a:schemeClr val="bg1">
              <a:alpha val="80000"/>
            </a:schemeClr>
          </a:solidFill>
        </p:spPr>
        <p:txBody>
          <a:bodyPr wrap="square" rtlCol="0">
            <a:spAutoFit/>
          </a:bodyPr>
          <a:lstStyle/>
          <a:p>
            <a:r>
              <a:rPr lang="en-GB" b="1" dirty="0">
                <a:solidFill>
                  <a:prstClr val="black"/>
                </a:solidFill>
              </a:rPr>
              <a:t>Jersey Future Hospital</a:t>
            </a:r>
            <a:endParaRPr lang="en-GB" dirty="0">
              <a:solidFill>
                <a:prstClr val="black"/>
              </a:solidFill>
            </a:endParaRPr>
          </a:p>
          <a:p>
            <a:endParaRPr lang="en-GB" sz="1400" b="1" dirty="0">
              <a:solidFill>
                <a:prstClr val="black"/>
              </a:solidFill>
            </a:endParaRPr>
          </a:p>
          <a:p>
            <a:pPr marL="285750" indent="-285750">
              <a:buFont typeface="Arial" panose="020B0604020202020204" pitchFamily="34" charset="0"/>
              <a:buChar char="•"/>
            </a:pPr>
            <a:r>
              <a:rPr lang="en-GB" sz="1200" dirty="0">
                <a:solidFill>
                  <a:prstClr val="black"/>
                </a:solidFill>
              </a:rPr>
              <a:t>Demolish 80’s and 60’s Blocks</a:t>
            </a:r>
          </a:p>
          <a:p>
            <a:pPr marL="285750" indent="-285750">
              <a:buFont typeface="Arial" panose="020B0604020202020204" pitchFamily="34" charset="0"/>
              <a:buChar char="•"/>
            </a:pPr>
            <a:r>
              <a:rPr lang="en-GB" sz="1200" dirty="0">
                <a:solidFill>
                  <a:prstClr val="black"/>
                </a:solidFill>
              </a:rPr>
              <a:t>Construct Block C</a:t>
            </a:r>
          </a:p>
          <a:p>
            <a:pPr marL="285750" indent="-285750">
              <a:buFont typeface="Arial" panose="020B0604020202020204" pitchFamily="34" charset="0"/>
              <a:buChar char="•"/>
            </a:pPr>
            <a:r>
              <a:rPr lang="en-GB" sz="1200" dirty="0">
                <a:solidFill>
                  <a:prstClr val="black"/>
                </a:solidFill>
              </a:rPr>
              <a:t>Refurbish</a:t>
            </a:r>
            <a:r>
              <a:rPr lang="en-GB" sz="1200">
                <a:solidFill>
                  <a:prstClr val="black"/>
                </a:solidFill>
              </a:rPr>
              <a:t> Granite Block</a:t>
            </a:r>
            <a:endParaRPr lang="en-GB" sz="1200" dirty="0">
              <a:solidFill>
                <a:prstClr val="black"/>
              </a:solidFill>
            </a:endParaRPr>
          </a:p>
        </p:txBody>
      </p:sp>
      <p:sp>
        <p:nvSpPr>
          <p:cNvPr id="57" name="Freeform 56"/>
          <p:cNvSpPr/>
          <p:nvPr/>
        </p:nvSpPr>
        <p:spPr>
          <a:xfrm>
            <a:off x="5219700" y="3753054"/>
            <a:ext cx="1447800" cy="1185660"/>
          </a:xfrm>
          <a:custGeom>
            <a:avLst/>
            <a:gdLst>
              <a:gd name="connsiteX0" fmla="*/ 0 w 1447800"/>
              <a:gd name="connsiteY0" fmla="*/ 823912 h 1247775"/>
              <a:gd name="connsiteX1" fmla="*/ 266700 w 1447800"/>
              <a:gd name="connsiteY1" fmla="*/ 1247775 h 1247775"/>
              <a:gd name="connsiteX2" fmla="*/ 385763 w 1447800"/>
              <a:gd name="connsiteY2" fmla="*/ 1176337 h 1247775"/>
              <a:gd name="connsiteX3" fmla="*/ 338138 w 1447800"/>
              <a:gd name="connsiteY3" fmla="*/ 1076325 h 1247775"/>
              <a:gd name="connsiteX4" fmla="*/ 728663 w 1447800"/>
              <a:gd name="connsiteY4" fmla="*/ 833437 h 1247775"/>
              <a:gd name="connsiteX5" fmla="*/ 766763 w 1447800"/>
              <a:gd name="connsiteY5" fmla="*/ 900112 h 1247775"/>
              <a:gd name="connsiteX6" fmla="*/ 923925 w 1447800"/>
              <a:gd name="connsiteY6" fmla="*/ 809625 h 1247775"/>
              <a:gd name="connsiteX7" fmla="*/ 881063 w 1447800"/>
              <a:gd name="connsiteY7" fmla="*/ 728662 h 1247775"/>
              <a:gd name="connsiteX8" fmla="*/ 1266825 w 1447800"/>
              <a:gd name="connsiteY8" fmla="*/ 476250 h 1247775"/>
              <a:gd name="connsiteX9" fmla="*/ 1328738 w 1447800"/>
              <a:gd name="connsiteY9" fmla="*/ 561975 h 1247775"/>
              <a:gd name="connsiteX10" fmla="*/ 1447800 w 1447800"/>
              <a:gd name="connsiteY10" fmla="*/ 490537 h 1247775"/>
              <a:gd name="connsiteX11" fmla="*/ 1304925 w 1447800"/>
              <a:gd name="connsiteY11" fmla="*/ 252412 h 1247775"/>
              <a:gd name="connsiteX12" fmla="*/ 1366838 w 1447800"/>
              <a:gd name="connsiteY12" fmla="*/ 223837 h 1247775"/>
              <a:gd name="connsiteX13" fmla="*/ 1323975 w 1447800"/>
              <a:gd name="connsiteY13" fmla="*/ 142875 h 1247775"/>
              <a:gd name="connsiteX14" fmla="*/ 1357313 w 1447800"/>
              <a:gd name="connsiteY14" fmla="*/ 133350 h 1247775"/>
              <a:gd name="connsiteX15" fmla="*/ 1276350 w 1447800"/>
              <a:gd name="connsiteY15" fmla="*/ 0 h 1247775"/>
              <a:gd name="connsiteX16" fmla="*/ 0 w 1447800"/>
              <a:gd name="connsiteY16" fmla="*/ 823912 h 1247775"/>
              <a:gd name="connsiteX0" fmla="*/ 0 w 1447800"/>
              <a:gd name="connsiteY0" fmla="*/ 823912 h 1247775"/>
              <a:gd name="connsiteX1" fmla="*/ 266700 w 1447800"/>
              <a:gd name="connsiteY1" fmla="*/ 1247775 h 1247775"/>
              <a:gd name="connsiteX2" fmla="*/ 385763 w 1447800"/>
              <a:gd name="connsiteY2" fmla="*/ 1176337 h 1247775"/>
              <a:gd name="connsiteX3" fmla="*/ 338138 w 1447800"/>
              <a:gd name="connsiteY3" fmla="*/ 1076325 h 1247775"/>
              <a:gd name="connsiteX4" fmla="*/ 728663 w 1447800"/>
              <a:gd name="connsiteY4" fmla="*/ 833437 h 1247775"/>
              <a:gd name="connsiteX5" fmla="*/ 766763 w 1447800"/>
              <a:gd name="connsiteY5" fmla="*/ 900112 h 1247775"/>
              <a:gd name="connsiteX6" fmla="*/ 923925 w 1447800"/>
              <a:gd name="connsiteY6" fmla="*/ 809625 h 1247775"/>
              <a:gd name="connsiteX7" fmla="*/ 881063 w 1447800"/>
              <a:gd name="connsiteY7" fmla="*/ 728662 h 1247775"/>
              <a:gd name="connsiteX8" fmla="*/ 1266825 w 1447800"/>
              <a:gd name="connsiteY8" fmla="*/ 476250 h 1247775"/>
              <a:gd name="connsiteX9" fmla="*/ 1328738 w 1447800"/>
              <a:gd name="connsiteY9" fmla="*/ 561975 h 1247775"/>
              <a:gd name="connsiteX10" fmla="*/ 1447800 w 1447800"/>
              <a:gd name="connsiteY10" fmla="*/ 490537 h 1247775"/>
              <a:gd name="connsiteX11" fmla="*/ 1304925 w 1447800"/>
              <a:gd name="connsiteY11" fmla="*/ 252412 h 1247775"/>
              <a:gd name="connsiteX12" fmla="*/ 1366838 w 1447800"/>
              <a:gd name="connsiteY12" fmla="*/ 223837 h 1247775"/>
              <a:gd name="connsiteX13" fmla="*/ 1323975 w 1447800"/>
              <a:gd name="connsiteY13" fmla="*/ 142875 h 1247775"/>
              <a:gd name="connsiteX14" fmla="*/ 1357313 w 1447800"/>
              <a:gd name="connsiteY14" fmla="*/ 133350 h 1247775"/>
              <a:gd name="connsiteX15" fmla="*/ 1276350 w 1447800"/>
              <a:gd name="connsiteY15" fmla="*/ 0 h 1247775"/>
              <a:gd name="connsiteX16" fmla="*/ 0 w 1447800"/>
              <a:gd name="connsiteY16" fmla="*/ 823912 h 1247775"/>
              <a:gd name="connsiteX0" fmla="*/ 0 w 1447800"/>
              <a:gd name="connsiteY0" fmla="*/ 823912 h 1247775"/>
              <a:gd name="connsiteX1" fmla="*/ 266700 w 1447800"/>
              <a:gd name="connsiteY1" fmla="*/ 1247775 h 1247775"/>
              <a:gd name="connsiteX2" fmla="*/ 385763 w 1447800"/>
              <a:gd name="connsiteY2" fmla="*/ 1176337 h 1247775"/>
              <a:gd name="connsiteX3" fmla="*/ 338138 w 1447800"/>
              <a:gd name="connsiteY3" fmla="*/ 1076325 h 1247775"/>
              <a:gd name="connsiteX4" fmla="*/ 728663 w 1447800"/>
              <a:gd name="connsiteY4" fmla="*/ 833437 h 1247775"/>
              <a:gd name="connsiteX5" fmla="*/ 766763 w 1447800"/>
              <a:gd name="connsiteY5" fmla="*/ 900112 h 1247775"/>
              <a:gd name="connsiteX6" fmla="*/ 923925 w 1447800"/>
              <a:gd name="connsiteY6" fmla="*/ 809625 h 1247775"/>
              <a:gd name="connsiteX7" fmla="*/ 881063 w 1447800"/>
              <a:gd name="connsiteY7" fmla="*/ 728662 h 1247775"/>
              <a:gd name="connsiteX8" fmla="*/ 1266825 w 1447800"/>
              <a:gd name="connsiteY8" fmla="*/ 476250 h 1247775"/>
              <a:gd name="connsiteX9" fmla="*/ 1328738 w 1447800"/>
              <a:gd name="connsiteY9" fmla="*/ 561975 h 1247775"/>
              <a:gd name="connsiteX10" fmla="*/ 1447800 w 1447800"/>
              <a:gd name="connsiteY10" fmla="*/ 490537 h 1247775"/>
              <a:gd name="connsiteX11" fmla="*/ 1304925 w 1447800"/>
              <a:gd name="connsiteY11" fmla="*/ 252412 h 1247775"/>
              <a:gd name="connsiteX12" fmla="*/ 1323975 w 1447800"/>
              <a:gd name="connsiteY12" fmla="*/ 142875 h 1247775"/>
              <a:gd name="connsiteX13" fmla="*/ 1357313 w 1447800"/>
              <a:gd name="connsiteY13" fmla="*/ 133350 h 1247775"/>
              <a:gd name="connsiteX14" fmla="*/ 1276350 w 1447800"/>
              <a:gd name="connsiteY14" fmla="*/ 0 h 1247775"/>
              <a:gd name="connsiteX15" fmla="*/ 0 w 1447800"/>
              <a:gd name="connsiteY15" fmla="*/ 823912 h 1247775"/>
              <a:gd name="connsiteX0" fmla="*/ 0 w 1447800"/>
              <a:gd name="connsiteY0" fmla="*/ 823912 h 1247775"/>
              <a:gd name="connsiteX1" fmla="*/ 266700 w 1447800"/>
              <a:gd name="connsiteY1" fmla="*/ 1247775 h 1247775"/>
              <a:gd name="connsiteX2" fmla="*/ 385763 w 1447800"/>
              <a:gd name="connsiteY2" fmla="*/ 1176337 h 1247775"/>
              <a:gd name="connsiteX3" fmla="*/ 338138 w 1447800"/>
              <a:gd name="connsiteY3" fmla="*/ 1076325 h 1247775"/>
              <a:gd name="connsiteX4" fmla="*/ 728663 w 1447800"/>
              <a:gd name="connsiteY4" fmla="*/ 833437 h 1247775"/>
              <a:gd name="connsiteX5" fmla="*/ 766763 w 1447800"/>
              <a:gd name="connsiteY5" fmla="*/ 900112 h 1247775"/>
              <a:gd name="connsiteX6" fmla="*/ 923925 w 1447800"/>
              <a:gd name="connsiteY6" fmla="*/ 809625 h 1247775"/>
              <a:gd name="connsiteX7" fmla="*/ 881063 w 1447800"/>
              <a:gd name="connsiteY7" fmla="*/ 728662 h 1247775"/>
              <a:gd name="connsiteX8" fmla="*/ 1266825 w 1447800"/>
              <a:gd name="connsiteY8" fmla="*/ 476250 h 1247775"/>
              <a:gd name="connsiteX9" fmla="*/ 1328738 w 1447800"/>
              <a:gd name="connsiteY9" fmla="*/ 561975 h 1247775"/>
              <a:gd name="connsiteX10" fmla="*/ 1447800 w 1447800"/>
              <a:gd name="connsiteY10" fmla="*/ 490537 h 1247775"/>
              <a:gd name="connsiteX11" fmla="*/ 1304925 w 1447800"/>
              <a:gd name="connsiteY11" fmla="*/ 252412 h 1247775"/>
              <a:gd name="connsiteX12" fmla="*/ 1357313 w 1447800"/>
              <a:gd name="connsiteY12" fmla="*/ 133350 h 1247775"/>
              <a:gd name="connsiteX13" fmla="*/ 1276350 w 1447800"/>
              <a:gd name="connsiteY13" fmla="*/ 0 h 1247775"/>
              <a:gd name="connsiteX14" fmla="*/ 0 w 1447800"/>
              <a:gd name="connsiteY14" fmla="*/ 823912 h 1247775"/>
              <a:gd name="connsiteX0" fmla="*/ 0 w 1447800"/>
              <a:gd name="connsiteY0" fmla="*/ 823912 h 1247775"/>
              <a:gd name="connsiteX1" fmla="*/ 266700 w 1447800"/>
              <a:gd name="connsiteY1" fmla="*/ 1247775 h 1247775"/>
              <a:gd name="connsiteX2" fmla="*/ 385763 w 1447800"/>
              <a:gd name="connsiteY2" fmla="*/ 1176337 h 1247775"/>
              <a:gd name="connsiteX3" fmla="*/ 338138 w 1447800"/>
              <a:gd name="connsiteY3" fmla="*/ 1076325 h 1247775"/>
              <a:gd name="connsiteX4" fmla="*/ 728663 w 1447800"/>
              <a:gd name="connsiteY4" fmla="*/ 833437 h 1247775"/>
              <a:gd name="connsiteX5" fmla="*/ 766763 w 1447800"/>
              <a:gd name="connsiteY5" fmla="*/ 900112 h 1247775"/>
              <a:gd name="connsiteX6" fmla="*/ 923925 w 1447800"/>
              <a:gd name="connsiteY6" fmla="*/ 809625 h 1247775"/>
              <a:gd name="connsiteX7" fmla="*/ 881063 w 1447800"/>
              <a:gd name="connsiteY7" fmla="*/ 728662 h 1247775"/>
              <a:gd name="connsiteX8" fmla="*/ 1266825 w 1447800"/>
              <a:gd name="connsiteY8" fmla="*/ 476250 h 1247775"/>
              <a:gd name="connsiteX9" fmla="*/ 1328738 w 1447800"/>
              <a:gd name="connsiteY9" fmla="*/ 561975 h 1247775"/>
              <a:gd name="connsiteX10" fmla="*/ 1447800 w 1447800"/>
              <a:gd name="connsiteY10" fmla="*/ 490537 h 1247775"/>
              <a:gd name="connsiteX11" fmla="*/ 1304925 w 1447800"/>
              <a:gd name="connsiteY11" fmla="*/ 252412 h 1247775"/>
              <a:gd name="connsiteX12" fmla="*/ 1276350 w 1447800"/>
              <a:gd name="connsiteY12" fmla="*/ 0 h 1247775"/>
              <a:gd name="connsiteX13" fmla="*/ 0 w 1447800"/>
              <a:gd name="connsiteY13" fmla="*/ 823912 h 1247775"/>
              <a:gd name="connsiteX0" fmla="*/ 0 w 1447800"/>
              <a:gd name="connsiteY0" fmla="*/ 773112 h 1196975"/>
              <a:gd name="connsiteX1" fmla="*/ 266700 w 1447800"/>
              <a:gd name="connsiteY1" fmla="*/ 1196975 h 1196975"/>
              <a:gd name="connsiteX2" fmla="*/ 385763 w 1447800"/>
              <a:gd name="connsiteY2" fmla="*/ 1125537 h 1196975"/>
              <a:gd name="connsiteX3" fmla="*/ 338138 w 1447800"/>
              <a:gd name="connsiteY3" fmla="*/ 1025525 h 1196975"/>
              <a:gd name="connsiteX4" fmla="*/ 728663 w 1447800"/>
              <a:gd name="connsiteY4" fmla="*/ 782637 h 1196975"/>
              <a:gd name="connsiteX5" fmla="*/ 766763 w 1447800"/>
              <a:gd name="connsiteY5" fmla="*/ 849312 h 1196975"/>
              <a:gd name="connsiteX6" fmla="*/ 923925 w 1447800"/>
              <a:gd name="connsiteY6" fmla="*/ 758825 h 1196975"/>
              <a:gd name="connsiteX7" fmla="*/ 881063 w 1447800"/>
              <a:gd name="connsiteY7" fmla="*/ 677862 h 1196975"/>
              <a:gd name="connsiteX8" fmla="*/ 1266825 w 1447800"/>
              <a:gd name="connsiteY8" fmla="*/ 425450 h 1196975"/>
              <a:gd name="connsiteX9" fmla="*/ 1328738 w 1447800"/>
              <a:gd name="connsiteY9" fmla="*/ 511175 h 1196975"/>
              <a:gd name="connsiteX10" fmla="*/ 1447800 w 1447800"/>
              <a:gd name="connsiteY10" fmla="*/ 439737 h 1196975"/>
              <a:gd name="connsiteX11" fmla="*/ 1304925 w 1447800"/>
              <a:gd name="connsiteY11" fmla="*/ 201612 h 1196975"/>
              <a:gd name="connsiteX12" fmla="*/ 1198196 w 1447800"/>
              <a:gd name="connsiteY12" fmla="*/ 0 h 1196975"/>
              <a:gd name="connsiteX13" fmla="*/ 0 w 1447800"/>
              <a:gd name="connsiteY13" fmla="*/ 773112 h 1196975"/>
              <a:gd name="connsiteX0" fmla="*/ 0 w 1447800"/>
              <a:gd name="connsiteY0" fmla="*/ 769937 h 1193800"/>
              <a:gd name="connsiteX1" fmla="*/ 266700 w 1447800"/>
              <a:gd name="connsiteY1" fmla="*/ 1193800 h 1193800"/>
              <a:gd name="connsiteX2" fmla="*/ 385763 w 1447800"/>
              <a:gd name="connsiteY2" fmla="*/ 1122362 h 1193800"/>
              <a:gd name="connsiteX3" fmla="*/ 338138 w 1447800"/>
              <a:gd name="connsiteY3" fmla="*/ 1022350 h 1193800"/>
              <a:gd name="connsiteX4" fmla="*/ 728663 w 1447800"/>
              <a:gd name="connsiteY4" fmla="*/ 779462 h 1193800"/>
              <a:gd name="connsiteX5" fmla="*/ 766763 w 1447800"/>
              <a:gd name="connsiteY5" fmla="*/ 846137 h 1193800"/>
              <a:gd name="connsiteX6" fmla="*/ 923925 w 1447800"/>
              <a:gd name="connsiteY6" fmla="*/ 755650 h 1193800"/>
              <a:gd name="connsiteX7" fmla="*/ 881063 w 1447800"/>
              <a:gd name="connsiteY7" fmla="*/ 674687 h 1193800"/>
              <a:gd name="connsiteX8" fmla="*/ 1266825 w 1447800"/>
              <a:gd name="connsiteY8" fmla="*/ 422275 h 1193800"/>
              <a:gd name="connsiteX9" fmla="*/ 1328738 w 1447800"/>
              <a:gd name="connsiteY9" fmla="*/ 508000 h 1193800"/>
              <a:gd name="connsiteX10" fmla="*/ 1447800 w 1447800"/>
              <a:gd name="connsiteY10" fmla="*/ 436562 h 1193800"/>
              <a:gd name="connsiteX11" fmla="*/ 1304925 w 1447800"/>
              <a:gd name="connsiteY11" fmla="*/ 198437 h 1193800"/>
              <a:gd name="connsiteX12" fmla="*/ 1191846 w 1447800"/>
              <a:gd name="connsiteY12" fmla="*/ 0 h 1193800"/>
              <a:gd name="connsiteX13" fmla="*/ 0 w 1447800"/>
              <a:gd name="connsiteY13" fmla="*/ 769937 h 1193800"/>
              <a:gd name="connsiteX0" fmla="*/ 0 w 1447800"/>
              <a:gd name="connsiteY0" fmla="*/ 761797 h 1185660"/>
              <a:gd name="connsiteX1" fmla="*/ 266700 w 1447800"/>
              <a:gd name="connsiteY1" fmla="*/ 1185660 h 1185660"/>
              <a:gd name="connsiteX2" fmla="*/ 385763 w 1447800"/>
              <a:gd name="connsiteY2" fmla="*/ 1114222 h 1185660"/>
              <a:gd name="connsiteX3" fmla="*/ 338138 w 1447800"/>
              <a:gd name="connsiteY3" fmla="*/ 1014210 h 1185660"/>
              <a:gd name="connsiteX4" fmla="*/ 728663 w 1447800"/>
              <a:gd name="connsiteY4" fmla="*/ 771322 h 1185660"/>
              <a:gd name="connsiteX5" fmla="*/ 766763 w 1447800"/>
              <a:gd name="connsiteY5" fmla="*/ 837997 h 1185660"/>
              <a:gd name="connsiteX6" fmla="*/ 923925 w 1447800"/>
              <a:gd name="connsiteY6" fmla="*/ 747510 h 1185660"/>
              <a:gd name="connsiteX7" fmla="*/ 881063 w 1447800"/>
              <a:gd name="connsiteY7" fmla="*/ 666547 h 1185660"/>
              <a:gd name="connsiteX8" fmla="*/ 1266825 w 1447800"/>
              <a:gd name="connsiteY8" fmla="*/ 414135 h 1185660"/>
              <a:gd name="connsiteX9" fmla="*/ 1328738 w 1447800"/>
              <a:gd name="connsiteY9" fmla="*/ 499860 h 1185660"/>
              <a:gd name="connsiteX10" fmla="*/ 1447800 w 1447800"/>
              <a:gd name="connsiteY10" fmla="*/ 428422 h 1185660"/>
              <a:gd name="connsiteX11" fmla="*/ 1304925 w 1447800"/>
              <a:gd name="connsiteY11" fmla="*/ 190297 h 1185660"/>
              <a:gd name="connsiteX12" fmla="*/ 1189132 w 1447800"/>
              <a:gd name="connsiteY12" fmla="*/ 0 h 1185660"/>
              <a:gd name="connsiteX13" fmla="*/ 0 w 1447800"/>
              <a:gd name="connsiteY13" fmla="*/ 761797 h 11856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47800" h="1185660">
                <a:moveTo>
                  <a:pt x="0" y="761797"/>
                </a:moveTo>
                <a:lnTo>
                  <a:pt x="266700" y="1185660"/>
                </a:lnTo>
                <a:lnTo>
                  <a:pt x="385763" y="1114222"/>
                </a:lnTo>
                <a:lnTo>
                  <a:pt x="338138" y="1014210"/>
                </a:lnTo>
                <a:lnTo>
                  <a:pt x="728663" y="771322"/>
                </a:lnTo>
                <a:lnTo>
                  <a:pt x="766763" y="837997"/>
                </a:lnTo>
                <a:lnTo>
                  <a:pt x="923925" y="747510"/>
                </a:lnTo>
                <a:lnTo>
                  <a:pt x="881063" y="666547"/>
                </a:lnTo>
                <a:lnTo>
                  <a:pt x="1266825" y="414135"/>
                </a:lnTo>
                <a:lnTo>
                  <a:pt x="1328738" y="499860"/>
                </a:lnTo>
                <a:lnTo>
                  <a:pt x="1447800" y="428422"/>
                </a:lnTo>
                <a:lnTo>
                  <a:pt x="1304925" y="190297"/>
                </a:lnTo>
                <a:lnTo>
                  <a:pt x="1189132" y="0"/>
                </a:lnTo>
                <a:lnTo>
                  <a:pt x="0" y="761797"/>
                </a:lnTo>
                <a:close/>
              </a:path>
            </a:pathLst>
          </a:custGeom>
          <a:solidFill>
            <a:schemeClr val="accent6">
              <a:alpha val="3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sp>
        <p:nvSpPr>
          <p:cNvPr id="27" name="Rounded Rectangle 26"/>
          <p:cNvSpPr/>
          <p:nvPr/>
        </p:nvSpPr>
        <p:spPr>
          <a:xfrm rot="3533885">
            <a:off x="5409033" y="3054933"/>
            <a:ext cx="990954" cy="401750"/>
          </a:xfrm>
          <a:prstGeom prst="round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sp>
        <p:nvSpPr>
          <p:cNvPr id="30" name="TextBox 29"/>
          <p:cNvSpPr txBox="1"/>
          <p:nvPr/>
        </p:nvSpPr>
        <p:spPr>
          <a:xfrm>
            <a:off x="5739211" y="3038570"/>
            <a:ext cx="348172" cy="461665"/>
          </a:xfrm>
          <a:prstGeom prst="rect">
            <a:avLst/>
          </a:prstGeom>
          <a:noFill/>
        </p:spPr>
        <p:txBody>
          <a:bodyPr wrap="none" rtlCol="0">
            <a:spAutoFit/>
          </a:bodyPr>
          <a:lstStyle/>
          <a:p>
            <a:r>
              <a:rPr lang="en-GB" sz="2400" b="1" dirty="0" smtClean="0">
                <a:solidFill>
                  <a:prstClr val="white"/>
                </a:solidFill>
              </a:rPr>
              <a:t>C</a:t>
            </a:r>
            <a:endParaRPr lang="en-GB" sz="2400" b="1" dirty="0">
              <a:solidFill>
                <a:prstClr val="white"/>
              </a:solidFill>
            </a:endParaRPr>
          </a:p>
        </p:txBody>
      </p:sp>
      <p:sp>
        <p:nvSpPr>
          <p:cNvPr id="26" name="TextBox 25"/>
          <p:cNvSpPr txBox="1"/>
          <p:nvPr/>
        </p:nvSpPr>
        <p:spPr>
          <a:xfrm>
            <a:off x="11124627" y="96430"/>
            <a:ext cx="909223" cy="369332"/>
          </a:xfrm>
          <a:prstGeom prst="rect">
            <a:avLst/>
          </a:prstGeom>
          <a:noFill/>
        </p:spPr>
        <p:txBody>
          <a:bodyPr wrap="none" rtlCol="0">
            <a:spAutoFit/>
          </a:bodyPr>
          <a:lstStyle/>
          <a:p>
            <a:pPr algn="r"/>
            <a:r>
              <a:rPr lang="en-GB" dirty="0" smtClean="0">
                <a:solidFill>
                  <a:prstClr val="black"/>
                </a:solidFill>
              </a:rPr>
              <a:t>Phasing</a:t>
            </a:r>
          </a:p>
        </p:txBody>
      </p:sp>
      <p:sp>
        <p:nvSpPr>
          <p:cNvPr id="31" name="TextBox 30"/>
          <p:cNvSpPr txBox="1"/>
          <p:nvPr/>
        </p:nvSpPr>
        <p:spPr>
          <a:xfrm>
            <a:off x="11284296" y="420886"/>
            <a:ext cx="752129" cy="307777"/>
          </a:xfrm>
          <a:prstGeom prst="rect">
            <a:avLst/>
          </a:prstGeom>
          <a:noFill/>
        </p:spPr>
        <p:txBody>
          <a:bodyPr wrap="none" rtlCol="0">
            <a:spAutoFit/>
          </a:bodyPr>
          <a:lstStyle/>
          <a:p>
            <a:pPr algn="r"/>
            <a:r>
              <a:rPr lang="en-GB" sz="1400" i="1" dirty="0" smtClean="0">
                <a:solidFill>
                  <a:prstClr val="white">
                    <a:lumMod val="65000"/>
                  </a:prstClr>
                </a:solidFill>
              </a:rPr>
              <a:t>Phase 2</a:t>
            </a:r>
            <a:endParaRPr lang="en-GB" sz="1400" i="1" dirty="0">
              <a:solidFill>
                <a:prstClr val="white">
                  <a:lumMod val="65000"/>
                </a:prstClr>
              </a:solidFill>
            </a:endParaRPr>
          </a:p>
        </p:txBody>
      </p:sp>
      <p:sp>
        <p:nvSpPr>
          <p:cNvPr id="32" name="Rectangle 31"/>
          <p:cNvSpPr/>
          <p:nvPr/>
        </p:nvSpPr>
        <p:spPr>
          <a:xfrm rot="3544926">
            <a:off x="5190012" y="1860308"/>
            <a:ext cx="151951" cy="525469"/>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prstClr val="white"/>
              </a:solidFill>
            </a:endParaRPr>
          </a:p>
        </p:txBody>
      </p:sp>
      <p:grpSp>
        <p:nvGrpSpPr>
          <p:cNvPr id="34" name="Group 33"/>
          <p:cNvGrpSpPr/>
          <p:nvPr/>
        </p:nvGrpSpPr>
        <p:grpSpPr>
          <a:xfrm>
            <a:off x="5916587" y="-283798"/>
            <a:ext cx="2672655" cy="959026"/>
            <a:chOff x="5916587" y="-283798"/>
            <a:chExt cx="2672655" cy="959026"/>
          </a:xfrm>
        </p:grpSpPr>
        <p:sp>
          <p:nvSpPr>
            <p:cNvPr id="35" name="Rounded Rectangle 34"/>
            <p:cNvSpPr>
              <a:spLocks noChangeAspect="1"/>
            </p:cNvSpPr>
            <p:nvPr/>
          </p:nvSpPr>
          <p:spPr>
            <a:xfrm rot="18810051">
              <a:off x="7670402" y="-243612"/>
              <a:ext cx="959026" cy="878654"/>
            </a:xfrm>
            <a:prstGeom prst="roundRect">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sp>
          <p:nvSpPr>
            <p:cNvPr id="38" name="TextBox 37"/>
            <p:cNvSpPr txBox="1"/>
            <p:nvPr/>
          </p:nvSpPr>
          <p:spPr>
            <a:xfrm>
              <a:off x="5916587" y="212269"/>
              <a:ext cx="1434474" cy="261610"/>
            </a:xfrm>
            <a:prstGeom prst="rect">
              <a:avLst/>
            </a:prstGeom>
            <a:noFill/>
          </p:spPr>
          <p:txBody>
            <a:bodyPr wrap="square" rtlCol="0">
              <a:spAutoFit/>
            </a:bodyPr>
            <a:lstStyle/>
            <a:p>
              <a:r>
                <a:rPr lang="en-GB" sz="1100" b="1" dirty="0" smtClean="0">
                  <a:solidFill>
                    <a:prstClr val="black"/>
                  </a:solidFill>
                </a:rPr>
                <a:t>Westaway Court</a:t>
              </a:r>
            </a:p>
          </p:txBody>
        </p:sp>
        <p:sp>
          <p:nvSpPr>
            <p:cNvPr id="39" name="Freeform 38"/>
            <p:cNvSpPr/>
            <p:nvPr/>
          </p:nvSpPr>
          <p:spPr>
            <a:xfrm>
              <a:off x="7032938" y="336960"/>
              <a:ext cx="786984" cy="0"/>
            </a:xfrm>
            <a:custGeom>
              <a:avLst/>
              <a:gdLst>
                <a:gd name="connsiteX0" fmla="*/ 0 w 786984"/>
                <a:gd name="connsiteY0" fmla="*/ 0 h 0"/>
                <a:gd name="connsiteX1" fmla="*/ 786984 w 786984"/>
                <a:gd name="connsiteY1" fmla="*/ 0 h 0"/>
              </a:gdLst>
              <a:ahLst/>
              <a:cxnLst>
                <a:cxn ang="0">
                  <a:pos x="connsiteX0" y="connsiteY0"/>
                </a:cxn>
                <a:cxn ang="0">
                  <a:pos x="connsiteX1" y="connsiteY1"/>
                </a:cxn>
              </a:cxnLst>
              <a:rect l="l" t="t" r="r" b="b"/>
              <a:pathLst>
                <a:path w="786984">
                  <a:moveTo>
                    <a:pt x="0" y="0"/>
                  </a:moveTo>
                  <a:lnTo>
                    <a:pt x="786984" y="0"/>
                  </a:lnTo>
                </a:path>
              </a:pathLst>
            </a:custGeom>
            <a:noFill/>
            <a:ln>
              <a:solidFill>
                <a:schemeClr val="tx1"/>
              </a:solidFill>
              <a:tailEnd type="ova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grpSp>
    </p:spTree>
    <p:extLst>
      <p:ext uri="{BB962C8B-B14F-4D97-AF65-F5344CB8AC3E}">
        <p14:creationId xmlns:p14="http://schemas.microsoft.com/office/powerpoint/2010/main" val="91401516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p:cNvPicPr>
            <a:picLocks noGrp="1" noChangeAspect="1"/>
          </p:cNvPicPr>
          <p:nvPr>
            <p:ph idx="1"/>
          </p:nvPr>
        </p:nvPicPr>
        <p:blipFill rotWithShape="1">
          <a:blip r:embed="rId2"/>
          <a:srcRect r="1174"/>
          <a:stretch/>
        </p:blipFill>
        <p:spPr>
          <a:xfrm>
            <a:off x="1944688" y="1095374"/>
            <a:ext cx="8302625" cy="5762625"/>
          </a:xfrm>
          <a:prstGeom prst="rect">
            <a:avLst/>
          </a:prstGeom>
          <a:ln>
            <a:noFill/>
          </a:ln>
          <a:effectLst/>
        </p:spPr>
      </p:pic>
      <p:sp>
        <p:nvSpPr>
          <p:cNvPr id="2" name="Title 1"/>
          <p:cNvSpPr>
            <a:spLocks noGrp="1"/>
          </p:cNvSpPr>
          <p:nvPr>
            <p:ph type="title"/>
          </p:nvPr>
        </p:nvSpPr>
        <p:spPr/>
        <p:txBody>
          <a:bodyPr/>
          <a:lstStyle/>
          <a:p>
            <a:r>
              <a:rPr lang="en-GB" dirty="0" smtClean="0"/>
              <a:t>Site design evolution</a:t>
            </a:r>
            <a:endParaRPr lang="en-GB" dirty="0"/>
          </a:p>
        </p:txBody>
      </p:sp>
    </p:spTree>
    <p:extLst>
      <p:ext uri="{BB962C8B-B14F-4D97-AF65-F5344CB8AC3E}">
        <p14:creationId xmlns:p14="http://schemas.microsoft.com/office/powerpoint/2010/main" val="265904089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Planning</a:t>
            </a:r>
            <a:r>
              <a:rPr lang="en-GB"/>
              <a:t> challenges</a:t>
            </a:r>
          </a:p>
        </p:txBody>
      </p:sp>
      <p:pic>
        <p:nvPicPr>
          <p:cNvPr id="4" name="Content Placeholder 3"/>
          <p:cNvPicPr>
            <a:picLocks noGrp="1" noChangeAspect="1"/>
          </p:cNvPicPr>
          <p:nvPr>
            <p:ph idx="1"/>
          </p:nvPr>
        </p:nvPicPr>
        <p:blipFill>
          <a:blip r:embed="rId2"/>
          <a:stretch>
            <a:fillRect/>
          </a:stretch>
        </p:blipFill>
        <p:spPr>
          <a:xfrm>
            <a:off x="2051945" y="1600200"/>
            <a:ext cx="8088109" cy="4525963"/>
          </a:xfrm>
          <a:prstGeom prst="rect">
            <a:avLst/>
          </a:prstGeom>
        </p:spPr>
      </p:pic>
    </p:spTree>
    <p:extLst>
      <p:ext uri="{BB962C8B-B14F-4D97-AF65-F5344CB8AC3E}">
        <p14:creationId xmlns:p14="http://schemas.microsoft.com/office/powerpoint/2010/main" val="415652776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Feedback previous Workshop</a:t>
            </a:r>
            <a:endParaRPr lang="en-GB" dirty="0"/>
          </a:p>
        </p:txBody>
      </p:sp>
      <p:sp>
        <p:nvSpPr>
          <p:cNvPr id="5" name="Content Placeholder 4"/>
          <p:cNvSpPr>
            <a:spLocks noGrp="1"/>
          </p:cNvSpPr>
          <p:nvPr>
            <p:ph idx="1"/>
          </p:nvPr>
        </p:nvSpPr>
        <p:spPr/>
        <p:txBody>
          <a:bodyPr/>
          <a:lstStyle/>
          <a:p>
            <a:pPr marL="1343025" lvl="1" indent="-885825">
              <a:buFont typeface="+mj-lt"/>
              <a:buAutoNum type="alphaLcParenR"/>
            </a:pPr>
            <a:r>
              <a:rPr lang="en-GB" sz="3200" dirty="0" smtClean="0"/>
              <a:t>Site </a:t>
            </a:r>
            <a:r>
              <a:rPr lang="en-GB" sz="3200" dirty="0"/>
              <a:t>selection process Urban v </a:t>
            </a:r>
            <a:r>
              <a:rPr lang="en-GB" sz="3200" dirty="0" smtClean="0"/>
              <a:t>Rural</a:t>
            </a:r>
          </a:p>
          <a:p>
            <a:pPr marL="1790700" lvl="3" indent="-476250">
              <a:buFont typeface="Arial" panose="020B0604020202020204" pitchFamily="34" charset="0"/>
              <a:buChar char="•"/>
            </a:pPr>
            <a:r>
              <a:rPr lang="en-GB" dirty="0" smtClean="0"/>
              <a:t>Further info on: Transport issues, blue light responses</a:t>
            </a:r>
            <a:endParaRPr lang="en-GB" dirty="0"/>
          </a:p>
          <a:p>
            <a:pPr marL="1343025" lvl="1" indent="-885825">
              <a:buFont typeface="+mj-lt"/>
              <a:buAutoNum type="alphaLcParenR"/>
            </a:pPr>
            <a:r>
              <a:rPr lang="en-GB" sz="3200" dirty="0" smtClean="0"/>
              <a:t>Removal </a:t>
            </a:r>
            <a:r>
              <a:rPr lang="en-GB" sz="3200" dirty="0"/>
              <a:t>of dual site option </a:t>
            </a:r>
            <a:endParaRPr lang="en-GB" sz="3200" dirty="0" smtClean="0"/>
          </a:p>
          <a:p>
            <a:pPr marL="1884363" lvl="3" indent="-512763">
              <a:buFont typeface="Arial" panose="020B0604020202020204" pitchFamily="34" charset="0"/>
              <a:buChar char="•"/>
            </a:pPr>
            <a:r>
              <a:rPr lang="en-GB" dirty="0" smtClean="0"/>
              <a:t>Further info </a:t>
            </a:r>
            <a:r>
              <a:rPr lang="en-GB" smtClean="0"/>
              <a:t>on: n/a</a:t>
            </a:r>
            <a:endParaRPr lang="en-GB" dirty="0"/>
          </a:p>
          <a:p>
            <a:pPr marL="1343025" lvl="1" indent="-885825">
              <a:buFont typeface="+mj-lt"/>
              <a:buAutoNum type="alphaLcParenR"/>
            </a:pPr>
            <a:r>
              <a:rPr lang="en-GB" sz="3200" dirty="0" smtClean="0"/>
              <a:t>Current </a:t>
            </a:r>
            <a:r>
              <a:rPr lang="en-GB" sz="3200" dirty="0"/>
              <a:t>site selection </a:t>
            </a:r>
          </a:p>
          <a:p>
            <a:pPr marL="1790700" lvl="3" indent="-447675">
              <a:buFont typeface="Arial" panose="020B0604020202020204" pitchFamily="34" charset="0"/>
              <a:buChar char="•"/>
            </a:pPr>
            <a:r>
              <a:rPr lang="en-GB" dirty="0" smtClean="0"/>
              <a:t>Further info on: Economic Advice (Waterfront), Covenant (People’s Park)</a:t>
            </a:r>
            <a:endParaRPr lang="en-GB" dirty="0"/>
          </a:p>
        </p:txBody>
      </p:sp>
    </p:spTree>
    <p:extLst>
      <p:ext uri="{BB962C8B-B14F-4D97-AF65-F5344CB8AC3E}">
        <p14:creationId xmlns:p14="http://schemas.microsoft.com/office/powerpoint/2010/main" val="301058971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dirty="0"/>
          </a:p>
        </p:txBody>
      </p:sp>
      <p:sp>
        <p:nvSpPr>
          <p:cNvPr id="3" name="Content Placeholder 2"/>
          <p:cNvSpPr>
            <a:spLocks noGrp="1"/>
          </p:cNvSpPr>
          <p:nvPr>
            <p:ph idx="1"/>
          </p:nvPr>
        </p:nvSpPr>
        <p:spPr/>
        <p:txBody>
          <a:bodyPr/>
          <a:lstStyle/>
          <a:p>
            <a:pPr marL="0" indent="0" algn="ctr">
              <a:buNone/>
            </a:pPr>
            <a:endParaRPr lang="en-GB" sz="3600" b="1" dirty="0" smtClean="0"/>
          </a:p>
          <a:p>
            <a:pPr marL="0" indent="0" algn="ctr">
              <a:buNone/>
            </a:pPr>
            <a:endParaRPr lang="en-GB" sz="3600" b="1" dirty="0"/>
          </a:p>
          <a:p>
            <a:pPr marL="0" indent="0" algn="ctr">
              <a:buNone/>
            </a:pPr>
            <a:r>
              <a:rPr lang="en-GB" sz="3600" b="1" dirty="0" smtClean="0"/>
              <a:t>Approved site selection options</a:t>
            </a:r>
            <a:endParaRPr lang="en-GB" sz="3600" b="1" dirty="0"/>
          </a:p>
        </p:txBody>
      </p:sp>
    </p:spTree>
    <p:extLst>
      <p:ext uri="{BB962C8B-B14F-4D97-AF65-F5344CB8AC3E}">
        <p14:creationId xmlns:p14="http://schemas.microsoft.com/office/powerpoint/2010/main" val="41779144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 name="Picture 22"/>
          <p:cNvPicPr>
            <a:picLocks noChangeAspect="1"/>
          </p:cNvPicPr>
          <p:nvPr/>
        </p:nvPicPr>
        <p:blipFill rotWithShape="1">
          <a:blip r:embed="rId2" cstate="print">
            <a:extLst>
              <a:ext uri="{28A0092B-C50C-407E-A947-70E740481C1C}">
                <a14:useLocalDpi xmlns:a14="http://schemas.microsoft.com/office/drawing/2010/main" val="0"/>
              </a:ext>
            </a:extLst>
          </a:blip>
          <a:srcRect l="5565" t="6376" r="16837" b="19080"/>
          <a:stretch/>
        </p:blipFill>
        <p:spPr>
          <a:xfrm>
            <a:off x="214776" y="156695"/>
            <a:ext cx="8714154" cy="6518031"/>
          </a:xfrm>
          <a:prstGeom prst="rect">
            <a:avLst/>
          </a:prstGeom>
        </p:spPr>
      </p:pic>
      <p:cxnSp>
        <p:nvCxnSpPr>
          <p:cNvPr id="36" name="Straight Connector 35"/>
          <p:cNvCxnSpPr/>
          <p:nvPr/>
        </p:nvCxnSpPr>
        <p:spPr>
          <a:xfrm flipH="1">
            <a:off x="3965944" y="4311503"/>
            <a:ext cx="1116000" cy="648000"/>
          </a:xfrm>
          <a:prstGeom prst="line">
            <a:avLst/>
          </a:prstGeom>
          <a:ln w="12700">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7" name="Straight Connector 36"/>
          <p:cNvCxnSpPr/>
          <p:nvPr/>
        </p:nvCxnSpPr>
        <p:spPr>
          <a:xfrm flipH="1">
            <a:off x="4091764" y="4529466"/>
            <a:ext cx="1049078" cy="607977"/>
          </a:xfrm>
          <a:prstGeom prst="line">
            <a:avLst/>
          </a:prstGeom>
          <a:ln w="12700">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48" name="Freeform 47"/>
          <p:cNvSpPr/>
          <p:nvPr/>
        </p:nvSpPr>
        <p:spPr>
          <a:xfrm>
            <a:off x="5219700" y="3690938"/>
            <a:ext cx="1447800" cy="1247775"/>
          </a:xfrm>
          <a:custGeom>
            <a:avLst/>
            <a:gdLst>
              <a:gd name="connsiteX0" fmla="*/ 0 w 1447800"/>
              <a:gd name="connsiteY0" fmla="*/ 823912 h 1247775"/>
              <a:gd name="connsiteX1" fmla="*/ 266700 w 1447800"/>
              <a:gd name="connsiteY1" fmla="*/ 1247775 h 1247775"/>
              <a:gd name="connsiteX2" fmla="*/ 385763 w 1447800"/>
              <a:gd name="connsiteY2" fmla="*/ 1176337 h 1247775"/>
              <a:gd name="connsiteX3" fmla="*/ 338138 w 1447800"/>
              <a:gd name="connsiteY3" fmla="*/ 1076325 h 1247775"/>
              <a:gd name="connsiteX4" fmla="*/ 728663 w 1447800"/>
              <a:gd name="connsiteY4" fmla="*/ 833437 h 1247775"/>
              <a:gd name="connsiteX5" fmla="*/ 766763 w 1447800"/>
              <a:gd name="connsiteY5" fmla="*/ 900112 h 1247775"/>
              <a:gd name="connsiteX6" fmla="*/ 923925 w 1447800"/>
              <a:gd name="connsiteY6" fmla="*/ 809625 h 1247775"/>
              <a:gd name="connsiteX7" fmla="*/ 881063 w 1447800"/>
              <a:gd name="connsiteY7" fmla="*/ 728662 h 1247775"/>
              <a:gd name="connsiteX8" fmla="*/ 1266825 w 1447800"/>
              <a:gd name="connsiteY8" fmla="*/ 476250 h 1247775"/>
              <a:gd name="connsiteX9" fmla="*/ 1328738 w 1447800"/>
              <a:gd name="connsiteY9" fmla="*/ 561975 h 1247775"/>
              <a:gd name="connsiteX10" fmla="*/ 1447800 w 1447800"/>
              <a:gd name="connsiteY10" fmla="*/ 490537 h 1247775"/>
              <a:gd name="connsiteX11" fmla="*/ 1304925 w 1447800"/>
              <a:gd name="connsiteY11" fmla="*/ 252412 h 1247775"/>
              <a:gd name="connsiteX12" fmla="*/ 1366838 w 1447800"/>
              <a:gd name="connsiteY12" fmla="*/ 223837 h 1247775"/>
              <a:gd name="connsiteX13" fmla="*/ 1323975 w 1447800"/>
              <a:gd name="connsiteY13" fmla="*/ 142875 h 1247775"/>
              <a:gd name="connsiteX14" fmla="*/ 1357313 w 1447800"/>
              <a:gd name="connsiteY14" fmla="*/ 133350 h 1247775"/>
              <a:gd name="connsiteX15" fmla="*/ 1276350 w 1447800"/>
              <a:gd name="connsiteY15" fmla="*/ 0 h 1247775"/>
              <a:gd name="connsiteX16" fmla="*/ 0 w 1447800"/>
              <a:gd name="connsiteY16" fmla="*/ 823912 h 1247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447800" h="1247775">
                <a:moveTo>
                  <a:pt x="0" y="823912"/>
                </a:moveTo>
                <a:lnTo>
                  <a:pt x="266700" y="1247775"/>
                </a:lnTo>
                <a:lnTo>
                  <a:pt x="385763" y="1176337"/>
                </a:lnTo>
                <a:lnTo>
                  <a:pt x="338138" y="1076325"/>
                </a:lnTo>
                <a:lnTo>
                  <a:pt x="728663" y="833437"/>
                </a:lnTo>
                <a:lnTo>
                  <a:pt x="766763" y="900112"/>
                </a:lnTo>
                <a:lnTo>
                  <a:pt x="923925" y="809625"/>
                </a:lnTo>
                <a:lnTo>
                  <a:pt x="881063" y="728662"/>
                </a:lnTo>
                <a:lnTo>
                  <a:pt x="1266825" y="476250"/>
                </a:lnTo>
                <a:lnTo>
                  <a:pt x="1328738" y="561975"/>
                </a:lnTo>
                <a:lnTo>
                  <a:pt x="1447800" y="490537"/>
                </a:lnTo>
                <a:lnTo>
                  <a:pt x="1304925" y="252412"/>
                </a:lnTo>
                <a:lnTo>
                  <a:pt x="1366838" y="223837"/>
                </a:lnTo>
                <a:lnTo>
                  <a:pt x="1323975" y="142875"/>
                </a:lnTo>
                <a:lnTo>
                  <a:pt x="1357313" y="133350"/>
                </a:lnTo>
                <a:lnTo>
                  <a:pt x="1276350" y="0"/>
                </a:lnTo>
                <a:lnTo>
                  <a:pt x="0" y="823912"/>
                </a:lnTo>
                <a:close/>
              </a:path>
            </a:pathLst>
          </a:custGeom>
          <a:solidFill>
            <a:schemeClr val="accent1">
              <a:lumMod val="75000"/>
              <a:alpha val="3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9" name="Freeform 48"/>
          <p:cNvSpPr/>
          <p:nvPr/>
        </p:nvSpPr>
        <p:spPr>
          <a:xfrm>
            <a:off x="3481388" y="3762375"/>
            <a:ext cx="1797843" cy="1490663"/>
          </a:xfrm>
          <a:custGeom>
            <a:avLst/>
            <a:gdLst>
              <a:gd name="connsiteX0" fmla="*/ 0 w 1797843"/>
              <a:gd name="connsiteY0" fmla="*/ 621506 h 1490663"/>
              <a:gd name="connsiteX1" fmla="*/ 564356 w 1797843"/>
              <a:gd name="connsiteY1" fmla="*/ 1490663 h 1490663"/>
              <a:gd name="connsiteX2" fmla="*/ 752475 w 1797843"/>
              <a:gd name="connsiteY2" fmla="*/ 1366838 h 1490663"/>
              <a:gd name="connsiteX3" fmla="*/ 714375 w 1797843"/>
              <a:gd name="connsiteY3" fmla="*/ 1304925 h 1490663"/>
              <a:gd name="connsiteX4" fmla="*/ 1119187 w 1797843"/>
              <a:gd name="connsiteY4" fmla="*/ 1052513 h 1490663"/>
              <a:gd name="connsiteX5" fmla="*/ 1402556 w 1797843"/>
              <a:gd name="connsiteY5" fmla="*/ 1483519 h 1490663"/>
              <a:gd name="connsiteX6" fmla="*/ 1597818 w 1797843"/>
              <a:gd name="connsiteY6" fmla="*/ 1359694 h 1490663"/>
              <a:gd name="connsiteX7" fmla="*/ 1450181 w 1797843"/>
              <a:gd name="connsiteY7" fmla="*/ 1128713 h 1490663"/>
              <a:gd name="connsiteX8" fmla="*/ 1797843 w 1797843"/>
              <a:gd name="connsiteY8" fmla="*/ 895350 h 1490663"/>
              <a:gd name="connsiteX9" fmla="*/ 1626393 w 1797843"/>
              <a:gd name="connsiteY9" fmla="*/ 614363 h 1490663"/>
              <a:gd name="connsiteX10" fmla="*/ 1421606 w 1797843"/>
              <a:gd name="connsiteY10" fmla="*/ 745331 h 1490663"/>
              <a:gd name="connsiteX11" fmla="*/ 938212 w 1797843"/>
              <a:gd name="connsiteY11" fmla="*/ 0 h 1490663"/>
              <a:gd name="connsiteX12" fmla="*/ 800100 w 1797843"/>
              <a:gd name="connsiteY12" fmla="*/ 90488 h 1490663"/>
              <a:gd name="connsiteX13" fmla="*/ 766762 w 1797843"/>
              <a:gd name="connsiteY13" fmla="*/ 47625 h 1490663"/>
              <a:gd name="connsiteX14" fmla="*/ 592931 w 1797843"/>
              <a:gd name="connsiteY14" fmla="*/ 159544 h 1490663"/>
              <a:gd name="connsiteX15" fmla="*/ 628650 w 1797843"/>
              <a:gd name="connsiteY15" fmla="*/ 204788 h 1490663"/>
              <a:gd name="connsiteX16" fmla="*/ 561975 w 1797843"/>
              <a:gd name="connsiteY16" fmla="*/ 238125 h 1490663"/>
              <a:gd name="connsiteX17" fmla="*/ 504825 w 1797843"/>
              <a:gd name="connsiteY17" fmla="*/ 150019 h 1490663"/>
              <a:gd name="connsiteX18" fmla="*/ 14287 w 1797843"/>
              <a:gd name="connsiteY18" fmla="*/ 464344 h 1490663"/>
              <a:gd name="connsiteX19" fmla="*/ 78581 w 1797843"/>
              <a:gd name="connsiteY19" fmla="*/ 569119 h 1490663"/>
              <a:gd name="connsiteX20" fmla="*/ 0 w 1797843"/>
              <a:gd name="connsiteY20" fmla="*/ 621506 h 14906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797843" h="1490663">
                <a:moveTo>
                  <a:pt x="0" y="621506"/>
                </a:moveTo>
                <a:lnTo>
                  <a:pt x="564356" y="1490663"/>
                </a:lnTo>
                <a:lnTo>
                  <a:pt x="752475" y="1366838"/>
                </a:lnTo>
                <a:lnTo>
                  <a:pt x="714375" y="1304925"/>
                </a:lnTo>
                <a:lnTo>
                  <a:pt x="1119187" y="1052513"/>
                </a:lnTo>
                <a:lnTo>
                  <a:pt x="1402556" y="1483519"/>
                </a:lnTo>
                <a:lnTo>
                  <a:pt x="1597818" y="1359694"/>
                </a:lnTo>
                <a:lnTo>
                  <a:pt x="1450181" y="1128713"/>
                </a:lnTo>
                <a:lnTo>
                  <a:pt x="1797843" y="895350"/>
                </a:lnTo>
                <a:lnTo>
                  <a:pt x="1626393" y="614363"/>
                </a:lnTo>
                <a:lnTo>
                  <a:pt x="1421606" y="745331"/>
                </a:lnTo>
                <a:lnTo>
                  <a:pt x="938212" y="0"/>
                </a:lnTo>
                <a:lnTo>
                  <a:pt x="800100" y="90488"/>
                </a:lnTo>
                <a:lnTo>
                  <a:pt x="766762" y="47625"/>
                </a:lnTo>
                <a:lnTo>
                  <a:pt x="592931" y="159544"/>
                </a:lnTo>
                <a:lnTo>
                  <a:pt x="628650" y="204788"/>
                </a:lnTo>
                <a:lnTo>
                  <a:pt x="561975" y="238125"/>
                </a:lnTo>
                <a:lnTo>
                  <a:pt x="504825" y="150019"/>
                </a:lnTo>
                <a:lnTo>
                  <a:pt x="14287" y="464344"/>
                </a:lnTo>
                <a:lnTo>
                  <a:pt x="78581" y="569119"/>
                </a:lnTo>
                <a:lnTo>
                  <a:pt x="0" y="621506"/>
                </a:lnTo>
                <a:close/>
              </a:path>
            </a:pathLst>
          </a:custGeom>
          <a:solidFill>
            <a:schemeClr val="accent1">
              <a:lumMod val="75000"/>
              <a:alpha val="3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1" name="Freeform 50"/>
          <p:cNvSpPr/>
          <p:nvPr/>
        </p:nvSpPr>
        <p:spPr>
          <a:xfrm>
            <a:off x="4367213" y="4657725"/>
            <a:ext cx="1221581" cy="1483519"/>
          </a:xfrm>
          <a:custGeom>
            <a:avLst/>
            <a:gdLst>
              <a:gd name="connsiteX0" fmla="*/ 0 w 1221581"/>
              <a:gd name="connsiteY0" fmla="*/ 1078706 h 1483519"/>
              <a:gd name="connsiteX1" fmla="*/ 266700 w 1221581"/>
              <a:gd name="connsiteY1" fmla="*/ 1483519 h 1483519"/>
              <a:gd name="connsiteX2" fmla="*/ 450056 w 1221581"/>
              <a:gd name="connsiteY2" fmla="*/ 1362075 h 1483519"/>
              <a:gd name="connsiteX3" fmla="*/ 364331 w 1221581"/>
              <a:gd name="connsiteY3" fmla="*/ 1233488 h 1483519"/>
              <a:gd name="connsiteX4" fmla="*/ 447675 w 1221581"/>
              <a:gd name="connsiteY4" fmla="*/ 1185863 h 1483519"/>
              <a:gd name="connsiteX5" fmla="*/ 466725 w 1221581"/>
              <a:gd name="connsiteY5" fmla="*/ 1209675 h 1483519"/>
              <a:gd name="connsiteX6" fmla="*/ 1221581 w 1221581"/>
              <a:gd name="connsiteY6" fmla="*/ 719138 h 1483519"/>
              <a:gd name="connsiteX7" fmla="*/ 1112043 w 1221581"/>
              <a:gd name="connsiteY7" fmla="*/ 531019 h 1483519"/>
              <a:gd name="connsiteX8" fmla="*/ 1045368 w 1221581"/>
              <a:gd name="connsiteY8" fmla="*/ 561975 h 1483519"/>
              <a:gd name="connsiteX9" fmla="*/ 1009650 w 1221581"/>
              <a:gd name="connsiteY9" fmla="*/ 523875 h 1483519"/>
              <a:gd name="connsiteX10" fmla="*/ 1052512 w 1221581"/>
              <a:gd name="connsiteY10" fmla="*/ 502444 h 1483519"/>
              <a:gd name="connsiteX11" fmla="*/ 878681 w 1221581"/>
              <a:gd name="connsiteY11" fmla="*/ 211931 h 1483519"/>
              <a:gd name="connsiteX12" fmla="*/ 1002506 w 1221581"/>
              <a:gd name="connsiteY12" fmla="*/ 142875 h 1483519"/>
              <a:gd name="connsiteX13" fmla="*/ 912018 w 1221581"/>
              <a:gd name="connsiteY13" fmla="*/ 0 h 1483519"/>
              <a:gd name="connsiteX14" fmla="*/ 566737 w 1221581"/>
              <a:gd name="connsiteY14" fmla="*/ 235744 h 1483519"/>
              <a:gd name="connsiteX15" fmla="*/ 716756 w 1221581"/>
              <a:gd name="connsiteY15" fmla="*/ 464344 h 1483519"/>
              <a:gd name="connsiteX16" fmla="*/ 516731 w 1221581"/>
              <a:gd name="connsiteY16" fmla="*/ 592931 h 1483519"/>
              <a:gd name="connsiteX17" fmla="*/ 557212 w 1221581"/>
              <a:gd name="connsiteY17" fmla="*/ 659606 h 1483519"/>
              <a:gd name="connsiteX18" fmla="*/ 0 w 1221581"/>
              <a:gd name="connsiteY18" fmla="*/ 1014413 h 1483519"/>
              <a:gd name="connsiteX19" fmla="*/ 0 w 1221581"/>
              <a:gd name="connsiteY19" fmla="*/ 1078706 h 14835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221581" h="1483519">
                <a:moveTo>
                  <a:pt x="0" y="1078706"/>
                </a:moveTo>
                <a:lnTo>
                  <a:pt x="266700" y="1483519"/>
                </a:lnTo>
                <a:lnTo>
                  <a:pt x="450056" y="1362075"/>
                </a:lnTo>
                <a:lnTo>
                  <a:pt x="364331" y="1233488"/>
                </a:lnTo>
                <a:lnTo>
                  <a:pt x="447675" y="1185863"/>
                </a:lnTo>
                <a:lnTo>
                  <a:pt x="466725" y="1209675"/>
                </a:lnTo>
                <a:lnTo>
                  <a:pt x="1221581" y="719138"/>
                </a:lnTo>
                <a:lnTo>
                  <a:pt x="1112043" y="531019"/>
                </a:lnTo>
                <a:lnTo>
                  <a:pt x="1045368" y="561975"/>
                </a:lnTo>
                <a:lnTo>
                  <a:pt x="1009650" y="523875"/>
                </a:lnTo>
                <a:lnTo>
                  <a:pt x="1052512" y="502444"/>
                </a:lnTo>
                <a:lnTo>
                  <a:pt x="878681" y="211931"/>
                </a:lnTo>
                <a:lnTo>
                  <a:pt x="1002506" y="142875"/>
                </a:lnTo>
                <a:lnTo>
                  <a:pt x="912018" y="0"/>
                </a:lnTo>
                <a:lnTo>
                  <a:pt x="566737" y="235744"/>
                </a:lnTo>
                <a:lnTo>
                  <a:pt x="716756" y="464344"/>
                </a:lnTo>
                <a:lnTo>
                  <a:pt x="516731" y="592931"/>
                </a:lnTo>
                <a:lnTo>
                  <a:pt x="557212" y="659606"/>
                </a:lnTo>
                <a:lnTo>
                  <a:pt x="0" y="1014413"/>
                </a:lnTo>
                <a:lnTo>
                  <a:pt x="0" y="1078706"/>
                </a:lnTo>
                <a:close/>
              </a:path>
            </a:pathLst>
          </a:custGeom>
          <a:solidFill>
            <a:schemeClr val="accent1">
              <a:lumMod val="75000"/>
              <a:alpha val="3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2" name="Freeform 51"/>
          <p:cNvSpPr/>
          <p:nvPr/>
        </p:nvSpPr>
        <p:spPr>
          <a:xfrm>
            <a:off x="5422900" y="2371725"/>
            <a:ext cx="1104900" cy="1800225"/>
          </a:xfrm>
          <a:custGeom>
            <a:avLst/>
            <a:gdLst>
              <a:gd name="connsiteX0" fmla="*/ 0 w 1104900"/>
              <a:gd name="connsiteY0" fmla="*/ 454025 h 1800225"/>
              <a:gd name="connsiteX1" fmla="*/ 314325 w 1104900"/>
              <a:gd name="connsiteY1" fmla="*/ 930275 h 1800225"/>
              <a:gd name="connsiteX2" fmla="*/ 203200 w 1104900"/>
              <a:gd name="connsiteY2" fmla="*/ 1022350 h 1800225"/>
              <a:gd name="connsiteX3" fmla="*/ 466725 w 1104900"/>
              <a:gd name="connsiteY3" fmla="*/ 1428750 h 1800225"/>
              <a:gd name="connsiteX4" fmla="*/ 177800 w 1104900"/>
              <a:gd name="connsiteY4" fmla="*/ 1603375 h 1800225"/>
              <a:gd name="connsiteX5" fmla="*/ 298450 w 1104900"/>
              <a:gd name="connsiteY5" fmla="*/ 1800225 h 1800225"/>
              <a:gd name="connsiteX6" fmla="*/ 434975 w 1104900"/>
              <a:gd name="connsiteY6" fmla="*/ 1708150 h 1800225"/>
              <a:gd name="connsiteX7" fmla="*/ 355600 w 1104900"/>
              <a:gd name="connsiteY7" fmla="*/ 1593850 h 1800225"/>
              <a:gd name="connsiteX8" fmla="*/ 1066800 w 1104900"/>
              <a:gd name="connsiteY8" fmla="*/ 1133475 h 1800225"/>
              <a:gd name="connsiteX9" fmla="*/ 908050 w 1104900"/>
              <a:gd name="connsiteY9" fmla="*/ 869950 h 1800225"/>
              <a:gd name="connsiteX10" fmla="*/ 1025525 w 1104900"/>
              <a:gd name="connsiteY10" fmla="*/ 790575 h 1800225"/>
              <a:gd name="connsiteX11" fmla="*/ 1047750 w 1104900"/>
              <a:gd name="connsiteY11" fmla="*/ 809625 h 1800225"/>
              <a:gd name="connsiteX12" fmla="*/ 1104900 w 1104900"/>
              <a:gd name="connsiteY12" fmla="*/ 784225 h 1800225"/>
              <a:gd name="connsiteX13" fmla="*/ 587375 w 1104900"/>
              <a:gd name="connsiteY13" fmla="*/ 0 h 1800225"/>
              <a:gd name="connsiteX14" fmla="*/ 415925 w 1104900"/>
              <a:gd name="connsiteY14" fmla="*/ 107950 h 1800225"/>
              <a:gd name="connsiteX15" fmla="*/ 441325 w 1104900"/>
              <a:gd name="connsiteY15" fmla="*/ 149225 h 1800225"/>
              <a:gd name="connsiteX16" fmla="*/ 390525 w 1104900"/>
              <a:gd name="connsiteY16" fmla="*/ 177800 h 1800225"/>
              <a:gd name="connsiteX17" fmla="*/ 374650 w 1104900"/>
              <a:gd name="connsiteY17" fmla="*/ 155575 h 1800225"/>
              <a:gd name="connsiteX18" fmla="*/ 168275 w 1104900"/>
              <a:gd name="connsiteY18" fmla="*/ 288925 h 1800225"/>
              <a:gd name="connsiteX19" fmla="*/ 187325 w 1104900"/>
              <a:gd name="connsiteY19" fmla="*/ 320675 h 1800225"/>
              <a:gd name="connsiteX20" fmla="*/ 79375 w 1104900"/>
              <a:gd name="connsiteY20" fmla="*/ 377825 h 1800225"/>
              <a:gd name="connsiteX21" fmla="*/ 95250 w 1104900"/>
              <a:gd name="connsiteY21" fmla="*/ 403225 h 1800225"/>
              <a:gd name="connsiteX22" fmla="*/ 0 w 1104900"/>
              <a:gd name="connsiteY22" fmla="*/ 454025 h 1800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104900" h="1800225">
                <a:moveTo>
                  <a:pt x="0" y="454025"/>
                </a:moveTo>
                <a:lnTo>
                  <a:pt x="314325" y="930275"/>
                </a:lnTo>
                <a:lnTo>
                  <a:pt x="203200" y="1022350"/>
                </a:lnTo>
                <a:lnTo>
                  <a:pt x="466725" y="1428750"/>
                </a:lnTo>
                <a:lnTo>
                  <a:pt x="177800" y="1603375"/>
                </a:lnTo>
                <a:lnTo>
                  <a:pt x="298450" y="1800225"/>
                </a:lnTo>
                <a:lnTo>
                  <a:pt x="434975" y="1708150"/>
                </a:lnTo>
                <a:lnTo>
                  <a:pt x="355600" y="1593850"/>
                </a:lnTo>
                <a:lnTo>
                  <a:pt x="1066800" y="1133475"/>
                </a:lnTo>
                <a:lnTo>
                  <a:pt x="908050" y="869950"/>
                </a:lnTo>
                <a:lnTo>
                  <a:pt x="1025525" y="790575"/>
                </a:lnTo>
                <a:lnTo>
                  <a:pt x="1047750" y="809625"/>
                </a:lnTo>
                <a:lnTo>
                  <a:pt x="1104900" y="784225"/>
                </a:lnTo>
                <a:lnTo>
                  <a:pt x="587375" y="0"/>
                </a:lnTo>
                <a:lnTo>
                  <a:pt x="415925" y="107950"/>
                </a:lnTo>
                <a:lnTo>
                  <a:pt x="441325" y="149225"/>
                </a:lnTo>
                <a:lnTo>
                  <a:pt x="390525" y="177800"/>
                </a:lnTo>
                <a:lnTo>
                  <a:pt x="374650" y="155575"/>
                </a:lnTo>
                <a:lnTo>
                  <a:pt x="168275" y="288925"/>
                </a:lnTo>
                <a:lnTo>
                  <a:pt x="187325" y="320675"/>
                </a:lnTo>
                <a:lnTo>
                  <a:pt x="79375" y="377825"/>
                </a:lnTo>
                <a:lnTo>
                  <a:pt x="95250" y="403225"/>
                </a:lnTo>
                <a:lnTo>
                  <a:pt x="0" y="454025"/>
                </a:lnTo>
                <a:close/>
              </a:path>
            </a:pathLst>
          </a:custGeom>
          <a:solidFill>
            <a:schemeClr val="accent1">
              <a:lumMod val="75000"/>
              <a:alpha val="3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3" name="Freeform 52"/>
          <p:cNvSpPr/>
          <p:nvPr/>
        </p:nvSpPr>
        <p:spPr>
          <a:xfrm>
            <a:off x="4314825" y="2838450"/>
            <a:ext cx="1423988" cy="1666875"/>
          </a:xfrm>
          <a:custGeom>
            <a:avLst/>
            <a:gdLst>
              <a:gd name="connsiteX0" fmla="*/ 45244 w 1423988"/>
              <a:gd name="connsiteY0" fmla="*/ 964406 h 1666875"/>
              <a:gd name="connsiteX1" fmla="*/ 0 w 1423988"/>
              <a:gd name="connsiteY1" fmla="*/ 892969 h 1666875"/>
              <a:gd name="connsiteX2" fmla="*/ 588169 w 1423988"/>
              <a:gd name="connsiteY2" fmla="*/ 511969 h 1666875"/>
              <a:gd name="connsiteX3" fmla="*/ 602456 w 1423988"/>
              <a:gd name="connsiteY3" fmla="*/ 542925 h 1666875"/>
              <a:gd name="connsiteX4" fmla="*/ 695325 w 1423988"/>
              <a:gd name="connsiteY4" fmla="*/ 488156 h 1666875"/>
              <a:gd name="connsiteX5" fmla="*/ 666750 w 1423988"/>
              <a:gd name="connsiteY5" fmla="*/ 450056 h 1666875"/>
              <a:gd name="connsiteX6" fmla="*/ 933450 w 1423988"/>
              <a:gd name="connsiteY6" fmla="*/ 280988 h 1666875"/>
              <a:gd name="connsiteX7" fmla="*/ 954881 w 1423988"/>
              <a:gd name="connsiteY7" fmla="*/ 309563 h 1666875"/>
              <a:gd name="connsiteX8" fmla="*/ 1092994 w 1423988"/>
              <a:gd name="connsiteY8" fmla="*/ 228600 h 1666875"/>
              <a:gd name="connsiteX9" fmla="*/ 1000125 w 1423988"/>
              <a:gd name="connsiteY9" fmla="*/ 71438 h 1666875"/>
              <a:gd name="connsiteX10" fmla="*/ 1109663 w 1423988"/>
              <a:gd name="connsiteY10" fmla="*/ 0 h 1666875"/>
              <a:gd name="connsiteX11" fmla="*/ 1423988 w 1423988"/>
              <a:gd name="connsiteY11" fmla="*/ 466725 h 1666875"/>
              <a:gd name="connsiteX12" fmla="*/ 1085850 w 1423988"/>
              <a:gd name="connsiteY12" fmla="*/ 690563 h 1666875"/>
              <a:gd name="connsiteX13" fmla="*/ 1352550 w 1423988"/>
              <a:gd name="connsiteY13" fmla="*/ 1100138 h 1666875"/>
              <a:gd name="connsiteX14" fmla="*/ 1285875 w 1423988"/>
              <a:gd name="connsiteY14" fmla="*/ 1135856 h 1666875"/>
              <a:gd name="connsiteX15" fmla="*/ 1319213 w 1423988"/>
              <a:gd name="connsiteY15" fmla="*/ 1185863 h 1666875"/>
              <a:gd name="connsiteX16" fmla="*/ 995363 w 1423988"/>
              <a:gd name="connsiteY16" fmla="*/ 1388269 h 1666875"/>
              <a:gd name="connsiteX17" fmla="*/ 1083469 w 1423988"/>
              <a:gd name="connsiteY17" fmla="*/ 1533525 h 1666875"/>
              <a:gd name="connsiteX18" fmla="*/ 1035844 w 1423988"/>
              <a:gd name="connsiteY18" fmla="*/ 1562100 h 1666875"/>
              <a:gd name="connsiteX19" fmla="*/ 950119 w 1423988"/>
              <a:gd name="connsiteY19" fmla="*/ 1428750 h 1666875"/>
              <a:gd name="connsiteX20" fmla="*/ 588169 w 1423988"/>
              <a:gd name="connsiteY20" fmla="*/ 1666875 h 1666875"/>
              <a:gd name="connsiteX21" fmla="*/ 554831 w 1423988"/>
              <a:gd name="connsiteY21" fmla="*/ 1619250 h 1666875"/>
              <a:gd name="connsiteX22" fmla="*/ 707231 w 1423988"/>
              <a:gd name="connsiteY22" fmla="*/ 1521619 h 1666875"/>
              <a:gd name="connsiteX23" fmla="*/ 342900 w 1423988"/>
              <a:gd name="connsiteY23" fmla="*/ 969169 h 1666875"/>
              <a:gd name="connsiteX24" fmla="*/ 333375 w 1423988"/>
              <a:gd name="connsiteY24" fmla="*/ 985838 h 1666875"/>
              <a:gd name="connsiteX25" fmla="*/ 345281 w 1423988"/>
              <a:gd name="connsiteY25" fmla="*/ 1012031 h 1666875"/>
              <a:gd name="connsiteX26" fmla="*/ 342900 w 1423988"/>
              <a:gd name="connsiteY26" fmla="*/ 1042988 h 1666875"/>
              <a:gd name="connsiteX27" fmla="*/ 302419 w 1423988"/>
              <a:gd name="connsiteY27" fmla="*/ 1066800 h 1666875"/>
              <a:gd name="connsiteX28" fmla="*/ 273844 w 1423988"/>
              <a:gd name="connsiteY28" fmla="*/ 1066800 h 1666875"/>
              <a:gd name="connsiteX29" fmla="*/ 250031 w 1423988"/>
              <a:gd name="connsiteY29" fmla="*/ 1042988 h 1666875"/>
              <a:gd name="connsiteX30" fmla="*/ 202406 w 1423988"/>
              <a:gd name="connsiteY30" fmla="*/ 1073944 h 1666875"/>
              <a:gd name="connsiteX31" fmla="*/ 104775 w 1423988"/>
              <a:gd name="connsiteY31" fmla="*/ 926306 h 1666875"/>
              <a:gd name="connsiteX32" fmla="*/ 45244 w 1423988"/>
              <a:gd name="connsiteY32" fmla="*/ 964406 h 16668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1423988" h="1666875">
                <a:moveTo>
                  <a:pt x="45244" y="964406"/>
                </a:moveTo>
                <a:lnTo>
                  <a:pt x="0" y="892969"/>
                </a:lnTo>
                <a:lnTo>
                  <a:pt x="588169" y="511969"/>
                </a:lnTo>
                <a:lnTo>
                  <a:pt x="602456" y="542925"/>
                </a:lnTo>
                <a:lnTo>
                  <a:pt x="695325" y="488156"/>
                </a:lnTo>
                <a:lnTo>
                  <a:pt x="666750" y="450056"/>
                </a:lnTo>
                <a:lnTo>
                  <a:pt x="933450" y="280988"/>
                </a:lnTo>
                <a:lnTo>
                  <a:pt x="954881" y="309563"/>
                </a:lnTo>
                <a:lnTo>
                  <a:pt x="1092994" y="228600"/>
                </a:lnTo>
                <a:lnTo>
                  <a:pt x="1000125" y="71438"/>
                </a:lnTo>
                <a:lnTo>
                  <a:pt x="1109663" y="0"/>
                </a:lnTo>
                <a:lnTo>
                  <a:pt x="1423988" y="466725"/>
                </a:lnTo>
                <a:lnTo>
                  <a:pt x="1085850" y="690563"/>
                </a:lnTo>
                <a:lnTo>
                  <a:pt x="1352550" y="1100138"/>
                </a:lnTo>
                <a:lnTo>
                  <a:pt x="1285875" y="1135856"/>
                </a:lnTo>
                <a:lnTo>
                  <a:pt x="1319213" y="1185863"/>
                </a:lnTo>
                <a:lnTo>
                  <a:pt x="995363" y="1388269"/>
                </a:lnTo>
                <a:lnTo>
                  <a:pt x="1083469" y="1533525"/>
                </a:lnTo>
                <a:lnTo>
                  <a:pt x="1035844" y="1562100"/>
                </a:lnTo>
                <a:lnTo>
                  <a:pt x="950119" y="1428750"/>
                </a:lnTo>
                <a:lnTo>
                  <a:pt x="588169" y="1666875"/>
                </a:lnTo>
                <a:lnTo>
                  <a:pt x="554831" y="1619250"/>
                </a:lnTo>
                <a:lnTo>
                  <a:pt x="707231" y="1521619"/>
                </a:lnTo>
                <a:lnTo>
                  <a:pt x="342900" y="969169"/>
                </a:lnTo>
                <a:lnTo>
                  <a:pt x="333375" y="985838"/>
                </a:lnTo>
                <a:lnTo>
                  <a:pt x="345281" y="1012031"/>
                </a:lnTo>
                <a:lnTo>
                  <a:pt x="342900" y="1042988"/>
                </a:lnTo>
                <a:lnTo>
                  <a:pt x="302419" y="1066800"/>
                </a:lnTo>
                <a:lnTo>
                  <a:pt x="273844" y="1066800"/>
                </a:lnTo>
                <a:lnTo>
                  <a:pt x="250031" y="1042988"/>
                </a:lnTo>
                <a:lnTo>
                  <a:pt x="202406" y="1073944"/>
                </a:lnTo>
                <a:lnTo>
                  <a:pt x="104775" y="926306"/>
                </a:lnTo>
                <a:lnTo>
                  <a:pt x="45244" y="964406"/>
                </a:lnTo>
                <a:close/>
              </a:path>
            </a:pathLst>
          </a:custGeom>
          <a:solidFill>
            <a:schemeClr val="accent1">
              <a:lumMod val="75000"/>
              <a:alpha val="3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4" name="Freeform 53"/>
          <p:cNvSpPr/>
          <p:nvPr/>
        </p:nvSpPr>
        <p:spPr>
          <a:xfrm>
            <a:off x="6489700" y="3517900"/>
            <a:ext cx="895350" cy="1203325"/>
          </a:xfrm>
          <a:custGeom>
            <a:avLst/>
            <a:gdLst>
              <a:gd name="connsiteX0" fmla="*/ 0 w 895350"/>
              <a:gd name="connsiteY0" fmla="*/ 168275 h 1203325"/>
              <a:gd name="connsiteX1" fmla="*/ 260350 w 895350"/>
              <a:gd name="connsiteY1" fmla="*/ 0 h 1203325"/>
              <a:gd name="connsiteX2" fmla="*/ 895350 w 895350"/>
              <a:gd name="connsiteY2" fmla="*/ 968375 h 1203325"/>
              <a:gd name="connsiteX3" fmla="*/ 825500 w 895350"/>
              <a:gd name="connsiteY3" fmla="*/ 1006475 h 1203325"/>
              <a:gd name="connsiteX4" fmla="*/ 860425 w 895350"/>
              <a:gd name="connsiteY4" fmla="*/ 1047750 h 1203325"/>
              <a:gd name="connsiteX5" fmla="*/ 663575 w 895350"/>
              <a:gd name="connsiteY5" fmla="*/ 1165225 h 1203325"/>
              <a:gd name="connsiteX6" fmla="*/ 641350 w 895350"/>
              <a:gd name="connsiteY6" fmla="*/ 1130300 h 1203325"/>
              <a:gd name="connsiteX7" fmla="*/ 530225 w 895350"/>
              <a:gd name="connsiteY7" fmla="*/ 1203325 h 1203325"/>
              <a:gd name="connsiteX8" fmla="*/ 479425 w 895350"/>
              <a:gd name="connsiteY8" fmla="*/ 1133475 h 1203325"/>
              <a:gd name="connsiteX9" fmla="*/ 517525 w 895350"/>
              <a:gd name="connsiteY9" fmla="*/ 1108075 h 1203325"/>
              <a:gd name="connsiteX10" fmla="*/ 73025 w 895350"/>
              <a:gd name="connsiteY10" fmla="*/ 406400 h 1203325"/>
              <a:gd name="connsiteX11" fmla="*/ 101600 w 895350"/>
              <a:gd name="connsiteY11" fmla="*/ 393700 h 1203325"/>
              <a:gd name="connsiteX12" fmla="*/ 53975 w 895350"/>
              <a:gd name="connsiteY12" fmla="*/ 320675 h 1203325"/>
              <a:gd name="connsiteX13" fmla="*/ 79375 w 895350"/>
              <a:gd name="connsiteY13" fmla="*/ 298450 h 1203325"/>
              <a:gd name="connsiteX14" fmla="*/ 0 w 895350"/>
              <a:gd name="connsiteY14" fmla="*/ 168275 h 12033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895350" h="1203325">
                <a:moveTo>
                  <a:pt x="0" y="168275"/>
                </a:moveTo>
                <a:lnTo>
                  <a:pt x="260350" y="0"/>
                </a:lnTo>
                <a:lnTo>
                  <a:pt x="895350" y="968375"/>
                </a:lnTo>
                <a:lnTo>
                  <a:pt x="825500" y="1006475"/>
                </a:lnTo>
                <a:lnTo>
                  <a:pt x="860425" y="1047750"/>
                </a:lnTo>
                <a:lnTo>
                  <a:pt x="663575" y="1165225"/>
                </a:lnTo>
                <a:lnTo>
                  <a:pt x="641350" y="1130300"/>
                </a:lnTo>
                <a:lnTo>
                  <a:pt x="530225" y="1203325"/>
                </a:lnTo>
                <a:lnTo>
                  <a:pt x="479425" y="1133475"/>
                </a:lnTo>
                <a:lnTo>
                  <a:pt x="517525" y="1108075"/>
                </a:lnTo>
                <a:lnTo>
                  <a:pt x="73025" y="406400"/>
                </a:lnTo>
                <a:lnTo>
                  <a:pt x="101600" y="393700"/>
                </a:lnTo>
                <a:lnTo>
                  <a:pt x="53975" y="320675"/>
                </a:lnTo>
                <a:lnTo>
                  <a:pt x="79375" y="298450"/>
                </a:lnTo>
                <a:lnTo>
                  <a:pt x="0" y="168275"/>
                </a:lnTo>
                <a:close/>
              </a:path>
            </a:pathLst>
          </a:custGeom>
          <a:solidFill>
            <a:schemeClr val="accent1">
              <a:lumMod val="75000"/>
              <a:alpha val="3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0" name="Picture 9"/>
          <p:cNvPicPr>
            <a:picLocks noChangeAspect="1"/>
          </p:cNvPicPr>
          <p:nvPr/>
        </p:nvPicPr>
        <p:blipFill>
          <a:blip r:embed="rId3"/>
          <a:stretch>
            <a:fillRect/>
          </a:stretch>
        </p:blipFill>
        <p:spPr>
          <a:xfrm rot="19692991">
            <a:off x="4264961" y="2438973"/>
            <a:ext cx="873017" cy="817241"/>
          </a:xfrm>
          <a:prstGeom prst="rect">
            <a:avLst/>
          </a:prstGeom>
        </p:spPr>
      </p:pic>
      <p:cxnSp>
        <p:nvCxnSpPr>
          <p:cNvPr id="12" name="Straight Connector 11"/>
          <p:cNvCxnSpPr/>
          <p:nvPr/>
        </p:nvCxnSpPr>
        <p:spPr bwMode="auto">
          <a:xfrm rot="-60000" flipV="1">
            <a:off x="4115193" y="2657506"/>
            <a:ext cx="147184" cy="83916"/>
          </a:xfrm>
          <a:prstGeom prst="line">
            <a:avLst/>
          </a:prstGeom>
          <a:solidFill>
            <a:schemeClr val="accent1"/>
          </a:solidFill>
          <a:ln w="6350" cap="flat" cmpd="sng" algn="ctr">
            <a:solidFill>
              <a:schemeClr val="bg2"/>
            </a:solidFill>
            <a:prstDash val="solid"/>
            <a:round/>
            <a:headEnd type="none" w="med" len="med"/>
            <a:tailEnd type="none" w="med" len="med"/>
          </a:ln>
          <a:effectLst/>
        </p:spPr>
      </p:cxnSp>
      <p:sp>
        <p:nvSpPr>
          <p:cNvPr id="13" name="Rectangle 12"/>
          <p:cNvSpPr/>
          <p:nvPr/>
        </p:nvSpPr>
        <p:spPr>
          <a:xfrm rot="19800000">
            <a:off x="4132284" y="2740843"/>
            <a:ext cx="171759" cy="45719"/>
          </a:xfrm>
          <a:prstGeom prst="rect">
            <a:avLst/>
          </a:prstGeom>
          <a:solidFill>
            <a:srgbClr val="F2F2F2"/>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44" name="Straight Connector 43"/>
          <p:cNvCxnSpPr/>
          <p:nvPr/>
        </p:nvCxnSpPr>
        <p:spPr bwMode="auto">
          <a:xfrm rot="-60000" flipV="1">
            <a:off x="4132359" y="2695177"/>
            <a:ext cx="147184" cy="83916"/>
          </a:xfrm>
          <a:prstGeom prst="line">
            <a:avLst/>
          </a:prstGeom>
          <a:solidFill>
            <a:schemeClr val="accent1"/>
          </a:solidFill>
          <a:ln w="6350" cap="flat" cmpd="sng" algn="ctr">
            <a:solidFill>
              <a:schemeClr val="bg2"/>
            </a:solidFill>
            <a:prstDash val="solid"/>
            <a:round/>
            <a:headEnd type="none" w="med" len="med"/>
            <a:tailEnd type="none" w="med" len="med"/>
          </a:ln>
          <a:effectLst/>
        </p:spPr>
      </p:cxnSp>
      <p:sp>
        <p:nvSpPr>
          <p:cNvPr id="14" name="Freeform 13"/>
          <p:cNvSpPr/>
          <p:nvPr/>
        </p:nvSpPr>
        <p:spPr>
          <a:xfrm>
            <a:off x="4266014" y="2284221"/>
            <a:ext cx="921516" cy="1134995"/>
          </a:xfrm>
          <a:custGeom>
            <a:avLst/>
            <a:gdLst>
              <a:gd name="connsiteX0" fmla="*/ 0 w 921516"/>
              <a:gd name="connsiteY0" fmla="*/ 366472 h 1134995"/>
              <a:gd name="connsiteX1" fmla="*/ 597740 w 921516"/>
              <a:gd name="connsiteY1" fmla="*/ 0 h 1134995"/>
              <a:gd name="connsiteX2" fmla="*/ 697363 w 921516"/>
              <a:gd name="connsiteY2" fmla="*/ 177899 h 1134995"/>
              <a:gd name="connsiteX3" fmla="*/ 177899 w 921516"/>
              <a:gd name="connsiteY3" fmla="*/ 491001 h 1134995"/>
              <a:gd name="connsiteX4" fmla="*/ 320218 w 921516"/>
              <a:gd name="connsiteY4" fmla="*/ 718711 h 1134995"/>
              <a:gd name="connsiteX5" fmla="*/ 437631 w 921516"/>
              <a:gd name="connsiteY5" fmla="*/ 643994 h 1134995"/>
              <a:gd name="connsiteX6" fmla="*/ 380704 w 921516"/>
              <a:gd name="connsiteY6" fmla="*/ 547928 h 1134995"/>
              <a:gd name="connsiteX7" fmla="*/ 693805 w 921516"/>
              <a:gd name="connsiteY7" fmla="*/ 355798 h 1134995"/>
              <a:gd name="connsiteX8" fmla="*/ 921516 w 921516"/>
              <a:gd name="connsiteY8" fmla="*/ 736501 h 1134995"/>
              <a:gd name="connsiteX9" fmla="*/ 604856 w 921516"/>
              <a:gd name="connsiteY9" fmla="*/ 925074 h 1134995"/>
              <a:gd name="connsiteX10" fmla="*/ 551486 w 921516"/>
              <a:gd name="connsiteY10" fmla="*/ 836125 h 1134995"/>
              <a:gd name="connsiteX11" fmla="*/ 377146 w 921516"/>
              <a:gd name="connsiteY11" fmla="*/ 942864 h 1134995"/>
              <a:gd name="connsiteX12" fmla="*/ 430515 w 921516"/>
              <a:gd name="connsiteY12" fmla="*/ 1038929 h 1134995"/>
              <a:gd name="connsiteX13" fmla="*/ 277522 w 921516"/>
              <a:gd name="connsiteY13" fmla="*/ 1134995 h 1134995"/>
              <a:gd name="connsiteX14" fmla="*/ 117413 w 921516"/>
              <a:gd name="connsiteY14" fmla="*/ 861030 h 1134995"/>
              <a:gd name="connsiteX15" fmla="*/ 252616 w 921516"/>
              <a:gd name="connsiteY15" fmla="*/ 782755 h 1134995"/>
              <a:gd name="connsiteX16" fmla="*/ 0 w 921516"/>
              <a:gd name="connsiteY16" fmla="*/ 366472 h 11349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921516" h="1134995">
                <a:moveTo>
                  <a:pt x="0" y="366472"/>
                </a:moveTo>
                <a:lnTo>
                  <a:pt x="597740" y="0"/>
                </a:lnTo>
                <a:lnTo>
                  <a:pt x="697363" y="177899"/>
                </a:lnTo>
                <a:lnTo>
                  <a:pt x="177899" y="491001"/>
                </a:lnTo>
                <a:lnTo>
                  <a:pt x="320218" y="718711"/>
                </a:lnTo>
                <a:lnTo>
                  <a:pt x="437631" y="643994"/>
                </a:lnTo>
                <a:lnTo>
                  <a:pt x="380704" y="547928"/>
                </a:lnTo>
                <a:lnTo>
                  <a:pt x="693805" y="355798"/>
                </a:lnTo>
                <a:lnTo>
                  <a:pt x="921516" y="736501"/>
                </a:lnTo>
                <a:lnTo>
                  <a:pt x="604856" y="925074"/>
                </a:lnTo>
                <a:lnTo>
                  <a:pt x="551486" y="836125"/>
                </a:lnTo>
                <a:lnTo>
                  <a:pt x="377146" y="942864"/>
                </a:lnTo>
                <a:lnTo>
                  <a:pt x="430515" y="1038929"/>
                </a:lnTo>
                <a:lnTo>
                  <a:pt x="277522" y="1134995"/>
                </a:lnTo>
                <a:lnTo>
                  <a:pt x="117413" y="861030"/>
                </a:lnTo>
                <a:lnTo>
                  <a:pt x="252616" y="782755"/>
                </a:lnTo>
                <a:lnTo>
                  <a:pt x="0" y="366472"/>
                </a:lnTo>
                <a:close/>
              </a:path>
            </a:pathLst>
          </a:custGeom>
          <a:solidFill>
            <a:schemeClr val="accent1">
              <a:lumMod val="75000"/>
              <a:alpha val="3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p:cNvSpPr>
            <a:spLocks noGrp="1"/>
          </p:cNvSpPr>
          <p:nvPr>
            <p:ph type="title"/>
          </p:nvPr>
        </p:nvSpPr>
        <p:spPr>
          <a:xfrm>
            <a:off x="609600" y="274637"/>
            <a:ext cx="6516757" cy="808727"/>
          </a:xfrm>
          <a:solidFill>
            <a:schemeClr val="bg1"/>
          </a:solidFill>
        </p:spPr>
        <p:txBody>
          <a:bodyPr/>
          <a:lstStyle/>
          <a:p>
            <a:pPr algn="l"/>
            <a:r>
              <a:rPr lang="en-GB" dirty="0" smtClean="0"/>
              <a:t>Existing General Hospital</a:t>
            </a:r>
            <a:endParaRPr lang="en-GB" dirty="0"/>
          </a:p>
        </p:txBody>
      </p:sp>
    </p:spTree>
    <p:extLst>
      <p:ext uri="{BB962C8B-B14F-4D97-AF65-F5344CB8AC3E}">
        <p14:creationId xmlns:p14="http://schemas.microsoft.com/office/powerpoint/2010/main" val="72326840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 name="Picture 22"/>
          <p:cNvPicPr>
            <a:picLocks noChangeAspect="1"/>
          </p:cNvPicPr>
          <p:nvPr/>
        </p:nvPicPr>
        <p:blipFill rotWithShape="1">
          <a:blip r:embed="rId2" cstate="print">
            <a:extLst>
              <a:ext uri="{28A0092B-C50C-407E-A947-70E740481C1C}">
                <a14:useLocalDpi xmlns:a14="http://schemas.microsoft.com/office/drawing/2010/main" val="0"/>
              </a:ext>
            </a:extLst>
          </a:blip>
          <a:srcRect l="5565" t="6376" r="16837" b="19080"/>
          <a:stretch/>
        </p:blipFill>
        <p:spPr>
          <a:xfrm>
            <a:off x="214776" y="156695"/>
            <a:ext cx="8714154" cy="6518031"/>
          </a:xfrm>
          <a:prstGeom prst="rect">
            <a:avLst/>
          </a:prstGeom>
        </p:spPr>
      </p:pic>
      <p:cxnSp>
        <p:nvCxnSpPr>
          <p:cNvPr id="36" name="Straight Connector 35"/>
          <p:cNvCxnSpPr/>
          <p:nvPr/>
        </p:nvCxnSpPr>
        <p:spPr>
          <a:xfrm flipH="1">
            <a:off x="3965944" y="4311503"/>
            <a:ext cx="1116000" cy="648000"/>
          </a:xfrm>
          <a:prstGeom prst="line">
            <a:avLst/>
          </a:prstGeom>
          <a:ln w="12700">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7" name="Straight Connector 36"/>
          <p:cNvCxnSpPr/>
          <p:nvPr/>
        </p:nvCxnSpPr>
        <p:spPr>
          <a:xfrm flipH="1">
            <a:off x="4091764" y="4529466"/>
            <a:ext cx="1049078" cy="607977"/>
          </a:xfrm>
          <a:prstGeom prst="line">
            <a:avLst/>
          </a:prstGeom>
          <a:ln w="12700">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48" name="Freeform 47"/>
          <p:cNvSpPr/>
          <p:nvPr/>
        </p:nvSpPr>
        <p:spPr>
          <a:xfrm>
            <a:off x="5219700" y="3690938"/>
            <a:ext cx="1447800" cy="1247775"/>
          </a:xfrm>
          <a:custGeom>
            <a:avLst/>
            <a:gdLst>
              <a:gd name="connsiteX0" fmla="*/ 0 w 1447800"/>
              <a:gd name="connsiteY0" fmla="*/ 823912 h 1247775"/>
              <a:gd name="connsiteX1" fmla="*/ 266700 w 1447800"/>
              <a:gd name="connsiteY1" fmla="*/ 1247775 h 1247775"/>
              <a:gd name="connsiteX2" fmla="*/ 385763 w 1447800"/>
              <a:gd name="connsiteY2" fmla="*/ 1176337 h 1247775"/>
              <a:gd name="connsiteX3" fmla="*/ 338138 w 1447800"/>
              <a:gd name="connsiteY3" fmla="*/ 1076325 h 1247775"/>
              <a:gd name="connsiteX4" fmla="*/ 728663 w 1447800"/>
              <a:gd name="connsiteY4" fmla="*/ 833437 h 1247775"/>
              <a:gd name="connsiteX5" fmla="*/ 766763 w 1447800"/>
              <a:gd name="connsiteY5" fmla="*/ 900112 h 1247775"/>
              <a:gd name="connsiteX6" fmla="*/ 923925 w 1447800"/>
              <a:gd name="connsiteY6" fmla="*/ 809625 h 1247775"/>
              <a:gd name="connsiteX7" fmla="*/ 881063 w 1447800"/>
              <a:gd name="connsiteY7" fmla="*/ 728662 h 1247775"/>
              <a:gd name="connsiteX8" fmla="*/ 1266825 w 1447800"/>
              <a:gd name="connsiteY8" fmla="*/ 476250 h 1247775"/>
              <a:gd name="connsiteX9" fmla="*/ 1328738 w 1447800"/>
              <a:gd name="connsiteY9" fmla="*/ 561975 h 1247775"/>
              <a:gd name="connsiteX10" fmla="*/ 1447800 w 1447800"/>
              <a:gd name="connsiteY10" fmla="*/ 490537 h 1247775"/>
              <a:gd name="connsiteX11" fmla="*/ 1304925 w 1447800"/>
              <a:gd name="connsiteY11" fmla="*/ 252412 h 1247775"/>
              <a:gd name="connsiteX12" fmla="*/ 1366838 w 1447800"/>
              <a:gd name="connsiteY12" fmla="*/ 223837 h 1247775"/>
              <a:gd name="connsiteX13" fmla="*/ 1323975 w 1447800"/>
              <a:gd name="connsiteY13" fmla="*/ 142875 h 1247775"/>
              <a:gd name="connsiteX14" fmla="*/ 1357313 w 1447800"/>
              <a:gd name="connsiteY14" fmla="*/ 133350 h 1247775"/>
              <a:gd name="connsiteX15" fmla="*/ 1276350 w 1447800"/>
              <a:gd name="connsiteY15" fmla="*/ 0 h 1247775"/>
              <a:gd name="connsiteX16" fmla="*/ 0 w 1447800"/>
              <a:gd name="connsiteY16" fmla="*/ 823912 h 1247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447800" h="1247775">
                <a:moveTo>
                  <a:pt x="0" y="823912"/>
                </a:moveTo>
                <a:lnTo>
                  <a:pt x="266700" y="1247775"/>
                </a:lnTo>
                <a:lnTo>
                  <a:pt x="385763" y="1176337"/>
                </a:lnTo>
                <a:lnTo>
                  <a:pt x="338138" y="1076325"/>
                </a:lnTo>
                <a:lnTo>
                  <a:pt x="728663" y="833437"/>
                </a:lnTo>
                <a:lnTo>
                  <a:pt x="766763" y="900112"/>
                </a:lnTo>
                <a:lnTo>
                  <a:pt x="923925" y="809625"/>
                </a:lnTo>
                <a:lnTo>
                  <a:pt x="881063" y="728662"/>
                </a:lnTo>
                <a:lnTo>
                  <a:pt x="1266825" y="476250"/>
                </a:lnTo>
                <a:lnTo>
                  <a:pt x="1328738" y="561975"/>
                </a:lnTo>
                <a:lnTo>
                  <a:pt x="1447800" y="490537"/>
                </a:lnTo>
                <a:lnTo>
                  <a:pt x="1304925" y="252412"/>
                </a:lnTo>
                <a:lnTo>
                  <a:pt x="1366838" y="223837"/>
                </a:lnTo>
                <a:lnTo>
                  <a:pt x="1323975" y="142875"/>
                </a:lnTo>
                <a:lnTo>
                  <a:pt x="1357313" y="133350"/>
                </a:lnTo>
                <a:lnTo>
                  <a:pt x="1276350" y="0"/>
                </a:lnTo>
                <a:lnTo>
                  <a:pt x="0" y="823912"/>
                </a:lnTo>
                <a:close/>
              </a:path>
            </a:pathLst>
          </a:custGeom>
          <a:solidFill>
            <a:schemeClr val="accent1">
              <a:lumMod val="75000"/>
              <a:alpha val="3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9" name="Freeform 48"/>
          <p:cNvSpPr/>
          <p:nvPr/>
        </p:nvSpPr>
        <p:spPr>
          <a:xfrm>
            <a:off x="3481388" y="3762375"/>
            <a:ext cx="1797843" cy="1490663"/>
          </a:xfrm>
          <a:custGeom>
            <a:avLst/>
            <a:gdLst>
              <a:gd name="connsiteX0" fmla="*/ 0 w 1797843"/>
              <a:gd name="connsiteY0" fmla="*/ 621506 h 1490663"/>
              <a:gd name="connsiteX1" fmla="*/ 564356 w 1797843"/>
              <a:gd name="connsiteY1" fmla="*/ 1490663 h 1490663"/>
              <a:gd name="connsiteX2" fmla="*/ 752475 w 1797843"/>
              <a:gd name="connsiteY2" fmla="*/ 1366838 h 1490663"/>
              <a:gd name="connsiteX3" fmla="*/ 714375 w 1797843"/>
              <a:gd name="connsiteY3" fmla="*/ 1304925 h 1490663"/>
              <a:gd name="connsiteX4" fmla="*/ 1119187 w 1797843"/>
              <a:gd name="connsiteY4" fmla="*/ 1052513 h 1490663"/>
              <a:gd name="connsiteX5" fmla="*/ 1402556 w 1797843"/>
              <a:gd name="connsiteY5" fmla="*/ 1483519 h 1490663"/>
              <a:gd name="connsiteX6" fmla="*/ 1597818 w 1797843"/>
              <a:gd name="connsiteY6" fmla="*/ 1359694 h 1490663"/>
              <a:gd name="connsiteX7" fmla="*/ 1450181 w 1797843"/>
              <a:gd name="connsiteY7" fmla="*/ 1128713 h 1490663"/>
              <a:gd name="connsiteX8" fmla="*/ 1797843 w 1797843"/>
              <a:gd name="connsiteY8" fmla="*/ 895350 h 1490663"/>
              <a:gd name="connsiteX9" fmla="*/ 1626393 w 1797843"/>
              <a:gd name="connsiteY9" fmla="*/ 614363 h 1490663"/>
              <a:gd name="connsiteX10" fmla="*/ 1421606 w 1797843"/>
              <a:gd name="connsiteY10" fmla="*/ 745331 h 1490663"/>
              <a:gd name="connsiteX11" fmla="*/ 938212 w 1797843"/>
              <a:gd name="connsiteY11" fmla="*/ 0 h 1490663"/>
              <a:gd name="connsiteX12" fmla="*/ 800100 w 1797843"/>
              <a:gd name="connsiteY12" fmla="*/ 90488 h 1490663"/>
              <a:gd name="connsiteX13" fmla="*/ 766762 w 1797843"/>
              <a:gd name="connsiteY13" fmla="*/ 47625 h 1490663"/>
              <a:gd name="connsiteX14" fmla="*/ 592931 w 1797843"/>
              <a:gd name="connsiteY14" fmla="*/ 159544 h 1490663"/>
              <a:gd name="connsiteX15" fmla="*/ 628650 w 1797843"/>
              <a:gd name="connsiteY15" fmla="*/ 204788 h 1490663"/>
              <a:gd name="connsiteX16" fmla="*/ 561975 w 1797843"/>
              <a:gd name="connsiteY16" fmla="*/ 238125 h 1490663"/>
              <a:gd name="connsiteX17" fmla="*/ 504825 w 1797843"/>
              <a:gd name="connsiteY17" fmla="*/ 150019 h 1490663"/>
              <a:gd name="connsiteX18" fmla="*/ 14287 w 1797843"/>
              <a:gd name="connsiteY18" fmla="*/ 464344 h 1490663"/>
              <a:gd name="connsiteX19" fmla="*/ 78581 w 1797843"/>
              <a:gd name="connsiteY19" fmla="*/ 569119 h 1490663"/>
              <a:gd name="connsiteX20" fmla="*/ 0 w 1797843"/>
              <a:gd name="connsiteY20" fmla="*/ 621506 h 14906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797843" h="1490663">
                <a:moveTo>
                  <a:pt x="0" y="621506"/>
                </a:moveTo>
                <a:lnTo>
                  <a:pt x="564356" y="1490663"/>
                </a:lnTo>
                <a:lnTo>
                  <a:pt x="752475" y="1366838"/>
                </a:lnTo>
                <a:lnTo>
                  <a:pt x="714375" y="1304925"/>
                </a:lnTo>
                <a:lnTo>
                  <a:pt x="1119187" y="1052513"/>
                </a:lnTo>
                <a:lnTo>
                  <a:pt x="1402556" y="1483519"/>
                </a:lnTo>
                <a:lnTo>
                  <a:pt x="1597818" y="1359694"/>
                </a:lnTo>
                <a:lnTo>
                  <a:pt x="1450181" y="1128713"/>
                </a:lnTo>
                <a:lnTo>
                  <a:pt x="1797843" y="895350"/>
                </a:lnTo>
                <a:lnTo>
                  <a:pt x="1626393" y="614363"/>
                </a:lnTo>
                <a:lnTo>
                  <a:pt x="1421606" y="745331"/>
                </a:lnTo>
                <a:lnTo>
                  <a:pt x="938212" y="0"/>
                </a:lnTo>
                <a:lnTo>
                  <a:pt x="800100" y="90488"/>
                </a:lnTo>
                <a:lnTo>
                  <a:pt x="766762" y="47625"/>
                </a:lnTo>
                <a:lnTo>
                  <a:pt x="592931" y="159544"/>
                </a:lnTo>
                <a:lnTo>
                  <a:pt x="628650" y="204788"/>
                </a:lnTo>
                <a:lnTo>
                  <a:pt x="561975" y="238125"/>
                </a:lnTo>
                <a:lnTo>
                  <a:pt x="504825" y="150019"/>
                </a:lnTo>
                <a:lnTo>
                  <a:pt x="14287" y="464344"/>
                </a:lnTo>
                <a:lnTo>
                  <a:pt x="78581" y="569119"/>
                </a:lnTo>
                <a:lnTo>
                  <a:pt x="0" y="621506"/>
                </a:lnTo>
                <a:close/>
              </a:path>
            </a:pathLst>
          </a:custGeom>
          <a:solidFill>
            <a:schemeClr val="accent1">
              <a:lumMod val="75000"/>
              <a:alpha val="3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1" name="Freeform 50"/>
          <p:cNvSpPr/>
          <p:nvPr/>
        </p:nvSpPr>
        <p:spPr>
          <a:xfrm>
            <a:off x="4367213" y="4657725"/>
            <a:ext cx="1221581" cy="1483519"/>
          </a:xfrm>
          <a:custGeom>
            <a:avLst/>
            <a:gdLst>
              <a:gd name="connsiteX0" fmla="*/ 0 w 1221581"/>
              <a:gd name="connsiteY0" fmla="*/ 1078706 h 1483519"/>
              <a:gd name="connsiteX1" fmla="*/ 266700 w 1221581"/>
              <a:gd name="connsiteY1" fmla="*/ 1483519 h 1483519"/>
              <a:gd name="connsiteX2" fmla="*/ 450056 w 1221581"/>
              <a:gd name="connsiteY2" fmla="*/ 1362075 h 1483519"/>
              <a:gd name="connsiteX3" fmla="*/ 364331 w 1221581"/>
              <a:gd name="connsiteY3" fmla="*/ 1233488 h 1483519"/>
              <a:gd name="connsiteX4" fmla="*/ 447675 w 1221581"/>
              <a:gd name="connsiteY4" fmla="*/ 1185863 h 1483519"/>
              <a:gd name="connsiteX5" fmla="*/ 466725 w 1221581"/>
              <a:gd name="connsiteY5" fmla="*/ 1209675 h 1483519"/>
              <a:gd name="connsiteX6" fmla="*/ 1221581 w 1221581"/>
              <a:gd name="connsiteY6" fmla="*/ 719138 h 1483519"/>
              <a:gd name="connsiteX7" fmla="*/ 1112043 w 1221581"/>
              <a:gd name="connsiteY7" fmla="*/ 531019 h 1483519"/>
              <a:gd name="connsiteX8" fmla="*/ 1045368 w 1221581"/>
              <a:gd name="connsiteY8" fmla="*/ 561975 h 1483519"/>
              <a:gd name="connsiteX9" fmla="*/ 1009650 w 1221581"/>
              <a:gd name="connsiteY9" fmla="*/ 523875 h 1483519"/>
              <a:gd name="connsiteX10" fmla="*/ 1052512 w 1221581"/>
              <a:gd name="connsiteY10" fmla="*/ 502444 h 1483519"/>
              <a:gd name="connsiteX11" fmla="*/ 878681 w 1221581"/>
              <a:gd name="connsiteY11" fmla="*/ 211931 h 1483519"/>
              <a:gd name="connsiteX12" fmla="*/ 1002506 w 1221581"/>
              <a:gd name="connsiteY12" fmla="*/ 142875 h 1483519"/>
              <a:gd name="connsiteX13" fmla="*/ 912018 w 1221581"/>
              <a:gd name="connsiteY13" fmla="*/ 0 h 1483519"/>
              <a:gd name="connsiteX14" fmla="*/ 566737 w 1221581"/>
              <a:gd name="connsiteY14" fmla="*/ 235744 h 1483519"/>
              <a:gd name="connsiteX15" fmla="*/ 716756 w 1221581"/>
              <a:gd name="connsiteY15" fmla="*/ 464344 h 1483519"/>
              <a:gd name="connsiteX16" fmla="*/ 516731 w 1221581"/>
              <a:gd name="connsiteY16" fmla="*/ 592931 h 1483519"/>
              <a:gd name="connsiteX17" fmla="*/ 557212 w 1221581"/>
              <a:gd name="connsiteY17" fmla="*/ 659606 h 1483519"/>
              <a:gd name="connsiteX18" fmla="*/ 0 w 1221581"/>
              <a:gd name="connsiteY18" fmla="*/ 1014413 h 1483519"/>
              <a:gd name="connsiteX19" fmla="*/ 0 w 1221581"/>
              <a:gd name="connsiteY19" fmla="*/ 1078706 h 14835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221581" h="1483519">
                <a:moveTo>
                  <a:pt x="0" y="1078706"/>
                </a:moveTo>
                <a:lnTo>
                  <a:pt x="266700" y="1483519"/>
                </a:lnTo>
                <a:lnTo>
                  <a:pt x="450056" y="1362075"/>
                </a:lnTo>
                <a:lnTo>
                  <a:pt x="364331" y="1233488"/>
                </a:lnTo>
                <a:lnTo>
                  <a:pt x="447675" y="1185863"/>
                </a:lnTo>
                <a:lnTo>
                  <a:pt x="466725" y="1209675"/>
                </a:lnTo>
                <a:lnTo>
                  <a:pt x="1221581" y="719138"/>
                </a:lnTo>
                <a:lnTo>
                  <a:pt x="1112043" y="531019"/>
                </a:lnTo>
                <a:lnTo>
                  <a:pt x="1045368" y="561975"/>
                </a:lnTo>
                <a:lnTo>
                  <a:pt x="1009650" y="523875"/>
                </a:lnTo>
                <a:lnTo>
                  <a:pt x="1052512" y="502444"/>
                </a:lnTo>
                <a:lnTo>
                  <a:pt x="878681" y="211931"/>
                </a:lnTo>
                <a:lnTo>
                  <a:pt x="1002506" y="142875"/>
                </a:lnTo>
                <a:lnTo>
                  <a:pt x="912018" y="0"/>
                </a:lnTo>
                <a:lnTo>
                  <a:pt x="566737" y="235744"/>
                </a:lnTo>
                <a:lnTo>
                  <a:pt x="716756" y="464344"/>
                </a:lnTo>
                <a:lnTo>
                  <a:pt x="516731" y="592931"/>
                </a:lnTo>
                <a:lnTo>
                  <a:pt x="557212" y="659606"/>
                </a:lnTo>
                <a:lnTo>
                  <a:pt x="0" y="1014413"/>
                </a:lnTo>
                <a:lnTo>
                  <a:pt x="0" y="1078706"/>
                </a:lnTo>
                <a:close/>
              </a:path>
            </a:pathLst>
          </a:custGeom>
          <a:solidFill>
            <a:schemeClr val="accent1">
              <a:lumMod val="75000"/>
              <a:alpha val="3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2" name="Freeform 51"/>
          <p:cNvSpPr/>
          <p:nvPr/>
        </p:nvSpPr>
        <p:spPr>
          <a:xfrm>
            <a:off x="5422900" y="2371725"/>
            <a:ext cx="1104900" cy="1800225"/>
          </a:xfrm>
          <a:custGeom>
            <a:avLst/>
            <a:gdLst>
              <a:gd name="connsiteX0" fmla="*/ 0 w 1104900"/>
              <a:gd name="connsiteY0" fmla="*/ 454025 h 1800225"/>
              <a:gd name="connsiteX1" fmla="*/ 314325 w 1104900"/>
              <a:gd name="connsiteY1" fmla="*/ 930275 h 1800225"/>
              <a:gd name="connsiteX2" fmla="*/ 203200 w 1104900"/>
              <a:gd name="connsiteY2" fmla="*/ 1022350 h 1800225"/>
              <a:gd name="connsiteX3" fmla="*/ 466725 w 1104900"/>
              <a:gd name="connsiteY3" fmla="*/ 1428750 h 1800225"/>
              <a:gd name="connsiteX4" fmla="*/ 177800 w 1104900"/>
              <a:gd name="connsiteY4" fmla="*/ 1603375 h 1800225"/>
              <a:gd name="connsiteX5" fmla="*/ 298450 w 1104900"/>
              <a:gd name="connsiteY5" fmla="*/ 1800225 h 1800225"/>
              <a:gd name="connsiteX6" fmla="*/ 434975 w 1104900"/>
              <a:gd name="connsiteY6" fmla="*/ 1708150 h 1800225"/>
              <a:gd name="connsiteX7" fmla="*/ 355600 w 1104900"/>
              <a:gd name="connsiteY7" fmla="*/ 1593850 h 1800225"/>
              <a:gd name="connsiteX8" fmla="*/ 1066800 w 1104900"/>
              <a:gd name="connsiteY8" fmla="*/ 1133475 h 1800225"/>
              <a:gd name="connsiteX9" fmla="*/ 908050 w 1104900"/>
              <a:gd name="connsiteY9" fmla="*/ 869950 h 1800225"/>
              <a:gd name="connsiteX10" fmla="*/ 1025525 w 1104900"/>
              <a:gd name="connsiteY10" fmla="*/ 790575 h 1800225"/>
              <a:gd name="connsiteX11" fmla="*/ 1047750 w 1104900"/>
              <a:gd name="connsiteY11" fmla="*/ 809625 h 1800225"/>
              <a:gd name="connsiteX12" fmla="*/ 1104900 w 1104900"/>
              <a:gd name="connsiteY12" fmla="*/ 784225 h 1800225"/>
              <a:gd name="connsiteX13" fmla="*/ 587375 w 1104900"/>
              <a:gd name="connsiteY13" fmla="*/ 0 h 1800225"/>
              <a:gd name="connsiteX14" fmla="*/ 415925 w 1104900"/>
              <a:gd name="connsiteY14" fmla="*/ 107950 h 1800225"/>
              <a:gd name="connsiteX15" fmla="*/ 441325 w 1104900"/>
              <a:gd name="connsiteY15" fmla="*/ 149225 h 1800225"/>
              <a:gd name="connsiteX16" fmla="*/ 390525 w 1104900"/>
              <a:gd name="connsiteY16" fmla="*/ 177800 h 1800225"/>
              <a:gd name="connsiteX17" fmla="*/ 374650 w 1104900"/>
              <a:gd name="connsiteY17" fmla="*/ 155575 h 1800225"/>
              <a:gd name="connsiteX18" fmla="*/ 168275 w 1104900"/>
              <a:gd name="connsiteY18" fmla="*/ 288925 h 1800225"/>
              <a:gd name="connsiteX19" fmla="*/ 187325 w 1104900"/>
              <a:gd name="connsiteY19" fmla="*/ 320675 h 1800225"/>
              <a:gd name="connsiteX20" fmla="*/ 79375 w 1104900"/>
              <a:gd name="connsiteY20" fmla="*/ 377825 h 1800225"/>
              <a:gd name="connsiteX21" fmla="*/ 95250 w 1104900"/>
              <a:gd name="connsiteY21" fmla="*/ 403225 h 1800225"/>
              <a:gd name="connsiteX22" fmla="*/ 0 w 1104900"/>
              <a:gd name="connsiteY22" fmla="*/ 454025 h 1800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104900" h="1800225">
                <a:moveTo>
                  <a:pt x="0" y="454025"/>
                </a:moveTo>
                <a:lnTo>
                  <a:pt x="314325" y="930275"/>
                </a:lnTo>
                <a:lnTo>
                  <a:pt x="203200" y="1022350"/>
                </a:lnTo>
                <a:lnTo>
                  <a:pt x="466725" y="1428750"/>
                </a:lnTo>
                <a:lnTo>
                  <a:pt x="177800" y="1603375"/>
                </a:lnTo>
                <a:lnTo>
                  <a:pt x="298450" y="1800225"/>
                </a:lnTo>
                <a:lnTo>
                  <a:pt x="434975" y="1708150"/>
                </a:lnTo>
                <a:lnTo>
                  <a:pt x="355600" y="1593850"/>
                </a:lnTo>
                <a:lnTo>
                  <a:pt x="1066800" y="1133475"/>
                </a:lnTo>
                <a:lnTo>
                  <a:pt x="908050" y="869950"/>
                </a:lnTo>
                <a:lnTo>
                  <a:pt x="1025525" y="790575"/>
                </a:lnTo>
                <a:lnTo>
                  <a:pt x="1047750" y="809625"/>
                </a:lnTo>
                <a:lnTo>
                  <a:pt x="1104900" y="784225"/>
                </a:lnTo>
                <a:lnTo>
                  <a:pt x="587375" y="0"/>
                </a:lnTo>
                <a:lnTo>
                  <a:pt x="415925" y="107950"/>
                </a:lnTo>
                <a:lnTo>
                  <a:pt x="441325" y="149225"/>
                </a:lnTo>
                <a:lnTo>
                  <a:pt x="390525" y="177800"/>
                </a:lnTo>
                <a:lnTo>
                  <a:pt x="374650" y="155575"/>
                </a:lnTo>
                <a:lnTo>
                  <a:pt x="168275" y="288925"/>
                </a:lnTo>
                <a:lnTo>
                  <a:pt x="187325" y="320675"/>
                </a:lnTo>
                <a:lnTo>
                  <a:pt x="79375" y="377825"/>
                </a:lnTo>
                <a:lnTo>
                  <a:pt x="95250" y="403225"/>
                </a:lnTo>
                <a:lnTo>
                  <a:pt x="0" y="454025"/>
                </a:lnTo>
                <a:close/>
              </a:path>
            </a:pathLst>
          </a:custGeom>
          <a:solidFill>
            <a:schemeClr val="accent1">
              <a:lumMod val="75000"/>
              <a:alpha val="3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3" name="Freeform 52"/>
          <p:cNvSpPr/>
          <p:nvPr/>
        </p:nvSpPr>
        <p:spPr>
          <a:xfrm>
            <a:off x="4314825" y="2838450"/>
            <a:ext cx="1423988" cy="1666875"/>
          </a:xfrm>
          <a:custGeom>
            <a:avLst/>
            <a:gdLst>
              <a:gd name="connsiteX0" fmla="*/ 45244 w 1423988"/>
              <a:gd name="connsiteY0" fmla="*/ 964406 h 1666875"/>
              <a:gd name="connsiteX1" fmla="*/ 0 w 1423988"/>
              <a:gd name="connsiteY1" fmla="*/ 892969 h 1666875"/>
              <a:gd name="connsiteX2" fmla="*/ 588169 w 1423988"/>
              <a:gd name="connsiteY2" fmla="*/ 511969 h 1666875"/>
              <a:gd name="connsiteX3" fmla="*/ 602456 w 1423988"/>
              <a:gd name="connsiteY3" fmla="*/ 542925 h 1666875"/>
              <a:gd name="connsiteX4" fmla="*/ 695325 w 1423988"/>
              <a:gd name="connsiteY4" fmla="*/ 488156 h 1666875"/>
              <a:gd name="connsiteX5" fmla="*/ 666750 w 1423988"/>
              <a:gd name="connsiteY5" fmla="*/ 450056 h 1666875"/>
              <a:gd name="connsiteX6" fmla="*/ 933450 w 1423988"/>
              <a:gd name="connsiteY6" fmla="*/ 280988 h 1666875"/>
              <a:gd name="connsiteX7" fmla="*/ 954881 w 1423988"/>
              <a:gd name="connsiteY7" fmla="*/ 309563 h 1666875"/>
              <a:gd name="connsiteX8" fmla="*/ 1092994 w 1423988"/>
              <a:gd name="connsiteY8" fmla="*/ 228600 h 1666875"/>
              <a:gd name="connsiteX9" fmla="*/ 1000125 w 1423988"/>
              <a:gd name="connsiteY9" fmla="*/ 71438 h 1666875"/>
              <a:gd name="connsiteX10" fmla="*/ 1109663 w 1423988"/>
              <a:gd name="connsiteY10" fmla="*/ 0 h 1666875"/>
              <a:gd name="connsiteX11" fmla="*/ 1423988 w 1423988"/>
              <a:gd name="connsiteY11" fmla="*/ 466725 h 1666875"/>
              <a:gd name="connsiteX12" fmla="*/ 1085850 w 1423988"/>
              <a:gd name="connsiteY12" fmla="*/ 690563 h 1666875"/>
              <a:gd name="connsiteX13" fmla="*/ 1352550 w 1423988"/>
              <a:gd name="connsiteY13" fmla="*/ 1100138 h 1666875"/>
              <a:gd name="connsiteX14" fmla="*/ 1285875 w 1423988"/>
              <a:gd name="connsiteY14" fmla="*/ 1135856 h 1666875"/>
              <a:gd name="connsiteX15" fmla="*/ 1319213 w 1423988"/>
              <a:gd name="connsiteY15" fmla="*/ 1185863 h 1666875"/>
              <a:gd name="connsiteX16" fmla="*/ 995363 w 1423988"/>
              <a:gd name="connsiteY16" fmla="*/ 1388269 h 1666875"/>
              <a:gd name="connsiteX17" fmla="*/ 1083469 w 1423988"/>
              <a:gd name="connsiteY17" fmla="*/ 1533525 h 1666875"/>
              <a:gd name="connsiteX18" fmla="*/ 1035844 w 1423988"/>
              <a:gd name="connsiteY18" fmla="*/ 1562100 h 1666875"/>
              <a:gd name="connsiteX19" fmla="*/ 950119 w 1423988"/>
              <a:gd name="connsiteY19" fmla="*/ 1428750 h 1666875"/>
              <a:gd name="connsiteX20" fmla="*/ 588169 w 1423988"/>
              <a:gd name="connsiteY20" fmla="*/ 1666875 h 1666875"/>
              <a:gd name="connsiteX21" fmla="*/ 554831 w 1423988"/>
              <a:gd name="connsiteY21" fmla="*/ 1619250 h 1666875"/>
              <a:gd name="connsiteX22" fmla="*/ 707231 w 1423988"/>
              <a:gd name="connsiteY22" fmla="*/ 1521619 h 1666875"/>
              <a:gd name="connsiteX23" fmla="*/ 342900 w 1423988"/>
              <a:gd name="connsiteY23" fmla="*/ 969169 h 1666875"/>
              <a:gd name="connsiteX24" fmla="*/ 333375 w 1423988"/>
              <a:gd name="connsiteY24" fmla="*/ 985838 h 1666875"/>
              <a:gd name="connsiteX25" fmla="*/ 345281 w 1423988"/>
              <a:gd name="connsiteY25" fmla="*/ 1012031 h 1666875"/>
              <a:gd name="connsiteX26" fmla="*/ 342900 w 1423988"/>
              <a:gd name="connsiteY26" fmla="*/ 1042988 h 1666875"/>
              <a:gd name="connsiteX27" fmla="*/ 302419 w 1423988"/>
              <a:gd name="connsiteY27" fmla="*/ 1066800 h 1666875"/>
              <a:gd name="connsiteX28" fmla="*/ 273844 w 1423988"/>
              <a:gd name="connsiteY28" fmla="*/ 1066800 h 1666875"/>
              <a:gd name="connsiteX29" fmla="*/ 250031 w 1423988"/>
              <a:gd name="connsiteY29" fmla="*/ 1042988 h 1666875"/>
              <a:gd name="connsiteX30" fmla="*/ 202406 w 1423988"/>
              <a:gd name="connsiteY30" fmla="*/ 1073944 h 1666875"/>
              <a:gd name="connsiteX31" fmla="*/ 104775 w 1423988"/>
              <a:gd name="connsiteY31" fmla="*/ 926306 h 1666875"/>
              <a:gd name="connsiteX32" fmla="*/ 45244 w 1423988"/>
              <a:gd name="connsiteY32" fmla="*/ 964406 h 16668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1423988" h="1666875">
                <a:moveTo>
                  <a:pt x="45244" y="964406"/>
                </a:moveTo>
                <a:lnTo>
                  <a:pt x="0" y="892969"/>
                </a:lnTo>
                <a:lnTo>
                  <a:pt x="588169" y="511969"/>
                </a:lnTo>
                <a:lnTo>
                  <a:pt x="602456" y="542925"/>
                </a:lnTo>
                <a:lnTo>
                  <a:pt x="695325" y="488156"/>
                </a:lnTo>
                <a:lnTo>
                  <a:pt x="666750" y="450056"/>
                </a:lnTo>
                <a:lnTo>
                  <a:pt x="933450" y="280988"/>
                </a:lnTo>
                <a:lnTo>
                  <a:pt x="954881" y="309563"/>
                </a:lnTo>
                <a:lnTo>
                  <a:pt x="1092994" y="228600"/>
                </a:lnTo>
                <a:lnTo>
                  <a:pt x="1000125" y="71438"/>
                </a:lnTo>
                <a:lnTo>
                  <a:pt x="1109663" y="0"/>
                </a:lnTo>
                <a:lnTo>
                  <a:pt x="1423988" y="466725"/>
                </a:lnTo>
                <a:lnTo>
                  <a:pt x="1085850" y="690563"/>
                </a:lnTo>
                <a:lnTo>
                  <a:pt x="1352550" y="1100138"/>
                </a:lnTo>
                <a:lnTo>
                  <a:pt x="1285875" y="1135856"/>
                </a:lnTo>
                <a:lnTo>
                  <a:pt x="1319213" y="1185863"/>
                </a:lnTo>
                <a:lnTo>
                  <a:pt x="995363" y="1388269"/>
                </a:lnTo>
                <a:lnTo>
                  <a:pt x="1083469" y="1533525"/>
                </a:lnTo>
                <a:lnTo>
                  <a:pt x="1035844" y="1562100"/>
                </a:lnTo>
                <a:lnTo>
                  <a:pt x="950119" y="1428750"/>
                </a:lnTo>
                <a:lnTo>
                  <a:pt x="588169" y="1666875"/>
                </a:lnTo>
                <a:lnTo>
                  <a:pt x="554831" y="1619250"/>
                </a:lnTo>
                <a:lnTo>
                  <a:pt x="707231" y="1521619"/>
                </a:lnTo>
                <a:lnTo>
                  <a:pt x="342900" y="969169"/>
                </a:lnTo>
                <a:lnTo>
                  <a:pt x="333375" y="985838"/>
                </a:lnTo>
                <a:lnTo>
                  <a:pt x="345281" y="1012031"/>
                </a:lnTo>
                <a:lnTo>
                  <a:pt x="342900" y="1042988"/>
                </a:lnTo>
                <a:lnTo>
                  <a:pt x="302419" y="1066800"/>
                </a:lnTo>
                <a:lnTo>
                  <a:pt x="273844" y="1066800"/>
                </a:lnTo>
                <a:lnTo>
                  <a:pt x="250031" y="1042988"/>
                </a:lnTo>
                <a:lnTo>
                  <a:pt x="202406" y="1073944"/>
                </a:lnTo>
                <a:lnTo>
                  <a:pt x="104775" y="926306"/>
                </a:lnTo>
                <a:lnTo>
                  <a:pt x="45244" y="964406"/>
                </a:lnTo>
                <a:close/>
              </a:path>
            </a:pathLst>
          </a:custGeom>
          <a:solidFill>
            <a:schemeClr val="accent1">
              <a:lumMod val="75000"/>
              <a:alpha val="3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4" name="Freeform 53"/>
          <p:cNvSpPr/>
          <p:nvPr/>
        </p:nvSpPr>
        <p:spPr>
          <a:xfrm>
            <a:off x="6489700" y="3517900"/>
            <a:ext cx="895350" cy="1203325"/>
          </a:xfrm>
          <a:custGeom>
            <a:avLst/>
            <a:gdLst>
              <a:gd name="connsiteX0" fmla="*/ 0 w 895350"/>
              <a:gd name="connsiteY0" fmla="*/ 168275 h 1203325"/>
              <a:gd name="connsiteX1" fmla="*/ 260350 w 895350"/>
              <a:gd name="connsiteY1" fmla="*/ 0 h 1203325"/>
              <a:gd name="connsiteX2" fmla="*/ 895350 w 895350"/>
              <a:gd name="connsiteY2" fmla="*/ 968375 h 1203325"/>
              <a:gd name="connsiteX3" fmla="*/ 825500 w 895350"/>
              <a:gd name="connsiteY3" fmla="*/ 1006475 h 1203325"/>
              <a:gd name="connsiteX4" fmla="*/ 860425 w 895350"/>
              <a:gd name="connsiteY4" fmla="*/ 1047750 h 1203325"/>
              <a:gd name="connsiteX5" fmla="*/ 663575 w 895350"/>
              <a:gd name="connsiteY5" fmla="*/ 1165225 h 1203325"/>
              <a:gd name="connsiteX6" fmla="*/ 641350 w 895350"/>
              <a:gd name="connsiteY6" fmla="*/ 1130300 h 1203325"/>
              <a:gd name="connsiteX7" fmla="*/ 530225 w 895350"/>
              <a:gd name="connsiteY7" fmla="*/ 1203325 h 1203325"/>
              <a:gd name="connsiteX8" fmla="*/ 479425 w 895350"/>
              <a:gd name="connsiteY8" fmla="*/ 1133475 h 1203325"/>
              <a:gd name="connsiteX9" fmla="*/ 517525 w 895350"/>
              <a:gd name="connsiteY9" fmla="*/ 1108075 h 1203325"/>
              <a:gd name="connsiteX10" fmla="*/ 73025 w 895350"/>
              <a:gd name="connsiteY10" fmla="*/ 406400 h 1203325"/>
              <a:gd name="connsiteX11" fmla="*/ 101600 w 895350"/>
              <a:gd name="connsiteY11" fmla="*/ 393700 h 1203325"/>
              <a:gd name="connsiteX12" fmla="*/ 53975 w 895350"/>
              <a:gd name="connsiteY12" fmla="*/ 320675 h 1203325"/>
              <a:gd name="connsiteX13" fmla="*/ 79375 w 895350"/>
              <a:gd name="connsiteY13" fmla="*/ 298450 h 1203325"/>
              <a:gd name="connsiteX14" fmla="*/ 0 w 895350"/>
              <a:gd name="connsiteY14" fmla="*/ 168275 h 12033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895350" h="1203325">
                <a:moveTo>
                  <a:pt x="0" y="168275"/>
                </a:moveTo>
                <a:lnTo>
                  <a:pt x="260350" y="0"/>
                </a:lnTo>
                <a:lnTo>
                  <a:pt x="895350" y="968375"/>
                </a:lnTo>
                <a:lnTo>
                  <a:pt x="825500" y="1006475"/>
                </a:lnTo>
                <a:lnTo>
                  <a:pt x="860425" y="1047750"/>
                </a:lnTo>
                <a:lnTo>
                  <a:pt x="663575" y="1165225"/>
                </a:lnTo>
                <a:lnTo>
                  <a:pt x="641350" y="1130300"/>
                </a:lnTo>
                <a:lnTo>
                  <a:pt x="530225" y="1203325"/>
                </a:lnTo>
                <a:lnTo>
                  <a:pt x="479425" y="1133475"/>
                </a:lnTo>
                <a:lnTo>
                  <a:pt x="517525" y="1108075"/>
                </a:lnTo>
                <a:lnTo>
                  <a:pt x="73025" y="406400"/>
                </a:lnTo>
                <a:lnTo>
                  <a:pt x="101600" y="393700"/>
                </a:lnTo>
                <a:lnTo>
                  <a:pt x="53975" y="320675"/>
                </a:lnTo>
                <a:lnTo>
                  <a:pt x="79375" y="298450"/>
                </a:lnTo>
                <a:lnTo>
                  <a:pt x="0" y="168275"/>
                </a:lnTo>
                <a:close/>
              </a:path>
            </a:pathLst>
          </a:custGeom>
          <a:solidFill>
            <a:schemeClr val="accent1">
              <a:lumMod val="75000"/>
              <a:alpha val="3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0" name="Picture 9"/>
          <p:cNvPicPr>
            <a:picLocks noChangeAspect="1"/>
          </p:cNvPicPr>
          <p:nvPr/>
        </p:nvPicPr>
        <p:blipFill>
          <a:blip r:embed="rId3"/>
          <a:stretch>
            <a:fillRect/>
          </a:stretch>
        </p:blipFill>
        <p:spPr>
          <a:xfrm rot="19692991">
            <a:off x="4264961" y="2438973"/>
            <a:ext cx="873017" cy="817241"/>
          </a:xfrm>
          <a:prstGeom prst="rect">
            <a:avLst/>
          </a:prstGeom>
        </p:spPr>
      </p:pic>
      <p:cxnSp>
        <p:nvCxnSpPr>
          <p:cNvPr id="12" name="Straight Connector 11"/>
          <p:cNvCxnSpPr/>
          <p:nvPr/>
        </p:nvCxnSpPr>
        <p:spPr bwMode="auto">
          <a:xfrm rot="-60000" flipV="1">
            <a:off x="4115193" y="2657506"/>
            <a:ext cx="147184" cy="83916"/>
          </a:xfrm>
          <a:prstGeom prst="line">
            <a:avLst/>
          </a:prstGeom>
          <a:solidFill>
            <a:schemeClr val="accent1"/>
          </a:solidFill>
          <a:ln w="6350" cap="flat" cmpd="sng" algn="ctr">
            <a:solidFill>
              <a:schemeClr val="bg2"/>
            </a:solidFill>
            <a:prstDash val="solid"/>
            <a:round/>
            <a:headEnd type="none" w="med" len="med"/>
            <a:tailEnd type="none" w="med" len="med"/>
          </a:ln>
          <a:effectLst/>
        </p:spPr>
      </p:cxnSp>
      <p:sp>
        <p:nvSpPr>
          <p:cNvPr id="13" name="Rectangle 12"/>
          <p:cNvSpPr/>
          <p:nvPr/>
        </p:nvSpPr>
        <p:spPr>
          <a:xfrm rot="19800000">
            <a:off x="4132284" y="2740843"/>
            <a:ext cx="171759" cy="45719"/>
          </a:xfrm>
          <a:prstGeom prst="rect">
            <a:avLst/>
          </a:prstGeom>
          <a:solidFill>
            <a:srgbClr val="F2F2F2"/>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44" name="Straight Connector 43"/>
          <p:cNvCxnSpPr/>
          <p:nvPr/>
        </p:nvCxnSpPr>
        <p:spPr bwMode="auto">
          <a:xfrm rot="-60000" flipV="1">
            <a:off x="4132359" y="2695177"/>
            <a:ext cx="147184" cy="83916"/>
          </a:xfrm>
          <a:prstGeom prst="line">
            <a:avLst/>
          </a:prstGeom>
          <a:solidFill>
            <a:schemeClr val="accent1"/>
          </a:solidFill>
          <a:ln w="6350" cap="flat" cmpd="sng" algn="ctr">
            <a:solidFill>
              <a:schemeClr val="bg2"/>
            </a:solidFill>
            <a:prstDash val="solid"/>
            <a:round/>
            <a:headEnd type="none" w="med" len="med"/>
            <a:tailEnd type="none" w="med" len="med"/>
          </a:ln>
          <a:effectLst/>
        </p:spPr>
      </p:cxnSp>
      <p:sp>
        <p:nvSpPr>
          <p:cNvPr id="14" name="Freeform 13"/>
          <p:cNvSpPr/>
          <p:nvPr/>
        </p:nvSpPr>
        <p:spPr>
          <a:xfrm>
            <a:off x="4266014" y="2284221"/>
            <a:ext cx="921516" cy="1134995"/>
          </a:xfrm>
          <a:custGeom>
            <a:avLst/>
            <a:gdLst>
              <a:gd name="connsiteX0" fmla="*/ 0 w 921516"/>
              <a:gd name="connsiteY0" fmla="*/ 366472 h 1134995"/>
              <a:gd name="connsiteX1" fmla="*/ 597740 w 921516"/>
              <a:gd name="connsiteY1" fmla="*/ 0 h 1134995"/>
              <a:gd name="connsiteX2" fmla="*/ 697363 w 921516"/>
              <a:gd name="connsiteY2" fmla="*/ 177899 h 1134995"/>
              <a:gd name="connsiteX3" fmla="*/ 177899 w 921516"/>
              <a:gd name="connsiteY3" fmla="*/ 491001 h 1134995"/>
              <a:gd name="connsiteX4" fmla="*/ 320218 w 921516"/>
              <a:gd name="connsiteY4" fmla="*/ 718711 h 1134995"/>
              <a:gd name="connsiteX5" fmla="*/ 437631 w 921516"/>
              <a:gd name="connsiteY5" fmla="*/ 643994 h 1134995"/>
              <a:gd name="connsiteX6" fmla="*/ 380704 w 921516"/>
              <a:gd name="connsiteY6" fmla="*/ 547928 h 1134995"/>
              <a:gd name="connsiteX7" fmla="*/ 693805 w 921516"/>
              <a:gd name="connsiteY7" fmla="*/ 355798 h 1134995"/>
              <a:gd name="connsiteX8" fmla="*/ 921516 w 921516"/>
              <a:gd name="connsiteY8" fmla="*/ 736501 h 1134995"/>
              <a:gd name="connsiteX9" fmla="*/ 604856 w 921516"/>
              <a:gd name="connsiteY9" fmla="*/ 925074 h 1134995"/>
              <a:gd name="connsiteX10" fmla="*/ 551486 w 921516"/>
              <a:gd name="connsiteY10" fmla="*/ 836125 h 1134995"/>
              <a:gd name="connsiteX11" fmla="*/ 377146 w 921516"/>
              <a:gd name="connsiteY11" fmla="*/ 942864 h 1134995"/>
              <a:gd name="connsiteX12" fmla="*/ 430515 w 921516"/>
              <a:gd name="connsiteY12" fmla="*/ 1038929 h 1134995"/>
              <a:gd name="connsiteX13" fmla="*/ 277522 w 921516"/>
              <a:gd name="connsiteY13" fmla="*/ 1134995 h 1134995"/>
              <a:gd name="connsiteX14" fmla="*/ 117413 w 921516"/>
              <a:gd name="connsiteY14" fmla="*/ 861030 h 1134995"/>
              <a:gd name="connsiteX15" fmla="*/ 252616 w 921516"/>
              <a:gd name="connsiteY15" fmla="*/ 782755 h 1134995"/>
              <a:gd name="connsiteX16" fmla="*/ 0 w 921516"/>
              <a:gd name="connsiteY16" fmla="*/ 366472 h 11349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921516" h="1134995">
                <a:moveTo>
                  <a:pt x="0" y="366472"/>
                </a:moveTo>
                <a:lnTo>
                  <a:pt x="597740" y="0"/>
                </a:lnTo>
                <a:lnTo>
                  <a:pt x="697363" y="177899"/>
                </a:lnTo>
                <a:lnTo>
                  <a:pt x="177899" y="491001"/>
                </a:lnTo>
                <a:lnTo>
                  <a:pt x="320218" y="718711"/>
                </a:lnTo>
                <a:lnTo>
                  <a:pt x="437631" y="643994"/>
                </a:lnTo>
                <a:lnTo>
                  <a:pt x="380704" y="547928"/>
                </a:lnTo>
                <a:lnTo>
                  <a:pt x="693805" y="355798"/>
                </a:lnTo>
                <a:lnTo>
                  <a:pt x="921516" y="736501"/>
                </a:lnTo>
                <a:lnTo>
                  <a:pt x="604856" y="925074"/>
                </a:lnTo>
                <a:lnTo>
                  <a:pt x="551486" y="836125"/>
                </a:lnTo>
                <a:lnTo>
                  <a:pt x="377146" y="942864"/>
                </a:lnTo>
                <a:lnTo>
                  <a:pt x="430515" y="1038929"/>
                </a:lnTo>
                <a:lnTo>
                  <a:pt x="277522" y="1134995"/>
                </a:lnTo>
                <a:lnTo>
                  <a:pt x="117413" y="861030"/>
                </a:lnTo>
                <a:lnTo>
                  <a:pt x="252616" y="782755"/>
                </a:lnTo>
                <a:lnTo>
                  <a:pt x="0" y="366472"/>
                </a:lnTo>
                <a:close/>
              </a:path>
            </a:pathLst>
          </a:custGeom>
          <a:solidFill>
            <a:schemeClr val="accent1">
              <a:lumMod val="75000"/>
              <a:alpha val="3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5" name="Content Placeholder 2"/>
          <p:cNvSpPr txBox="1">
            <a:spLocks/>
          </p:cNvSpPr>
          <p:nvPr/>
        </p:nvSpPr>
        <p:spPr>
          <a:xfrm>
            <a:off x="9047922" y="1081691"/>
            <a:ext cx="3144078" cy="5776310"/>
          </a:xfrm>
          <a:prstGeom prst="rect">
            <a:avLst/>
          </a:prstGeom>
        </p:spPr>
        <p:txBody>
          <a:bodyPr>
            <a:normAutofit/>
          </a:bodyPr>
          <a:lstStyle>
            <a:lvl1pPr marL="342900" indent="-342900" algn="l" rtl="0" eaLnBrk="0" fontAlgn="base" hangingPunct="0">
              <a:spcBef>
                <a:spcPct val="20000"/>
              </a:spcBef>
              <a:spcAft>
                <a:spcPct val="0"/>
              </a:spcAft>
              <a:buClr>
                <a:srgbClr val="A50021"/>
              </a:buClr>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lr>
                <a:srgbClr val="A50021"/>
              </a:buClr>
              <a:buFont typeface="Arial" panose="020B0604020202020204" pitchFamily="34" charset="0"/>
              <a:buChar char="–"/>
              <a:defRPr sz="2800">
                <a:solidFill>
                  <a:schemeClr val="tx1"/>
                </a:solidFill>
                <a:latin typeface="+mn-lt"/>
              </a:defRPr>
            </a:lvl2pPr>
            <a:lvl3pPr marL="1143000" indent="-228600" algn="l" rtl="0" eaLnBrk="0" fontAlgn="base" hangingPunct="0">
              <a:spcBef>
                <a:spcPct val="20000"/>
              </a:spcBef>
              <a:spcAft>
                <a:spcPct val="0"/>
              </a:spcAft>
              <a:buClr>
                <a:srgbClr val="A50021"/>
              </a:buClr>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r>
              <a:rPr lang="en-GB" sz="1800" kern="0" dirty="0" smtClean="0"/>
              <a:t>Granite Block refurbished (some clinical space)</a:t>
            </a:r>
          </a:p>
          <a:p>
            <a:r>
              <a:rPr lang="en-GB" sz="1800" kern="0" dirty="0" smtClean="0"/>
              <a:t>Peter </a:t>
            </a:r>
            <a:r>
              <a:rPr lang="en-GB" sz="1800" kern="0" dirty="0" err="1" smtClean="0"/>
              <a:t>Crill</a:t>
            </a:r>
            <a:r>
              <a:rPr lang="en-GB" sz="1800" kern="0" dirty="0" smtClean="0"/>
              <a:t> House demolished</a:t>
            </a:r>
          </a:p>
          <a:p>
            <a:r>
              <a:rPr lang="en-GB" sz="1800" kern="0" dirty="0" smtClean="0"/>
              <a:t>1980’s Block demolished</a:t>
            </a:r>
          </a:p>
          <a:p>
            <a:r>
              <a:rPr lang="en-GB" sz="1800" kern="0" dirty="0" smtClean="0"/>
              <a:t>1960’s Block demolished</a:t>
            </a:r>
          </a:p>
          <a:p>
            <a:r>
              <a:rPr lang="en-GB" sz="1800" kern="0" dirty="0" smtClean="0"/>
              <a:t>Hotels purchased</a:t>
            </a:r>
          </a:p>
          <a:p>
            <a:r>
              <a:rPr lang="en-GB" sz="1800" kern="0" dirty="0" smtClean="0"/>
              <a:t>2&amp;4 Edward Place purchased</a:t>
            </a:r>
          </a:p>
          <a:p>
            <a:endParaRPr lang="en-GB" sz="1800" kern="0" dirty="0"/>
          </a:p>
          <a:p>
            <a:r>
              <a:rPr lang="en-GB" sz="1800" kern="0" dirty="0" smtClean="0"/>
              <a:t>£461m</a:t>
            </a:r>
          </a:p>
          <a:p>
            <a:endParaRPr lang="en-GB" sz="1800" kern="0" dirty="0"/>
          </a:p>
          <a:p>
            <a:r>
              <a:rPr lang="en-GB" sz="1800" kern="0" dirty="0" smtClean="0"/>
              <a:t>11 year programme</a:t>
            </a:r>
            <a:endParaRPr lang="en-GB" sz="1800" kern="0" dirty="0"/>
          </a:p>
        </p:txBody>
      </p:sp>
      <p:pic>
        <p:nvPicPr>
          <p:cNvPr id="15" name="Picture 14"/>
          <p:cNvPicPr>
            <a:picLocks noChangeAspect="1"/>
          </p:cNvPicPr>
          <p:nvPr/>
        </p:nvPicPr>
        <p:blipFill>
          <a:blip r:embed="rId4"/>
          <a:stretch>
            <a:fillRect/>
          </a:stretch>
        </p:blipFill>
        <p:spPr>
          <a:xfrm rot="19667310">
            <a:off x="3514745" y="2381202"/>
            <a:ext cx="3328819" cy="3292869"/>
          </a:xfrm>
          <a:prstGeom prst="rect">
            <a:avLst/>
          </a:prstGeom>
        </p:spPr>
      </p:pic>
      <p:sp>
        <p:nvSpPr>
          <p:cNvPr id="56" name="Title 1"/>
          <p:cNvSpPr txBox="1">
            <a:spLocks/>
          </p:cNvSpPr>
          <p:nvPr/>
        </p:nvSpPr>
        <p:spPr>
          <a:xfrm>
            <a:off x="609600" y="274638"/>
            <a:ext cx="6516757" cy="807052"/>
          </a:xfrm>
          <a:prstGeom prst="rect">
            <a:avLst/>
          </a:prstGeom>
          <a:solidFill>
            <a:schemeClr val="bg1"/>
          </a:solidFill>
        </p:spPr>
        <p:txBody>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algn="l"/>
            <a:r>
              <a:rPr lang="en-GB" kern="0" dirty="0"/>
              <a:t>2013 “Option 1E”</a:t>
            </a:r>
          </a:p>
        </p:txBody>
      </p:sp>
    </p:spTree>
    <p:extLst>
      <p:ext uri="{BB962C8B-B14F-4D97-AF65-F5344CB8AC3E}">
        <p14:creationId xmlns:p14="http://schemas.microsoft.com/office/powerpoint/2010/main" val="203506934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 name="Picture 22"/>
          <p:cNvPicPr>
            <a:picLocks noChangeAspect="1"/>
          </p:cNvPicPr>
          <p:nvPr/>
        </p:nvPicPr>
        <p:blipFill rotWithShape="1">
          <a:blip r:embed="rId2" cstate="print">
            <a:extLst>
              <a:ext uri="{28A0092B-C50C-407E-A947-70E740481C1C}">
                <a14:useLocalDpi xmlns:a14="http://schemas.microsoft.com/office/drawing/2010/main" val="0"/>
              </a:ext>
            </a:extLst>
          </a:blip>
          <a:srcRect l="5565" t="6376" r="16837" b="19080"/>
          <a:stretch/>
        </p:blipFill>
        <p:spPr>
          <a:xfrm>
            <a:off x="214776" y="156695"/>
            <a:ext cx="8714154" cy="6518031"/>
          </a:xfrm>
          <a:prstGeom prst="rect">
            <a:avLst/>
          </a:prstGeom>
        </p:spPr>
      </p:pic>
      <p:cxnSp>
        <p:nvCxnSpPr>
          <p:cNvPr id="36" name="Straight Connector 35"/>
          <p:cNvCxnSpPr/>
          <p:nvPr/>
        </p:nvCxnSpPr>
        <p:spPr>
          <a:xfrm flipH="1">
            <a:off x="3965944" y="4311503"/>
            <a:ext cx="1116000" cy="648000"/>
          </a:xfrm>
          <a:prstGeom prst="line">
            <a:avLst/>
          </a:prstGeom>
          <a:ln w="12700">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7" name="Straight Connector 36"/>
          <p:cNvCxnSpPr/>
          <p:nvPr/>
        </p:nvCxnSpPr>
        <p:spPr>
          <a:xfrm flipH="1">
            <a:off x="4091764" y="4529466"/>
            <a:ext cx="1049078" cy="607977"/>
          </a:xfrm>
          <a:prstGeom prst="line">
            <a:avLst/>
          </a:prstGeom>
          <a:ln w="12700">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49" name="Freeform 48"/>
          <p:cNvSpPr/>
          <p:nvPr/>
        </p:nvSpPr>
        <p:spPr>
          <a:xfrm>
            <a:off x="3481388" y="3762375"/>
            <a:ext cx="1797843" cy="1490663"/>
          </a:xfrm>
          <a:custGeom>
            <a:avLst/>
            <a:gdLst>
              <a:gd name="connsiteX0" fmla="*/ 0 w 1797843"/>
              <a:gd name="connsiteY0" fmla="*/ 621506 h 1490663"/>
              <a:gd name="connsiteX1" fmla="*/ 564356 w 1797843"/>
              <a:gd name="connsiteY1" fmla="*/ 1490663 h 1490663"/>
              <a:gd name="connsiteX2" fmla="*/ 752475 w 1797843"/>
              <a:gd name="connsiteY2" fmla="*/ 1366838 h 1490663"/>
              <a:gd name="connsiteX3" fmla="*/ 714375 w 1797843"/>
              <a:gd name="connsiteY3" fmla="*/ 1304925 h 1490663"/>
              <a:gd name="connsiteX4" fmla="*/ 1119187 w 1797843"/>
              <a:gd name="connsiteY4" fmla="*/ 1052513 h 1490663"/>
              <a:gd name="connsiteX5" fmla="*/ 1402556 w 1797843"/>
              <a:gd name="connsiteY5" fmla="*/ 1483519 h 1490663"/>
              <a:gd name="connsiteX6" fmla="*/ 1597818 w 1797843"/>
              <a:gd name="connsiteY6" fmla="*/ 1359694 h 1490663"/>
              <a:gd name="connsiteX7" fmla="*/ 1450181 w 1797843"/>
              <a:gd name="connsiteY7" fmla="*/ 1128713 h 1490663"/>
              <a:gd name="connsiteX8" fmla="*/ 1797843 w 1797843"/>
              <a:gd name="connsiteY8" fmla="*/ 895350 h 1490663"/>
              <a:gd name="connsiteX9" fmla="*/ 1626393 w 1797843"/>
              <a:gd name="connsiteY9" fmla="*/ 614363 h 1490663"/>
              <a:gd name="connsiteX10" fmla="*/ 1421606 w 1797843"/>
              <a:gd name="connsiteY10" fmla="*/ 745331 h 1490663"/>
              <a:gd name="connsiteX11" fmla="*/ 938212 w 1797843"/>
              <a:gd name="connsiteY11" fmla="*/ 0 h 1490663"/>
              <a:gd name="connsiteX12" fmla="*/ 800100 w 1797843"/>
              <a:gd name="connsiteY12" fmla="*/ 90488 h 1490663"/>
              <a:gd name="connsiteX13" fmla="*/ 766762 w 1797843"/>
              <a:gd name="connsiteY13" fmla="*/ 47625 h 1490663"/>
              <a:gd name="connsiteX14" fmla="*/ 592931 w 1797843"/>
              <a:gd name="connsiteY14" fmla="*/ 159544 h 1490663"/>
              <a:gd name="connsiteX15" fmla="*/ 628650 w 1797843"/>
              <a:gd name="connsiteY15" fmla="*/ 204788 h 1490663"/>
              <a:gd name="connsiteX16" fmla="*/ 561975 w 1797843"/>
              <a:gd name="connsiteY16" fmla="*/ 238125 h 1490663"/>
              <a:gd name="connsiteX17" fmla="*/ 504825 w 1797843"/>
              <a:gd name="connsiteY17" fmla="*/ 150019 h 1490663"/>
              <a:gd name="connsiteX18" fmla="*/ 14287 w 1797843"/>
              <a:gd name="connsiteY18" fmla="*/ 464344 h 1490663"/>
              <a:gd name="connsiteX19" fmla="*/ 78581 w 1797843"/>
              <a:gd name="connsiteY19" fmla="*/ 569119 h 1490663"/>
              <a:gd name="connsiteX20" fmla="*/ 0 w 1797843"/>
              <a:gd name="connsiteY20" fmla="*/ 621506 h 1490663"/>
              <a:gd name="connsiteX0" fmla="*/ 0 w 1797843"/>
              <a:gd name="connsiteY0" fmla="*/ 621506 h 1490663"/>
              <a:gd name="connsiteX1" fmla="*/ 564356 w 1797843"/>
              <a:gd name="connsiteY1" fmla="*/ 1490663 h 1490663"/>
              <a:gd name="connsiteX2" fmla="*/ 752475 w 1797843"/>
              <a:gd name="connsiteY2" fmla="*/ 1366838 h 1490663"/>
              <a:gd name="connsiteX3" fmla="*/ 714375 w 1797843"/>
              <a:gd name="connsiteY3" fmla="*/ 1304925 h 1490663"/>
              <a:gd name="connsiteX4" fmla="*/ 1119187 w 1797843"/>
              <a:gd name="connsiteY4" fmla="*/ 1052513 h 1490663"/>
              <a:gd name="connsiteX5" fmla="*/ 1402556 w 1797843"/>
              <a:gd name="connsiteY5" fmla="*/ 1483519 h 1490663"/>
              <a:gd name="connsiteX6" fmla="*/ 1450181 w 1797843"/>
              <a:gd name="connsiteY6" fmla="*/ 1128713 h 1490663"/>
              <a:gd name="connsiteX7" fmla="*/ 1797843 w 1797843"/>
              <a:gd name="connsiteY7" fmla="*/ 895350 h 1490663"/>
              <a:gd name="connsiteX8" fmla="*/ 1626393 w 1797843"/>
              <a:gd name="connsiteY8" fmla="*/ 614363 h 1490663"/>
              <a:gd name="connsiteX9" fmla="*/ 1421606 w 1797843"/>
              <a:gd name="connsiteY9" fmla="*/ 745331 h 1490663"/>
              <a:gd name="connsiteX10" fmla="*/ 938212 w 1797843"/>
              <a:gd name="connsiteY10" fmla="*/ 0 h 1490663"/>
              <a:gd name="connsiteX11" fmla="*/ 800100 w 1797843"/>
              <a:gd name="connsiteY11" fmla="*/ 90488 h 1490663"/>
              <a:gd name="connsiteX12" fmla="*/ 766762 w 1797843"/>
              <a:gd name="connsiteY12" fmla="*/ 47625 h 1490663"/>
              <a:gd name="connsiteX13" fmla="*/ 592931 w 1797843"/>
              <a:gd name="connsiteY13" fmla="*/ 159544 h 1490663"/>
              <a:gd name="connsiteX14" fmla="*/ 628650 w 1797843"/>
              <a:gd name="connsiteY14" fmla="*/ 204788 h 1490663"/>
              <a:gd name="connsiteX15" fmla="*/ 561975 w 1797843"/>
              <a:gd name="connsiteY15" fmla="*/ 238125 h 1490663"/>
              <a:gd name="connsiteX16" fmla="*/ 504825 w 1797843"/>
              <a:gd name="connsiteY16" fmla="*/ 150019 h 1490663"/>
              <a:gd name="connsiteX17" fmla="*/ 14287 w 1797843"/>
              <a:gd name="connsiteY17" fmla="*/ 464344 h 1490663"/>
              <a:gd name="connsiteX18" fmla="*/ 78581 w 1797843"/>
              <a:gd name="connsiteY18" fmla="*/ 569119 h 1490663"/>
              <a:gd name="connsiteX19" fmla="*/ 0 w 1797843"/>
              <a:gd name="connsiteY19" fmla="*/ 621506 h 1490663"/>
              <a:gd name="connsiteX0" fmla="*/ 0 w 1797843"/>
              <a:gd name="connsiteY0" fmla="*/ 621506 h 1490663"/>
              <a:gd name="connsiteX1" fmla="*/ 564356 w 1797843"/>
              <a:gd name="connsiteY1" fmla="*/ 1490663 h 1490663"/>
              <a:gd name="connsiteX2" fmla="*/ 752475 w 1797843"/>
              <a:gd name="connsiteY2" fmla="*/ 1366838 h 1490663"/>
              <a:gd name="connsiteX3" fmla="*/ 714375 w 1797843"/>
              <a:gd name="connsiteY3" fmla="*/ 1304925 h 1490663"/>
              <a:gd name="connsiteX4" fmla="*/ 1119187 w 1797843"/>
              <a:gd name="connsiteY4" fmla="*/ 1052513 h 1490663"/>
              <a:gd name="connsiteX5" fmla="*/ 1250899 w 1797843"/>
              <a:gd name="connsiteY5" fmla="*/ 1238192 h 1490663"/>
              <a:gd name="connsiteX6" fmla="*/ 1450181 w 1797843"/>
              <a:gd name="connsiteY6" fmla="*/ 1128713 h 1490663"/>
              <a:gd name="connsiteX7" fmla="*/ 1797843 w 1797843"/>
              <a:gd name="connsiteY7" fmla="*/ 895350 h 1490663"/>
              <a:gd name="connsiteX8" fmla="*/ 1626393 w 1797843"/>
              <a:gd name="connsiteY8" fmla="*/ 614363 h 1490663"/>
              <a:gd name="connsiteX9" fmla="*/ 1421606 w 1797843"/>
              <a:gd name="connsiteY9" fmla="*/ 745331 h 1490663"/>
              <a:gd name="connsiteX10" fmla="*/ 938212 w 1797843"/>
              <a:gd name="connsiteY10" fmla="*/ 0 h 1490663"/>
              <a:gd name="connsiteX11" fmla="*/ 800100 w 1797843"/>
              <a:gd name="connsiteY11" fmla="*/ 90488 h 1490663"/>
              <a:gd name="connsiteX12" fmla="*/ 766762 w 1797843"/>
              <a:gd name="connsiteY12" fmla="*/ 47625 h 1490663"/>
              <a:gd name="connsiteX13" fmla="*/ 592931 w 1797843"/>
              <a:gd name="connsiteY13" fmla="*/ 159544 h 1490663"/>
              <a:gd name="connsiteX14" fmla="*/ 628650 w 1797843"/>
              <a:gd name="connsiteY14" fmla="*/ 204788 h 1490663"/>
              <a:gd name="connsiteX15" fmla="*/ 561975 w 1797843"/>
              <a:gd name="connsiteY15" fmla="*/ 238125 h 1490663"/>
              <a:gd name="connsiteX16" fmla="*/ 504825 w 1797843"/>
              <a:gd name="connsiteY16" fmla="*/ 150019 h 1490663"/>
              <a:gd name="connsiteX17" fmla="*/ 14287 w 1797843"/>
              <a:gd name="connsiteY17" fmla="*/ 464344 h 1490663"/>
              <a:gd name="connsiteX18" fmla="*/ 78581 w 1797843"/>
              <a:gd name="connsiteY18" fmla="*/ 569119 h 1490663"/>
              <a:gd name="connsiteX19" fmla="*/ 0 w 1797843"/>
              <a:gd name="connsiteY19" fmla="*/ 621506 h 1490663"/>
              <a:gd name="connsiteX0" fmla="*/ 0 w 1797843"/>
              <a:gd name="connsiteY0" fmla="*/ 621506 h 1490663"/>
              <a:gd name="connsiteX1" fmla="*/ 564356 w 1797843"/>
              <a:gd name="connsiteY1" fmla="*/ 1490663 h 1490663"/>
              <a:gd name="connsiteX2" fmla="*/ 752475 w 1797843"/>
              <a:gd name="connsiteY2" fmla="*/ 1366838 h 1490663"/>
              <a:gd name="connsiteX3" fmla="*/ 714375 w 1797843"/>
              <a:gd name="connsiteY3" fmla="*/ 1304925 h 1490663"/>
              <a:gd name="connsiteX4" fmla="*/ 1119187 w 1797843"/>
              <a:gd name="connsiteY4" fmla="*/ 1052513 h 1490663"/>
              <a:gd name="connsiteX5" fmla="*/ 1259820 w 1797843"/>
              <a:gd name="connsiteY5" fmla="*/ 1256034 h 1490663"/>
              <a:gd name="connsiteX6" fmla="*/ 1450181 w 1797843"/>
              <a:gd name="connsiteY6" fmla="*/ 1128713 h 1490663"/>
              <a:gd name="connsiteX7" fmla="*/ 1797843 w 1797843"/>
              <a:gd name="connsiteY7" fmla="*/ 895350 h 1490663"/>
              <a:gd name="connsiteX8" fmla="*/ 1626393 w 1797843"/>
              <a:gd name="connsiteY8" fmla="*/ 614363 h 1490663"/>
              <a:gd name="connsiteX9" fmla="*/ 1421606 w 1797843"/>
              <a:gd name="connsiteY9" fmla="*/ 745331 h 1490663"/>
              <a:gd name="connsiteX10" fmla="*/ 938212 w 1797843"/>
              <a:gd name="connsiteY10" fmla="*/ 0 h 1490663"/>
              <a:gd name="connsiteX11" fmla="*/ 800100 w 1797843"/>
              <a:gd name="connsiteY11" fmla="*/ 90488 h 1490663"/>
              <a:gd name="connsiteX12" fmla="*/ 766762 w 1797843"/>
              <a:gd name="connsiteY12" fmla="*/ 47625 h 1490663"/>
              <a:gd name="connsiteX13" fmla="*/ 592931 w 1797843"/>
              <a:gd name="connsiteY13" fmla="*/ 159544 h 1490663"/>
              <a:gd name="connsiteX14" fmla="*/ 628650 w 1797843"/>
              <a:gd name="connsiteY14" fmla="*/ 204788 h 1490663"/>
              <a:gd name="connsiteX15" fmla="*/ 561975 w 1797843"/>
              <a:gd name="connsiteY15" fmla="*/ 238125 h 1490663"/>
              <a:gd name="connsiteX16" fmla="*/ 504825 w 1797843"/>
              <a:gd name="connsiteY16" fmla="*/ 150019 h 1490663"/>
              <a:gd name="connsiteX17" fmla="*/ 14287 w 1797843"/>
              <a:gd name="connsiteY17" fmla="*/ 464344 h 1490663"/>
              <a:gd name="connsiteX18" fmla="*/ 78581 w 1797843"/>
              <a:gd name="connsiteY18" fmla="*/ 569119 h 1490663"/>
              <a:gd name="connsiteX19" fmla="*/ 0 w 1797843"/>
              <a:gd name="connsiteY19" fmla="*/ 621506 h 1490663"/>
              <a:gd name="connsiteX0" fmla="*/ 0 w 1797843"/>
              <a:gd name="connsiteY0" fmla="*/ 621506 h 1490663"/>
              <a:gd name="connsiteX1" fmla="*/ 564356 w 1797843"/>
              <a:gd name="connsiteY1" fmla="*/ 1490663 h 1490663"/>
              <a:gd name="connsiteX2" fmla="*/ 752475 w 1797843"/>
              <a:gd name="connsiteY2" fmla="*/ 1366838 h 1490663"/>
              <a:gd name="connsiteX3" fmla="*/ 714375 w 1797843"/>
              <a:gd name="connsiteY3" fmla="*/ 1304925 h 1490663"/>
              <a:gd name="connsiteX4" fmla="*/ 1119187 w 1797843"/>
              <a:gd name="connsiteY4" fmla="*/ 1052513 h 1490663"/>
              <a:gd name="connsiteX5" fmla="*/ 1225637 w 1797843"/>
              <a:gd name="connsiteY5" fmla="*/ 1230397 h 1490663"/>
              <a:gd name="connsiteX6" fmla="*/ 1450181 w 1797843"/>
              <a:gd name="connsiteY6" fmla="*/ 1128713 h 1490663"/>
              <a:gd name="connsiteX7" fmla="*/ 1797843 w 1797843"/>
              <a:gd name="connsiteY7" fmla="*/ 895350 h 1490663"/>
              <a:gd name="connsiteX8" fmla="*/ 1626393 w 1797843"/>
              <a:gd name="connsiteY8" fmla="*/ 614363 h 1490663"/>
              <a:gd name="connsiteX9" fmla="*/ 1421606 w 1797843"/>
              <a:gd name="connsiteY9" fmla="*/ 745331 h 1490663"/>
              <a:gd name="connsiteX10" fmla="*/ 938212 w 1797843"/>
              <a:gd name="connsiteY10" fmla="*/ 0 h 1490663"/>
              <a:gd name="connsiteX11" fmla="*/ 800100 w 1797843"/>
              <a:gd name="connsiteY11" fmla="*/ 90488 h 1490663"/>
              <a:gd name="connsiteX12" fmla="*/ 766762 w 1797843"/>
              <a:gd name="connsiteY12" fmla="*/ 47625 h 1490663"/>
              <a:gd name="connsiteX13" fmla="*/ 592931 w 1797843"/>
              <a:gd name="connsiteY13" fmla="*/ 159544 h 1490663"/>
              <a:gd name="connsiteX14" fmla="*/ 628650 w 1797843"/>
              <a:gd name="connsiteY14" fmla="*/ 204788 h 1490663"/>
              <a:gd name="connsiteX15" fmla="*/ 561975 w 1797843"/>
              <a:gd name="connsiteY15" fmla="*/ 238125 h 1490663"/>
              <a:gd name="connsiteX16" fmla="*/ 504825 w 1797843"/>
              <a:gd name="connsiteY16" fmla="*/ 150019 h 1490663"/>
              <a:gd name="connsiteX17" fmla="*/ 14287 w 1797843"/>
              <a:gd name="connsiteY17" fmla="*/ 464344 h 1490663"/>
              <a:gd name="connsiteX18" fmla="*/ 78581 w 1797843"/>
              <a:gd name="connsiteY18" fmla="*/ 569119 h 1490663"/>
              <a:gd name="connsiteX19" fmla="*/ 0 w 1797843"/>
              <a:gd name="connsiteY19" fmla="*/ 621506 h 1490663"/>
              <a:gd name="connsiteX0" fmla="*/ 0 w 1797843"/>
              <a:gd name="connsiteY0" fmla="*/ 621506 h 1490663"/>
              <a:gd name="connsiteX1" fmla="*/ 564356 w 1797843"/>
              <a:gd name="connsiteY1" fmla="*/ 1490663 h 1490663"/>
              <a:gd name="connsiteX2" fmla="*/ 752475 w 1797843"/>
              <a:gd name="connsiteY2" fmla="*/ 1366838 h 1490663"/>
              <a:gd name="connsiteX3" fmla="*/ 714375 w 1797843"/>
              <a:gd name="connsiteY3" fmla="*/ 1304925 h 1490663"/>
              <a:gd name="connsiteX4" fmla="*/ 1119187 w 1797843"/>
              <a:gd name="connsiteY4" fmla="*/ 1052513 h 1490663"/>
              <a:gd name="connsiteX5" fmla="*/ 1225637 w 1797843"/>
              <a:gd name="connsiteY5" fmla="*/ 1230397 h 1490663"/>
              <a:gd name="connsiteX6" fmla="*/ 1433089 w 1797843"/>
              <a:gd name="connsiteY6" fmla="*/ 1103076 h 1490663"/>
              <a:gd name="connsiteX7" fmla="*/ 1797843 w 1797843"/>
              <a:gd name="connsiteY7" fmla="*/ 895350 h 1490663"/>
              <a:gd name="connsiteX8" fmla="*/ 1626393 w 1797843"/>
              <a:gd name="connsiteY8" fmla="*/ 614363 h 1490663"/>
              <a:gd name="connsiteX9" fmla="*/ 1421606 w 1797843"/>
              <a:gd name="connsiteY9" fmla="*/ 745331 h 1490663"/>
              <a:gd name="connsiteX10" fmla="*/ 938212 w 1797843"/>
              <a:gd name="connsiteY10" fmla="*/ 0 h 1490663"/>
              <a:gd name="connsiteX11" fmla="*/ 800100 w 1797843"/>
              <a:gd name="connsiteY11" fmla="*/ 90488 h 1490663"/>
              <a:gd name="connsiteX12" fmla="*/ 766762 w 1797843"/>
              <a:gd name="connsiteY12" fmla="*/ 47625 h 1490663"/>
              <a:gd name="connsiteX13" fmla="*/ 592931 w 1797843"/>
              <a:gd name="connsiteY13" fmla="*/ 159544 h 1490663"/>
              <a:gd name="connsiteX14" fmla="*/ 628650 w 1797843"/>
              <a:gd name="connsiteY14" fmla="*/ 204788 h 1490663"/>
              <a:gd name="connsiteX15" fmla="*/ 561975 w 1797843"/>
              <a:gd name="connsiteY15" fmla="*/ 238125 h 1490663"/>
              <a:gd name="connsiteX16" fmla="*/ 504825 w 1797843"/>
              <a:gd name="connsiteY16" fmla="*/ 150019 h 1490663"/>
              <a:gd name="connsiteX17" fmla="*/ 14287 w 1797843"/>
              <a:gd name="connsiteY17" fmla="*/ 464344 h 1490663"/>
              <a:gd name="connsiteX18" fmla="*/ 78581 w 1797843"/>
              <a:gd name="connsiteY18" fmla="*/ 569119 h 1490663"/>
              <a:gd name="connsiteX19" fmla="*/ 0 w 1797843"/>
              <a:gd name="connsiteY19" fmla="*/ 621506 h 14906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797843" h="1490663">
                <a:moveTo>
                  <a:pt x="0" y="621506"/>
                </a:moveTo>
                <a:lnTo>
                  <a:pt x="564356" y="1490663"/>
                </a:lnTo>
                <a:lnTo>
                  <a:pt x="752475" y="1366838"/>
                </a:lnTo>
                <a:lnTo>
                  <a:pt x="714375" y="1304925"/>
                </a:lnTo>
                <a:lnTo>
                  <a:pt x="1119187" y="1052513"/>
                </a:lnTo>
                <a:lnTo>
                  <a:pt x="1225637" y="1230397"/>
                </a:lnTo>
                <a:lnTo>
                  <a:pt x="1433089" y="1103076"/>
                </a:lnTo>
                <a:lnTo>
                  <a:pt x="1797843" y="895350"/>
                </a:lnTo>
                <a:lnTo>
                  <a:pt x="1626393" y="614363"/>
                </a:lnTo>
                <a:lnTo>
                  <a:pt x="1421606" y="745331"/>
                </a:lnTo>
                <a:lnTo>
                  <a:pt x="938212" y="0"/>
                </a:lnTo>
                <a:lnTo>
                  <a:pt x="800100" y="90488"/>
                </a:lnTo>
                <a:lnTo>
                  <a:pt x="766762" y="47625"/>
                </a:lnTo>
                <a:lnTo>
                  <a:pt x="592931" y="159544"/>
                </a:lnTo>
                <a:lnTo>
                  <a:pt x="628650" y="204788"/>
                </a:lnTo>
                <a:lnTo>
                  <a:pt x="561975" y="238125"/>
                </a:lnTo>
                <a:lnTo>
                  <a:pt x="504825" y="150019"/>
                </a:lnTo>
                <a:lnTo>
                  <a:pt x="14287" y="464344"/>
                </a:lnTo>
                <a:lnTo>
                  <a:pt x="78581" y="569119"/>
                </a:lnTo>
                <a:lnTo>
                  <a:pt x="0" y="621506"/>
                </a:lnTo>
                <a:close/>
              </a:path>
            </a:pathLst>
          </a:custGeom>
          <a:solidFill>
            <a:schemeClr val="bg1">
              <a:alpha val="5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1" name="Freeform 50"/>
          <p:cNvSpPr/>
          <p:nvPr/>
        </p:nvSpPr>
        <p:spPr>
          <a:xfrm>
            <a:off x="4367213" y="4657725"/>
            <a:ext cx="1221581" cy="1483519"/>
          </a:xfrm>
          <a:custGeom>
            <a:avLst/>
            <a:gdLst>
              <a:gd name="connsiteX0" fmla="*/ 0 w 1221581"/>
              <a:gd name="connsiteY0" fmla="*/ 1078706 h 1483519"/>
              <a:gd name="connsiteX1" fmla="*/ 266700 w 1221581"/>
              <a:gd name="connsiteY1" fmla="*/ 1483519 h 1483519"/>
              <a:gd name="connsiteX2" fmla="*/ 450056 w 1221581"/>
              <a:gd name="connsiteY2" fmla="*/ 1362075 h 1483519"/>
              <a:gd name="connsiteX3" fmla="*/ 364331 w 1221581"/>
              <a:gd name="connsiteY3" fmla="*/ 1233488 h 1483519"/>
              <a:gd name="connsiteX4" fmla="*/ 447675 w 1221581"/>
              <a:gd name="connsiteY4" fmla="*/ 1185863 h 1483519"/>
              <a:gd name="connsiteX5" fmla="*/ 466725 w 1221581"/>
              <a:gd name="connsiteY5" fmla="*/ 1209675 h 1483519"/>
              <a:gd name="connsiteX6" fmla="*/ 1221581 w 1221581"/>
              <a:gd name="connsiteY6" fmla="*/ 719138 h 1483519"/>
              <a:gd name="connsiteX7" fmla="*/ 1112043 w 1221581"/>
              <a:gd name="connsiteY7" fmla="*/ 531019 h 1483519"/>
              <a:gd name="connsiteX8" fmla="*/ 1045368 w 1221581"/>
              <a:gd name="connsiteY8" fmla="*/ 561975 h 1483519"/>
              <a:gd name="connsiteX9" fmla="*/ 1009650 w 1221581"/>
              <a:gd name="connsiteY9" fmla="*/ 523875 h 1483519"/>
              <a:gd name="connsiteX10" fmla="*/ 1052512 w 1221581"/>
              <a:gd name="connsiteY10" fmla="*/ 502444 h 1483519"/>
              <a:gd name="connsiteX11" fmla="*/ 878681 w 1221581"/>
              <a:gd name="connsiteY11" fmla="*/ 211931 h 1483519"/>
              <a:gd name="connsiteX12" fmla="*/ 1002506 w 1221581"/>
              <a:gd name="connsiteY12" fmla="*/ 142875 h 1483519"/>
              <a:gd name="connsiteX13" fmla="*/ 912018 w 1221581"/>
              <a:gd name="connsiteY13" fmla="*/ 0 h 1483519"/>
              <a:gd name="connsiteX14" fmla="*/ 566737 w 1221581"/>
              <a:gd name="connsiteY14" fmla="*/ 235744 h 1483519"/>
              <a:gd name="connsiteX15" fmla="*/ 716756 w 1221581"/>
              <a:gd name="connsiteY15" fmla="*/ 464344 h 1483519"/>
              <a:gd name="connsiteX16" fmla="*/ 516731 w 1221581"/>
              <a:gd name="connsiteY16" fmla="*/ 592931 h 1483519"/>
              <a:gd name="connsiteX17" fmla="*/ 557212 w 1221581"/>
              <a:gd name="connsiteY17" fmla="*/ 659606 h 1483519"/>
              <a:gd name="connsiteX18" fmla="*/ 0 w 1221581"/>
              <a:gd name="connsiteY18" fmla="*/ 1014413 h 1483519"/>
              <a:gd name="connsiteX19" fmla="*/ 0 w 1221581"/>
              <a:gd name="connsiteY19" fmla="*/ 1078706 h 1483519"/>
              <a:gd name="connsiteX0" fmla="*/ 0 w 1221581"/>
              <a:gd name="connsiteY0" fmla="*/ 1078706 h 1483519"/>
              <a:gd name="connsiteX1" fmla="*/ 266700 w 1221581"/>
              <a:gd name="connsiteY1" fmla="*/ 1483519 h 1483519"/>
              <a:gd name="connsiteX2" fmla="*/ 450056 w 1221581"/>
              <a:gd name="connsiteY2" fmla="*/ 1362075 h 1483519"/>
              <a:gd name="connsiteX3" fmla="*/ 364331 w 1221581"/>
              <a:gd name="connsiteY3" fmla="*/ 1233488 h 1483519"/>
              <a:gd name="connsiteX4" fmla="*/ 447675 w 1221581"/>
              <a:gd name="connsiteY4" fmla="*/ 1185863 h 1483519"/>
              <a:gd name="connsiteX5" fmla="*/ 466725 w 1221581"/>
              <a:gd name="connsiteY5" fmla="*/ 1209675 h 1483519"/>
              <a:gd name="connsiteX6" fmla="*/ 1221581 w 1221581"/>
              <a:gd name="connsiteY6" fmla="*/ 719138 h 1483519"/>
              <a:gd name="connsiteX7" fmla="*/ 1112043 w 1221581"/>
              <a:gd name="connsiteY7" fmla="*/ 531019 h 1483519"/>
              <a:gd name="connsiteX8" fmla="*/ 1045368 w 1221581"/>
              <a:gd name="connsiteY8" fmla="*/ 561975 h 1483519"/>
              <a:gd name="connsiteX9" fmla="*/ 1009650 w 1221581"/>
              <a:gd name="connsiteY9" fmla="*/ 523875 h 1483519"/>
              <a:gd name="connsiteX10" fmla="*/ 1052512 w 1221581"/>
              <a:gd name="connsiteY10" fmla="*/ 502444 h 1483519"/>
              <a:gd name="connsiteX11" fmla="*/ 878681 w 1221581"/>
              <a:gd name="connsiteY11" fmla="*/ 211931 h 1483519"/>
              <a:gd name="connsiteX12" fmla="*/ 1002506 w 1221581"/>
              <a:gd name="connsiteY12" fmla="*/ 142875 h 1483519"/>
              <a:gd name="connsiteX13" fmla="*/ 912018 w 1221581"/>
              <a:gd name="connsiteY13" fmla="*/ 0 h 1483519"/>
              <a:gd name="connsiteX14" fmla="*/ 566737 w 1221581"/>
              <a:gd name="connsiteY14" fmla="*/ 235744 h 1483519"/>
              <a:gd name="connsiteX15" fmla="*/ 516731 w 1221581"/>
              <a:gd name="connsiteY15" fmla="*/ 592931 h 1483519"/>
              <a:gd name="connsiteX16" fmla="*/ 557212 w 1221581"/>
              <a:gd name="connsiteY16" fmla="*/ 659606 h 1483519"/>
              <a:gd name="connsiteX17" fmla="*/ 0 w 1221581"/>
              <a:gd name="connsiteY17" fmla="*/ 1014413 h 1483519"/>
              <a:gd name="connsiteX18" fmla="*/ 0 w 1221581"/>
              <a:gd name="connsiteY18" fmla="*/ 1078706 h 1483519"/>
              <a:gd name="connsiteX0" fmla="*/ 0 w 1221581"/>
              <a:gd name="connsiteY0" fmla="*/ 1078706 h 1483519"/>
              <a:gd name="connsiteX1" fmla="*/ 266700 w 1221581"/>
              <a:gd name="connsiteY1" fmla="*/ 1483519 h 1483519"/>
              <a:gd name="connsiteX2" fmla="*/ 450056 w 1221581"/>
              <a:gd name="connsiteY2" fmla="*/ 1362075 h 1483519"/>
              <a:gd name="connsiteX3" fmla="*/ 364331 w 1221581"/>
              <a:gd name="connsiteY3" fmla="*/ 1233488 h 1483519"/>
              <a:gd name="connsiteX4" fmla="*/ 447675 w 1221581"/>
              <a:gd name="connsiteY4" fmla="*/ 1185863 h 1483519"/>
              <a:gd name="connsiteX5" fmla="*/ 466725 w 1221581"/>
              <a:gd name="connsiteY5" fmla="*/ 1209675 h 1483519"/>
              <a:gd name="connsiteX6" fmla="*/ 1221581 w 1221581"/>
              <a:gd name="connsiteY6" fmla="*/ 719138 h 1483519"/>
              <a:gd name="connsiteX7" fmla="*/ 1112043 w 1221581"/>
              <a:gd name="connsiteY7" fmla="*/ 531019 h 1483519"/>
              <a:gd name="connsiteX8" fmla="*/ 1045368 w 1221581"/>
              <a:gd name="connsiteY8" fmla="*/ 561975 h 1483519"/>
              <a:gd name="connsiteX9" fmla="*/ 1009650 w 1221581"/>
              <a:gd name="connsiteY9" fmla="*/ 523875 h 1483519"/>
              <a:gd name="connsiteX10" fmla="*/ 1052512 w 1221581"/>
              <a:gd name="connsiteY10" fmla="*/ 502444 h 1483519"/>
              <a:gd name="connsiteX11" fmla="*/ 878681 w 1221581"/>
              <a:gd name="connsiteY11" fmla="*/ 211931 h 1483519"/>
              <a:gd name="connsiteX12" fmla="*/ 1002506 w 1221581"/>
              <a:gd name="connsiteY12" fmla="*/ 142875 h 1483519"/>
              <a:gd name="connsiteX13" fmla="*/ 912018 w 1221581"/>
              <a:gd name="connsiteY13" fmla="*/ 0 h 1483519"/>
              <a:gd name="connsiteX14" fmla="*/ 566737 w 1221581"/>
              <a:gd name="connsiteY14" fmla="*/ 235744 h 1483519"/>
              <a:gd name="connsiteX15" fmla="*/ 373995 w 1221581"/>
              <a:gd name="connsiteY15" fmla="*/ 369906 h 1483519"/>
              <a:gd name="connsiteX16" fmla="*/ 557212 w 1221581"/>
              <a:gd name="connsiteY16" fmla="*/ 659606 h 1483519"/>
              <a:gd name="connsiteX17" fmla="*/ 0 w 1221581"/>
              <a:gd name="connsiteY17" fmla="*/ 1014413 h 1483519"/>
              <a:gd name="connsiteX18" fmla="*/ 0 w 1221581"/>
              <a:gd name="connsiteY18" fmla="*/ 1078706 h 1483519"/>
              <a:gd name="connsiteX0" fmla="*/ 0 w 1221581"/>
              <a:gd name="connsiteY0" fmla="*/ 1078706 h 1483519"/>
              <a:gd name="connsiteX1" fmla="*/ 266700 w 1221581"/>
              <a:gd name="connsiteY1" fmla="*/ 1483519 h 1483519"/>
              <a:gd name="connsiteX2" fmla="*/ 450056 w 1221581"/>
              <a:gd name="connsiteY2" fmla="*/ 1362075 h 1483519"/>
              <a:gd name="connsiteX3" fmla="*/ 364331 w 1221581"/>
              <a:gd name="connsiteY3" fmla="*/ 1233488 h 1483519"/>
              <a:gd name="connsiteX4" fmla="*/ 447675 w 1221581"/>
              <a:gd name="connsiteY4" fmla="*/ 1185863 h 1483519"/>
              <a:gd name="connsiteX5" fmla="*/ 466725 w 1221581"/>
              <a:gd name="connsiteY5" fmla="*/ 1209675 h 1483519"/>
              <a:gd name="connsiteX6" fmla="*/ 1221581 w 1221581"/>
              <a:gd name="connsiteY6" fmla="*/ 719138 h 1483519"/>
              <a:gd name="connsiteX7" fmla="*/ 1112043 w 1221581"/>
              <a:gd name="connsiteY7" fmla="*/ 531019 h 1483519"/>
              <a:gd name="connsiteX8" fmla="*/ 1045368 w 1221581"/>
              <a:gd name="connsiteY8" fmla="*/ 561975 h 1483519"/>
              <a:gd name="connsiteX9" fmla="*/ 1009650 w 1221581"/>
              <a:gd name="connsiteY9" fmla="*/ 523875 h 1483519"/>
              <a:gd name="connsiteX10" fmla="*/ 1052512 w 1221581"/>
              <a:gd name="connsiteY10" fmla="*/ 502444 h 1483519"/>
              <a:gd name="connsiteX11" fmla="*/ 878681 w 1221581"/>
              <a:gd name="connsiteY11" fmla="*/ 211931 h 1483519"/>
              <a:gd name="connsiteX12" fmla="*/ 1002506 w 1221581"/>
              <a:gd name="connsiteY12" fmla="*/ 142875 h 1483519"/>
              <a:gd name="connsiteX13" fmla="*/ 912018 w 1221581"/>
              <a:gd name="connsiteY13" fmla="*/ 0 h 1483519"/>
              <a:gd name="connsiteX14" fmla="*/ 566737 w 1221581"/>
              <a:gd name="connsiteY14" fmla="*/ 235744 h 1483519"/>
              <a:gd name="connsiteX15" fmla="*/ 373995 w 1221581"/>
              <a:gd name="connsiteY15" fmla="*/ 369906 h 1483519"/>
              <a:gd name="connsiteX16" fmla="*/ 557212 w 1221581"/>
              <a:gd name="connsiteY16" fmla="*/ 659606 h 1483519"/>
              <a:gd name="connsiteX17" fmla="*/ 0 w 1221581"/>
              <a:gd name="connsiteY17" fmla="*/ 1014413 h 1483519"/>
              <a:gd name="connsiteX18" fmla="*/ 0 w 1221581"/>
              <a:gd name="connsiteY18" fmla="*/ 1078706 h 1483519"/>
              <a:gd name="connsiteX0" fmla="*/ 0 w 1221581"/>
              <a:gd name="connsiteY0" fmla="*/ 1078706 h 1483519"/>
              <a:gd name="connsiteX1" fmla="*/ 266700 w 1221581"/>
              <a:gd name="connsiteY1" fmla="*/ 1483519 h 1483519"/>
              <a:gd name="connsiteX2" fmla="*/ 450056 w 1221581"/>
              <a:gd name="connsiteY2" fmla="*/ 1362075 h 1483519"/>
              <a:gd name="connsiteX3" fmla="*/ 364331 w 1221581"/>
              <a:gd name="connsiteY3" fmla="*/ 1233488 h 1483519"/>
              <a:gd name="connsiteX4" fmla="*/ 447675 w 1221581"/>
              <a:gd name="connsiteY4" fmla="*/ 1185863 h 1483519"/>
              <a:gd name="connsiteX5" fmla="*/ 466725 w 1221581"/>
              <a:gd name="connsiteY5" fmla="*/ 1209675 h 1483519"/>
              <a:gd name="connsiteX6" fmla="*/ 1221581 w 1221581"/>
              <a:gd name="connsiteY6" fmla="*/ 719138 h 1483519"/>
              <a:gd name="connsiteX7" fmla="*/ 1112043 w 1221581"/>
              <a:gd name="connsiteY7" fmla="*/ 531019 h 1483519"/>
              <a:gd name="connsiteX8" fmla="*/ 1045368 w 1221581"/>
              <a:gd name="connsiteY8" fmla="*/ 561975 h 1483519"/>
              <a:gd name="connsiteX9" fmla="*/ 1009650 w 1221581"/>
              <a:gd name="connsiteY9" fmla="*/ 523875 h 1483519"/>
              <a:gd name="connsiteX10" fmla="*/ 1052512 w 1221581"/>
              <a:gd name="connsiteY10" fmla="*/ 502444 h 1483519"/>
              <a:gd name="connsiteX11" fmla="*/ 878681 w 1221581"/>
              <a:gd name="connsiteY11" fmla="*/ 211931 h 1483519"/>
              <a:gd name="connsiteX12" fmla="*/ 1002506 w 1221581"/>
              <a:gd name="connsiteY12" fmla="*/ 142875 h 1483519"/>
              <a:gd name="connsiteX13" fmla="*/ 912018 w 1221581"/>
              <a:gd name="connsiteY13" fmla="*/ 0 h 1483519"/>
              <a:gd name="connsiteX14" fmla="*/ 566737 w 1221581"/>
              <a:gd name="connsiteY14" fmla="*/ 235744 h 1483519"/>
              <a:gd name="connsiteX15" fmla="*/ 339812 w 1221581"/>
              <a:gd name="connsiteY15" fmla="*/ 327177 h 1483519"/>
              <a:gd name="connsiteX16" fmla="*/ 557212 w 1221581"/>
              <a:gd name="connsiteY16" fmla="*/ 659606 h 1483519"/>
              <a:gd name="connsiteX17" fmla="*/ 0 w 1221581"/>
              <a:gd name="connsiteY17" fmla="*/ 1014413 h 1483519"/>
              <a:gd name="connsiteX18" fmla="*/ 0 w 1221581"/>
              <a:gd name="connsiteY18" fmla="*/ 1078706 h 1483519"/>
              <a:gd name="connsiteX0" fmla="*/ 0 w 1221581"/>
              <a:gd name="connsiteY0" fmla="*/ 1078706 h 1483519"/>
              <a:gd name="connsiteX1" fmla="*/ 266700 w 1221581"/>
              <a:gd name="connsiteY1" fmla="*/ 1483519 h 1483519"/>
              <a:gd name="connsiteX2" fmla="*/ 450056 w 1221581"/>
              <a:gd name="connsiteY2" fmla="*/ 1362075 h 1483519"/>
              <a:gd name="connsiteX3" fmla="*/ 364331 w 1221581"/>
              <a:gd name="connsiteY3" fmla="*/ 1233488 h 1483519"/>
              <a:gd name="connsiteX4" fmla="*/ 447675 w 1221581"/>
              <a:gd name="connsiteY4" fmla="*/ 1185863 h 1483519"/>
              <a:gd name="connsiteX5" fmla="*/ 466725 w 1221581"/>
              <a:gd name="connsiteY5" fmla="*/ 1209675 h 1483519"/>
              <a:gd name="connsiteX6" fmla="*/ 1221581 w 1221581"/>
              <a:gd name="connsiteY6" fmla="*/ 719138 h 1483519"/>
              <a:gd name="connsiteX7" fmla="*/ 1112043 w 1221581"/>
              <a:gd name="connsiteY7" fmla="*/ 531019 h 1483519"/>
              <a:gd name="connsiteX8" fmla="*/ 1045368 w 1221581"/>
              <a:gd name="connsiteY8" fmla="*/ 561975 h 1483519"/>
              <a:gd name="connsiteX9" fmla="*/ 1009650 w 1221581"/>
              <a:gd name="connsiteY9" fmla="*/ 523875 h 1483519"/>
              <a:gd name="connsiteX10" fmla="*/ 1052512 w 1221581"/>
              <a:gd name="connsiteY10" fmla="*/ 502444 h 1483519"/>
              <a:gd name="connsiteX11" fmla="*/ 878681 w 1221581"/>
              <a:gd name="connsiteY11" fmla="*/ 211931 h 1483519"/>
              <a:gd name="connsiteX12" fmla="*/ 1002506 w 1221581"/>
              <a:gd name="connsiteY12" fmla="*/ 142875 h 1483519"/>
              <a:gd name="connsiteX13" fmla="*/ 912018 w 1221581"/>
              <a:gd name="connsiteY13" fmla="*/ 0 h 1483519"/>
              <a:gd name="connsiteX14" fmla="*/ 339812 w 1221581"/>
              <a:gd name="connsiteY14" fmla="*/ 327177 h 1483519"/>
              <a:gd name="connsiteX15" fmla="*/ 557212 w 1221581"/>
              <a:gd name="connsiteY15" fmla="*/ 659606 h 1483519"/>
              <a:gd name="connsiteX16" fmla="*/ 0 w 1221581"/>
              <a:gd name="connsiteY16" fmla="*/ 1014413 h 1483519"/>
              <a:gd name="connsiteX17" fmla="*/ 0 w 1221581"/>
              <a:gd name="connsiteY17" fmla="*/ 1078706 h 1483519"/>
              <a:gd name="connsiteX0" fmla="*/ 0 w 1221581"/>
              <a:gd name="connsiteY0" fmla="*/ 1078706 h 1483519"/>
              <a:gd name="connsiteX1" fmla="*/ 266700 w 1221581"/>
              <a:gd name="connsiteY1" fmla="*/ 1483519 h 1483519"/>
              <a:gd name="connsiteX2" fmla="*/ 450056 w 1221581"/>
              <a:gd name="connsiteY2" fmla="*/ 1362075 h 1483519"/>
              <a:gd name="connsiteX3" fmla="*/ 364331 w 1221581"/>
              <a:gd name="connsiteY3" fmla="*/ 1233488 h 1483519"/>
              <a:gd name="connsiteX4" fmla="*/ 447675 w 1221581"/>
              <a:gd name="connsiteY4" fmla="*/ 1185863 h 1483519"/>
              <a:gd name="connsiteX5" fmla="*/ 466725 w 1221581"/>
              <a:gd name="connsiteY5" fmla="*/ 1209675 h 1483519"/>
              <a:gd name="connsiteX6" fmla="*/ 1221581 w 1221581"/>
              <a:gd name="connsiteY6" fmla="*/ 719138 h 1483519"/>
              <a:gd name="connsiteX7" fmla="*/ 1112043 w 1221581"/>
              <a:gd name="connsiteY7" fmla="*/ 531019 h 1483519"/>
              <a:gd name="connsiteX8" fmla="*/ 1045368 w 1221581"/>
              <a:gd name="connsiteY8" fmla="*/ 561975 h 1483519"/>
              <a:gd name="connsiteX9" fmla="*/ 1009650 w 1221581"/>
              <a:gd name="connsiteY9" fmla="*/ 523875 h 1483519"/>
              <a:gd name="connsiteX10" fmla="*/ 1052512 w 1221581"/>
              <a:gd name="connsiteY10" fmla="*/ 502444 h 1483519"/>
              <a:gd name="connsiteX11" fmla="*/ 878681 w 1221581"/>
              <a:gd name="connsiteY11" fmla="*/ 211931 h 1483519"/>
              <a:gd name="connsiteX12" fmla="*/ 1002506 w 1221581"/>
              <a:gd name="connsiteY12" fmla="*/ 142875 h 1483519"/>
              <a:gd name="connsiteX13" fmla="*/ 912018 w 1221581"/>
              <a:gd name="connsiteY13" fmla="*/ 0 h 1483519"/>
              <a:gd name="connsiteX14" fmla="*/ 356904 w 1221581"/>
              <a:gd name="connsiteY14" fmla="*/ 352815 h 1483519"/>
              <a:gd name="connsiteX15" fmla="*/ 557212 w 1221581"/>
              <a:gd name="connsiteY15" fmla="*/ 659606 h 1483519"/>
              <a:gd name="connsiteX16" fmla="*/ 0 w 1221581"/>
              <a:gd name="connsiteY16" fmla="*/ 1014413 h 1483519"/>
              <a:gd name="connsiteX17" fmla="*/ 0 w 1221581"/>
              <a:gd name="connsiteY17" fmla="*/ 1078706 h 14835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221581" h="1483519">
                <a:moveTo>
                  <a:pt x="0" y="1078706"/>
                </a:moveTo>
                <a:lnTo>
                  <a:pt x="266700" y="1483519"/>
                </a:lnTo>
                <a:lnTo>
                  <a:pt x="450056" y="1362075"/>
                </a:lnTo>
                <a:lnTo>
                  <a:pt x="364331" y="1233488"/>
                </a:lnTo>
                <a:lnTo>
                  <a:pt x="447675" y="1185863"/>
                </a:lnTo>
                <a:lnTo>
                  <a:pt x="466725" y="1209675"/>
                </a:lnTo>
                <a:lnTo>
                  <a:pt x="1221581" y="719138"/>
                </a:lnTo>
                <a:lnTo>
                  <a:pt x="1112043" y="531019"/>
                </a:lnTo>
                <a:lnTo>
                  <a:pt x="1045368" y="561975"/>
                </a:lnTo>
                <a:lnTo>
                  <a:pt x="1009650" y="523875"/>
                </a:lnTo>
                <a:lnTo>
                  <a:pt x="1052512" y="502444"/>
                </a:lnTo>
                <a:lnTo>
                  <a:pt x="878681" y="211931"/>
                </a:lnTo>
                <a:lnTo>
                  <a:pt x="1002506" y="142875"/>
                </a:lnTo>
                <a:lnTo>
                  <a:pt x="912018" y="0"/>
                </a:lnTo>
                <a:lnTo>
                  <a:pt x="356904" y="352815"/>
                </a:lnTo>
                <a:lnTo>
                  <a:pt x="557212" y="659606"/>
                </a:lnTo>
                <a:lnTo>
                  <a:pt x="0" y="1014413"/>
                </a:lnTo>
                <a:lnTo>
                  <a:pt x="0" y="1078706"/>
                </a:lnTo>
                <a:close/>
              </a:path>
            </a:pathLst>
          </a:custGeom>
          <a:solidFill>
            <a:schemeClr val="accent1">
              <a:lumMod val="75000"/>
              <a:alpha val="3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2" name="Freeform 51"/>
          <p:cNvSpPr/>
          <p:nvPr/>
        </p:nvSpPr>
        <p:spPr>
          <a:xfrm>
            <a:off x="5422900" y="2371725"/>
            <a:ext cx="1104900" cy="1800225"/>
          </a:xfrm>
          <a:custGeom>
            <a:avLst/>
            <a:gdLst>
              <a:gd name="connsiteX0" fmla="*/ 0 w 1104900"/>
              <a:gd name="connsiteY0" fmla="*/ 454025 h 1800225"/>
              <a:gd name="connsiteX1" fmla="*/ 314325 w 1104900"/>
              <a:gd name="connsiteY1" fmla="*/ 930275 h 1800225"/>
              <a:gd name="connsiteX2" fmla="*/ 203200 w 1104900"/>
              <a:gd name="connsiteY2" fmla="*/ 1022350 h 1800225"/>
              <a:gd name="connsiteX3" fmla="*/ 466725 w 1104900"/>
              <a:gd name="connsiteY3" fmla="*/ 1428750 h 1800225"/>
              <a:gd name="connsiteX4" fmla="*/ 177800 w 1104900"/>
              <a:gd name="connsiteY4" fmla="*/ 1603375 h 1800225"/>
              <a:gd name="connsiteX5" fmla="*/ 298450 w 1104900"/>
              <a:gd name="connsiteY5" fmla="*/ 1800225 h 1800225"/>
              <a:gd name="connsiteX6" fmla="*/ 434975 w 1104900"/>
              <a:gd name="connsiteY6" fmla="*/ 1708150 h 1800225"/>
              <a:gd name="connsiteX7" fmla="*/ 355600 w 1104900"/>
              <a:gd name="connsiteY7" fmla="*/ 1593850 h 1800225"/>
              <a:gd name="connsiteX8" fmla="*/ 1066800 w 1104900"/>
              <a:gd name="connsiteY8" fmla="*/ 1133475 h 1800225"/>
              <a:gd name="connsiteX9" fmla="*/ 908050 w 1104900"/>
              <a:gd name="connsiteY9" fmla="*/ 869950 h 1800225"/>
              <a:gd name="connsiteX10" fmla="*/ 1025525 w 1104900"/>
              <a:gd name="connsiteY10" fmla="*/ 790575 h 1800225"/>
              <a:gd name="connsiteX11" fmla="*/ 1047750 w 1104900"/>
              <a:gd name="connsiteY11" fmla="*/ 809625 h 1800225"/>
              <a:gd name="connsiteX12" fmla="*/ 1104900 w 1104900"/>
              <a:gd name="connsiteY12" fmla="*/ 784225 h 1800225"/>
              <a:gd name="connsiteX13" fmla="*/ 587375 w 1104900"/>
              <a:gd name="connsiteY13" fmla="*/ 0 h 1800225"/>
              <a:gd name="connsiteX14" fmla="*/ 415925 w 1104900"/>
              <a:gd name="connsiteY14" fmla="*/ 107950 h 1800225"/>
              <a:gd name="connsiteX15" fmla="*/ 441325 w 1104900"/>
              <a:gd name="connsiteY15" fmla="*/ 149225 h 1800225"/>
              <a:gd name="connsiteX16" fmla="*/ 390525 w 1104900"/>
              <a:gd name="connsiteY16" fmla="*/ 177800 h 1800225"/>
              <a:gd name="connsiteX17" fmla="*/ 374650 w 1104900"/>
              <a:gd name="connsiteY17" fmla="*/ 155575 h 1800225"/>
              <a:gd name="connsiteX18" fmla="*/ 168275 w 1104900"/>
              <a:gd name="connsiteY18" fmla="*/ 288925 h 1800225"/>
              <a:gd name="connsiteX19" fmla="*/ 187325 w 1104900"/>
              <a:gd name="connsiteY19" fmla="*/ 320675 h 1800225"/>
              <a:gd name="connsiteX20" fmla="*/ 79375 w 1104900"/>
              <a:gd name="connsiteY20" fmla="*/ 377825 h 1800225"/>
              <a:gd name="connsiteX21" fmla="*/ 95250 w 1104900"/>
              <a:gd name="connsiteY21" fmla="*/ 403225 h 1800225"/>
              <a:gd name="connsiteX22" fmla="*/ 0 w 1104900"/>
              <a:gd name="connsiteY22" fmla="*/ 454025 h 1800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104900" h="1800225">
                <a:moveTo>
                  <a:pt x="0" y="454025"/>
                </a:moveTo>
                <a:lnTo>
                  <a:pt x="314325" y="930275"/>
                </a:lnTo>
                <a:lnTo>
                  <a:pt x="203200" y="1022350"/>
                </a:lnTo>
                <a:lnTo>
                  <a:pt x="466725" y="1428750"/>
                </a:lnTo>
                <a:lnTo>
                  <a:pt x="177800" y="1603375"/>
                </a:lnTo>
                <a:lnTo>
                  <a:pt x="298450" y="1800225"/>
                </a:lnTo>
                <a:lnTo>
                  <a:pt x="434975" y="1708150"/>
                </a:lnTo>
                <a:lnTo>
                  <a:pt x="355600" y="1593850"/>
                </a:lnTo>
                <a:lnTo>
                  <a:pt x="1066800" y="1133475"/>
                </a:lnTo>
                <a:lnTo>
                  <a:pt x="908050" y="869950"/>
                </a:lnTo>
                <a:lnTo>
                  <a:pt x="1025525" y="790575"/>
                </a:lnTo>
                <a:lnTo>
                  <a:pt x="1047750" y="809625"/>
                </a:lnTo>
                <a:lnTo>
                  <a:pt x="1104900" y="784225"/>
                </a:lnTo>
                <a:lnTo>
                  <a:pt x="587375" y="0"/>
                </a:lnTo>
                <a:lnTo>
                  <a:pt x="415925" y="107950"/>
                </a:lnTo>
                <a:lnTo>
                  <a:pt x="441325" y="149225"/>
                </a:lnTo>
                <a:lnTo>
                  <a:pt x="390525" y="177800"/>
                </a:lnTo>
                <a:lnTo>
                  <a:pt x="374650" y="155575"/>
                </a:lnTo>
                <a:lnTo>
                  <a:pt x="168275" y="288925"/>
                </a:lnTo>
                <a:lnTo>
                  <a:pt x="187325" y="320675"/>
                </a:lnTo>
                <a:lnTo>
                  <a:pt x="79375" y="377825"/>
                </a:lnTo>
                <a:lnTo>
                  <a:pt x="95250" y="403225"/>
                </a:lnTo>
                <a:lnTo>
                  <a:pt x="0" y="454025"/>
                </a:lnTo>
                <a:close/>
              </a:path>
            </a:pathLst>
          </a:custGeom>
          <a:solidFill>
            <a:schemeClr val="bg1">
              <a:alpha val="78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3" name="Freeform 52"/>
          <p:cNvSpPr/>
          <p:nvPr/>
        </p:nvSpPr>
        <p:spPr>
          <a:xfrm>
            <a:off x="4314825" y="2838450"/>
            <a:ext cx="1423988" cy="1666875"/>
          </a:xfrm>
          <a:custGeom>
            <a:avLst/>
            <a:gdLst>
              <a:gd name="connsiteX0" fmla="*/ 45244 w 1423988"/>
              <a:gd name="connsiteY0" fmla="*/ 964406 h 1666875"/>
              <a:gd name="connsiteX1" fmla="*/ 0 w 1423988"/>
              <a:gd name="connsiteY1" fmla="*/ 892969 h 1666875"/>
              <a:gd name="connsiteX2" fmla="*/ 588169 w 1423988"/>
              <a:gd name="connsiteY2" fmla="*/ 511969 h 1666875"/>
              <a:gd name="connsiteX3" fmla="*/ 602456 w 1423988"/>
              <a:gd name="connsiteY3" fmla="*/ 542925 h 1666875"/>
              <a:gd name="connsiteX4" fmla="*/ 695325 w 1423988"/>
              <a:gd name="connsiteY4" fmla="*/ 488156 h 1666875"/>
              <a:gd name="connsiteX5" fmla="*/ 666750 w 1423988"/>
              <a:gd name="connsiteY5" fmla="*/ 450056 h 1666875"/>
              <a:gd name="connsiteX6" fmla="*/ 933450 w 1423988"/>
              <a:gd name="connsiteY6" fmla="*/ 280988 h 1666875"/>
              <a:gd name="connsiteX7" fmla="*/ 954881 w 1423988"/>
              <a:gd name="connsiteY7" fmla="*/ 309563 h 1666875"/>
              <a:gd name="connsiteX8" fmla="*/ 1092994 w 1423988"/>
              <a:gd name="connsiteY8" fmla="*/ 228600 h 1666875"/>
              <a:gd name="connsiteX9" fmla="*/ 1000125 w 1423988"/>
              <a:gd name="connsiteY9" fmla="*/ 71438 h 1666875"/>
              <a:gd name="connsiteX10" fmla="*/ 1109663 w 1423988"/>
              <a:gd name="connsiteY10" fmla="*/ 0 h 1666875"/>
              <a:gd name="connsiteX11" fmla="*/ 1423988 w 1423988"/>
              <a:gd name="connsiteY11" fmla="*/ 466725 h 1666875"/>
              <a:gd name="connsiteX12" fmla="*/ 1085850 w 1423988"/>
              <a:gd name="connsiteY12" fmla="*/ 690563 h 1666875"/>
              <a:gd name="connsiteX13" fmla="*/ 1352550 w 1423988"/>
              <a:gd name="connsiteY13" fmla="*/ 1100138 h 1666875"/>
              <a:gd name="connsiteX14" fmla="*/ 1285875 w 1423988"/>
              <a:gd name="connsiteY14" fmla="*/ 1135856 h 1666875"/>
              <a:gd name="connsiteX15" fmla="*/ 1319213 w 1423988"/>
              <a:gd name="connsiteY15" fmla="*/ 1185863 h 1666875"/>
              <a:gd name="connsiteX16" fmla="*/ 995363 w 1423988"/>
              <a:gd name="connsiteY16" fmla="*/ 1388269 h 1666875"/>
              <a:gd name="connsiteX17" fmla="*/ 1083469 w 1423988"/>
              <a:gd name="connsiteY17" fmla="*/ 1533525 h 1666875"/>
              <a:gd name="connsiteX18" fmla="*/ 1035844 w 1423988"/>
              <a:gd name="connsiteY18" fmla="*/ 1562100 h 1666875"/>
              <a:gd name="connsiteX19" fmla="*/ 950119 w 1423988"/>
              <a:gd name="connsiteY19" fmla="*/ 1428750 h 1666875"/>
              <a:gd name="connsiteX20" fmla="*/ 588169 w 1423988"/>
              <a:gd name="connsiteY20" fmla="*/ 1666875 h 1666875"/>
              <a:gd name="connsiteX21" fmla="*/ 554831 w 1423988"/>
              <a:gd name="connsiteY21" fmla="*/ 1619250 h 1666875"/>
              <a:gd name="connsiteX22" fmla="*/ 707231 w 1423988"/>
              <a:gd name="connsiteY22" fmla="*/ 1521619 h 1666875"/>
              <a:gd name="connsiteX23" fmla="*/ 342900 w 1423988"/>
              <a:gd name="connsiteY23" fmla="*/ 969169 h 1666875"/>
              <a:gd name="connsiteX24" fmla="*/ 333375 w 1423988"/>
              <a:gd name="connsiteY24" fmla="*/ 985838 h 1666875"/>
              <a:gd name="connsiteX25" fmla="*/ 345281 w 1423988"/>
              <a:gd name="connsiteY25" fmla="*/ 1012031 h 1666875"/>
              <a:gd name="connsiteX26" fmla="*/ 342900 w 1423988"/>
              <a:gd name="connsiteY26" fmla="*/ 1042988 h 1666875"/>
              <a:gd name="connsiteX27" fmla="*/ 302419 w 1423988"/>
              <a:gd name="connsiteY27" fmla="*/ 1066800 h 1666875"/>
              <a:gd name="connsiteX28" fmla="*/ 273844 w 1423988"/>
              <a:gd name="connsiteY28" fmla="*/ 1066800 h 1666875"/>
              <a:gd name="connsiteX29" fmla="*/ 250031 w 1423988"/>
              <a:gd name="connsiteY29" fmla="*/ 1042988 h 1666875"/>
              <a:gd name="connsiteX30" fmla="*/ 202406 w 1423988"/>
              <a:gd name="connsiteY30" fmla="*/ 1073944 h 1666875"/>
              <a:gd name="connsiteX31" fmla="*/ 104775 w 1423988"/>
              <a:gd name="connsiteY31" fmla="*/ 926306 h 1666875"/>
              <a:gd name="connsiteX32" fmla="*/ 45244 w 1423988"/>
              <a:gd name="connsiteY32" fmla="*/ 964406 h 16668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1423988" h="1666875">
                <a:moveTo>
                  <a:pt x="45244" y="964406"/>
                </a:moveTo>
                <a:lnTo>
                  <a:pt x="0" y="892969"/>
                </a:lnTo>
                <a:lnTo>
                  <a:pt x="588169" y="511969"/>
                </a:lnTo>
                <a:lnTo>
                  <a:pt x="602456" y="542925"/>
                </a:lnTo>
                <a:lnTo>
                  <a:pt x="695325" y="488156"/>
                </a:lnTo>
                <a:lnTo>
                  <a:pt x="666750" y="450056"/>
                </a:lnTo>
                <a:lnTo>
                  <a:pt x="933450" y="280988"/>
                </a:lnTo>
                <a:lnTo>
                  <a:pt x="954881" y="309563"/>
                </a:lnTo>
                <a:lnTo>
                  <a:pt x="1092994" y="228600"/>
                </a:lnTo>
                <a:lnTo>
                  <a:pt x="1000125" y="71438"/>
                </a:lnTo>
                <a:lnTo>
                  <a:pt x="1109663" y="0"/>
                </a:lnTo>
                <a:lnTo>
                  <a:pt x="1423988" y="466725"/>
                </a:lnTo>
                <a:lnTo>
                  <a:pt x="1085850" y="690563"/>
                </a:lnTo>
                <a:lnTo>
                  <a:pt x="1352550" y="1100138"/>
                </a:lnTo>
                <a:lnTo>
                  <a:pt x="1285875" y="1135856"/>
                </a:lnTo>
                <a:lnTo>
                  <a:pt x="1319213" y="1185863"/>
                </a:lnTo>
                <a:lnTo>
                  <a:pt x="995363" y="1388269"/>
                </a:lnTo>
                <a:lnTo>
                  <a:pt x="1083469" y="1533525"/>
                </a:lnTo>
                <a:lnTo>
                  <a:pt x="1035844" y="1562100"/>
                </a:lnTo>
                <a:lnTo>
                  <a:pt x="950119" y="1428750"/>
                </a:lnTo>
                <a:lnTo>
                  <a:pt x="588169" y="1666875"/>
                </a:lnTo>
                <a:lnTo>
                  <a:pt x="554831" y="1619250"/>
                </a:lnTo>
                <a:lnTo>
                  <a:pt x="707231" y="1521619"/>
                </a:lnTo>
                <a:lnTo>
                  <a:pt x="342900" y="969169"/>
                </a:lnTo>
                <a:lnTo>
                  <a:pt x="333375" y="985838"/>
                </a:lnTo>
                <a:lnTo>
                  <a:pt x="345281" y="1012031"/>
                </a:lnTo>
                <a:lnTo>
                  <a:pt x="342900" y="1042988"/>
                </a:lnTo>
                <a:lnTo>
                  <a:pt x="302419" y="1066800"/>
                </a:lnTo>
                <a:lnTo>
                  <a:pt x="273844" y="1066800"/>
                </a:lnTo>
                <a:lnTo>
                  <a:pt x="250031" y="1042988"/>
                </a:lnTo>
                <a:lnTo>
                  <a:pt x="202406" y="1073944"/>
                </a:lnTo>
                <a:lnTo>
                  <a:pt x="104775" y="926306"/>
                </a:lnTo>
                <a:lnTo>
                  <a:pt x="45244" y="964406"/>
                </a:lnTo>
                <a:close/>
              </a:path>
            </a:pathLst>
          </a:custGeom>
          <a:solidFill>
            <a:schemeClr val="accent1">
              <a:lumMod val="75000"/>
              <a:alpha val="3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4" name="Freeform 53"/>
          <p:cNvSpPr/>
          <p:nvPr/>
        </p:nvSpPr>
        <p:spPr>
          <a:xfrm>
            <a:off x="6489700" y="3517900"/>
            <a:ext cx="895350" cy="1203325"/>
          </a:xfrm>
          <a:custGeom>
            <a:avLst/>
            <a:gdLst>
              <a:gd name="connsiteX0" fmla="*/ 0 w 895350"/>
              <a:gd name="connsiteY0" fmla="*/ 168275 h 1203325"/>
              <a:gd name="connsiteX1" fmla="*/ 260350 w 895350"/>
              <a:gd name="connsiteY1" fmla="*/ 0 h 1203325"/>
              <a:gd name="connsiteX2" fmla="*/ 895350 w 895350"/>
              <a:gd name="connsiteY2" fmla="*/ 968375 h 1203325"/>
              <a:gd name="connsiteX3" fmla="*/ 825500 w 895350"/>
              <a:gd name="connsiteY3" fmla="*/ 1006475 h 1203325"/>
              <a:gd name="connsiteX4" fmla="*/ 860425 w 895350"/>
              <a:gd name="connsiteY4" fmla="*/ 1047750 h 1203325"/>
              <a:gd name="connsiteX5" fmla="*/ 663575 w 895350"/>
              <a:gd name="connsiteY5" fmla="*/ 1165225 h 1203325"/>
              <a:gd name="connsiteX6" fmla="*/ 641350 w 895350"/>
              <a:gd name="connsiteY6" fmla="*/ 1130300 h 1203325"/>
              <a:gd name="connsiteX7" fmla="*/ 530225 w 895350"/>
              <a:gd name="connsiteY7" fmla="*/ 1203325 h 1203325"/>
              <a:gd name="connsiteX8" fmla="*/ 479425 w 895350"/>
              <a:gd name="connsiteY8" fmla="*/ 1133475 h 1203325"/>
              <a:gd name="connsiteX9" fmla="*/ 517525 w 895350"/>
              <a:gd name="connsiteY9" fmla="*/ 1108075 h 1203325"/>
              <a:gd name="connsiteX10" fmla="*/ 73025 w 895350"/>
              <a:gd name="connsiteY10" fmla="*/ 406400 h 1203325"/>
              <a:gd name="connsiteX11" fmla="*/ 101600 w 895350"/>
              <a:gd name="connsiteY11" fmla="*/ 393700 h 1203325"/>
              <a:gd name="connsiteX12" fmla="*/ 53975 w 895350"/>
              <a:gd name="connsiteY12" fmla="*/ 320675 h 1203325"/>
              <a:gd name="connsiteX13" fmla="*/ 79375 w 895350"/>
              <a:gd name="connsiteY13" fmla="*/ 298450 h 1203325"/>
              <a:gd name="connsiteX14" fmla="*/ 0 w 895350"/>
              <a:gd name="connsiteY14" fmla="*/ 168275 h 12033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895350" h="1203325">
                <a:moveTo>
                  <a:pt x="0" y="168275"/>
                </a:moveTo>
                <a:lnTo>
                  <a:pt x="260350" y="0"/>
                </a:lnTo>
                <a:lnTo>
                  <a:pt x="895350" y="968375"/>
                </a:lnTo>
                <a:lnTo>
                  <a:pt x="825500" y="1006475"/>
                </a:lnTo>
                <a:lnTo>
                  <a:pt x="860425" y="1047750"/>
                </a:lnTo>
                <a:lnTo>
                  <a:pt x="663575" y="1165225"/>
                </a:lnTo>
                <a:lnTo>
                  <a:pt x="641350" y="1130300"/>
                </a:lnTo>
                <a:lnTo>
                  <a:pt x="530225" y="1203325"/>
                </a:lnTo>
                <a:lnTo>
                  <a:pt x="479425" y="1133475"/>
                </a:lnTo>
                <a:lnTo>
                  <a:pt x="517525" y="1108075"/>
                </a:lnTo>
                <a:lnTo>
                  <a:pt x="73025" y="406400"/>
                </a:lnTo>
                <a:lnTo>
                  <a:pt x="101600" y="393700"/>
                </a:lnTo>
                <a:lnTo>
                  <a:pt x="53975" y="320675"/>
                </a:lnTo>
                <a:lnTo>
                  <a:pt x="79375" y="298450"/>
                </a:lnTo>
                <a:lnTo>
                  <a:pt x="0" y="168275"/>
                </a:lnTo>
                <a:close/>
              </a:path>
            </a:pathLst>
          </a:custGeom>
          <a:solidFill>
            <a:schemeClr val="bg1">
              <a:alpha val="74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0" name="Picture 9"/>
          <p:cNvPicPr>
            <a:picLocks noChangeAspect="1"/>
          </p:cNvPicPr>
          <p:nvPr/>
        </p:nvPicPr>
        <p:blipFill>
          <a:blip r:embed="rId3"/>
          <a:stretch>
            <a:fillRect/>
          </a:stretch>
        </p:blipFill>
        <p:spPr>
          <a:xfrm rot="19692991">
            <a:off x="4264961" y="2438973"/>
            <a:ext cx="873017" cy="817241"/>
          </a:xfrm>
          <a:prstGeom prst="rect">
            <a:avLst/>
          </a:prstGeom>
        </p:spPr>
      </p:pic>
      <p:cxnSp>
        <p:nvCxnSpPr>
          <p:cNvPr id="12" name="Straight Connector 11"/>
          <p:cNvCxnSpPr/>
          <p:nvPr/>
        </p:nvCxnSpPr>
        <p:spPr bwMode="auto">
          <a:xfrm rot="-60000" flipV="1">
            <a:off x="4115193" y="2657506"/>
            <a:ext cx="147184" cy="83916"/>
          </a:xfrm>
          <a:prstGeom prst="line">
            <a:avLst/>
          </a:prstGeom>
          <a:solidFill>
            <a:schemeClr val="accent1"/>
          </a:solidFill>
          <a:ln w="6350" cap="flat" cmpd="sng" algn="ctr">
            <a:solidFill>
              <a:schemeClr val="bg2"/>
            </a:solidFill>
            <a:prstDash val="solid"/>
            <a:round/>
            <a:headEnd type="none" w="med" len="med"/>
            <a:tailEnd type="none" w="med" len="med"/>
          </a:ln>
          <a:effectLst/>
        </p:spPr>
      </p:cxnSp>
      <p:sp>
        <p:nvSpPr>
          <p:cNvPr id="13" name="Rectangle 12"/>
          <p:cNvSpPr/>
          <p:nvPr/>
        </p:nvSpPr>
        <p:spPr>
          <a:xfrm rot="19800000">
            <a:off x="4132284" y="2740843"/>
            <a:ext cx="171759" cy="45719"/>
          </a:xfrm>
          <a:prstGeom prst="rect">
            <a:avLst/>
          </a:prstGeom>
          <a:solidFill>
            <a:srgbClr val="F2F2F2"/>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44" name="Straight Connector 43"/>
          <p:cNvCxnSpPr/>
          <p:nvPr/>
        </p:nvCxnSpPr>
        <p:spPr bwMode="auto">
          <a:xfrm rot="-60000" flipV="1">
            <a:off x="4132359" y="2695177"/>
            <a:ext cx="147184" cy="83916"/>
          </a:xfrm>
          <a:prstGeom prst="line">
            <a:avLst/>
          </a:prstGeom>
          <a:solidFill>
            <a:schemeClr val="accent1"/>
          </a:solidFill>
          <a:ln w="6350" cap="flat" cmpd="sng" algn="ctr">
            <a:solidFill>
              <a:schemeClr val="bg2"/>
            </a:solidFill>
            <a:prstDash val="solid"/>
            <a:round/>
            <a:headEnd type="none" w="med" len="med"/>
            <a:tailEnd type="none" w="med" len="med"/>
          </a:ln>
          <a:effectLst/>
        </p:spPr>
      </p:cxnSp>
      <p:sp>
        <p:nvSpPr>
          <p:cNvPr id="14" name="Freeform 13"/>
          <p:cNvSpPr/>
          <p:nvPr/>
        </p:nvSpPr>
        <p:spPr>
          <a:xfrm>
            <a:off x="4266014" y="2284221"/>
            <a:ext cx="921516" cy="1134995"/>
          </a:xfrm>
          <a:custGeom>
            <a:avLst/>
            <a:gdLst>
              <a:gd name="connsiteX0" fmla="*/ 0 w 921516"/>
              <a:gd name="connsiteY0" fmla="*/ 366472 h 1134995"/>
              <a:gd name="connsiteX1" fmla="*/ 597740 w 921516"/>
              <a:gd name="connsiteY1" fmla="*/ 0 h 1134995"/>
              <a:gd name="connsiteX2" fmla="*/ 697363 w 921516"/>
              <a:gd name="connsiteY2" fmla="*/ 177899 h 1134995"/>
              <a:gd name="connsiteX3" fmla="*/ 177899 w 921516"/>
              <a:gd name="connsiteY3" fmla="*/ 491001 h 1134995"/>
              <a:gd name="connsiteX4" fmla="*/ 320218 w 921516"/>
              <a:gd name="connsiteY4" fmla="*/ 718711 h 1134995"/>
              <a:gd name="connsiteX5" fmla="*/ 437631 w 921516"/>
              <a:gd name="connsiteY5" fmla="*/ 643994 h 1134995"/>
              <a:gd name="connsiteX6" fmla="*/ 380704 w 921516"/>
              <a:gd name="connsiteY6" fmla="*/ 547928 h 1134995"/>
              <a:gd name="connsiteX7" fmla="*/ 693805 w 921516"/>
              <a:gd name="connsiteY7" fmla="*/ 355798 h 1134995"/>
              <a:gd name="connsiteX8" fmla="*/ 921516 w 921516"/>
              <a:gd name="connsiteY8" fmla="*/ 736501 h 1134995"/>
              <a:gd name="connsiteX9" fmla="*/ 604856 w 921516"/>
              <a:gd name="connsiteY9" fmla="*/ 925074 h 1134995"/>
              <a:gd name="connsiteX10" fmla="*/ 551486 w 921516"/>
              <a:gd name="connsiteY10" fmla="*/ 836125 h 1134995"/>
              <a:gd name="connsiteX11" fmla="*/ 377146 w 921516"/>
              <a:gd name="connsiteY11" fmla="*/ 942864 h 1134995"/>
              <a:gd name="connsiteX12" fmla="*/ 430515 w 921516"/>
              <a:gd name="connsiteY12" fmla="*/ 1038929 h 1134995"/>
              <a:gd name="connsiteX13" fmla="*/ 277522 w 921516"/>
              <a:gd name="connsiteY13" fmla="*/ 1134995 h 1134995"/>
              <a:gd name="connsiteX14" fmla="*/ 117413 w 921516"/>
              <a:gd name="connsiteY14" fmla="*/ 861030 h 1134995"/>
              <a:gd name="connsiteX15" fmla="*/ 252616 w 921516"/>
              <a:gd name="connsiteY15" fmla="*/ 782755 h 1134995"/>
              <a:gd name="connsiteX16" fmla="*/ 0 w 921516"/>
              <a:gd name="connsiteY16" fmla="*/ 366472 h 11349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921516" h="1134995">
                <a:moveTo>
                  <a:pt x="0" y="366472"/>
                </a:moveTo>
                <a:lnTo>
                  <a:pt x="597740" y="0"/>
                </a:lnTo>
                <a:lnTo>
                  <a:pt x="697363" y="177899"/>
                </a:lnTo>
                <a:lnTo>
                  <a:pt x="177899" y="491001"/>
                </a:lnTo>
                <a:lnTo>
                  <a:pt x="320218" y="718711"/>
                </a:lnTo>
                <a:lnTo>
                  <a:pt x="437631" y="643994"/>
                </a:lnTo>
                <a:lnTo>
                  <a:pt x="380704" y="547928"/>
                </a:lnTo>
                <a:lnTo>
                  <a:pt x="693805" y="355798"/>
                </a:lnTo>
                <a:lnTo>
                  <a:pt x="921516" y="736501"/>
                </a:lnTo>
                <a:lnTo>
                  <a:pt x="604856" y="925074"/>
                </a:lnTo>
                <a:lnTo>
                  <a:pt x="551486" y="836125"/>
                </a:lnTo>
                <a:lnTo>
                  <a:pt x="377146" y="942864"/>
                </a:lnTo>
                <a:lnTo>
                  <a:pt x="430515" y="1038929"/>
                </a:lnTo>
                <a:lnTo>
                  <a:pt x="277522" y="1134995"/>
                </a:lnTo>
                <a:lnTo>
                  <a:pt x="117413" y="861030"/>
                </a:lnTo>
                <a:lnTo>
                  <a:pt x="252616" y="782755"/>
                </a:lnTo>
                <a:lnTo>
                  <a:pt x="0" y="366472"/>
                </a:lnTo>
                <a:close/>
              </a:path>
            </a:pathLst>
          </a:custGeom>
          <a:solidFill>
            <a:schemeClr val="accent1">
              <a:lumMod val="75000"/>
              <a:alpha val="3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 name="Content Placeholder 2"/>
          <p:cNvSpPr txBox="1">
            <a:spLocks/>
          </p:cNvSpPr>
          <p:nvPr/>
        </p:nvSpPr>
        <p:spPr>
          <a:xfrm>
            <a:off x="9047922" y="1081691"/>
            <a:ext cx="3144078" cy="5776310"/>
          </a:xfrm>
          <a:prstGeom prst="rect">
            <a:avLst/>
          </a:prstGeom>
        </p:spPr>
        <p:txBody>
          <a:bodyPr>
            <a:normAutofit/>
          </a:bodyPr>
          <a:lstStyle>
            <a:lvl1pPr marL="342900" indent="-342900" algn="l" rtl="0" eaLnBrk="0" fontAlgn="base" hangingPunct="0">
              <a:spcBef>
                <a:spcPct val="20000"/>
              </a:spcBef>
              <a:spcAft>
                <a:spcPct val="0"/>
              </a:spcAft>
              <a:buClr>
                <a:srgbClr val="A50021"/>
              </a:buClr>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lr>
                <a:srgbClr val="A50021"/>
              </a:buClr>
              <a:buFont typeface="Arial" panose="020B0604020202020204" pitchFamily="34" charset="0"/>
              <a:buChar char="–"/>
              <a:defRPr sz="2800">
                <a:solidFill>
                  <a:schemeClr val="tx1"/>
                </a:solidFill>
                <a:latin typeface="+mn-lt"/>
              </a:defRPr>
            </a:lvl2pPr>
            <a:lvl3pPr marL="1143000" indent="-228600" algn="l" rtl="0" eaLnBrk="0" fontAlgn="base" hangingPunct="0">
              <a:spcBef>
                <a:spcPct val="20000"/>
              </a:spcBef>
              <a:spcAft>
                <a:spcPct val="0"/>
              </a:spcAft>
              <a:buClr>
                <a:srgbClr val="A50021"/>
              </a:buClr>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r>
              <a:rPr lang="en-GB" sz="1800" kern="0" dirty="0" smtClean="0"/>
              <a:t>Granite Block refurbished (some clinical space)</a:t>
            </a:r>
          </a:p>
          <a:p>
            <a:r>
              <a:rPr lang="en-GB" sz="1800" kern="0" dirty="0" smtClean="0"/>
              <a:t>Peter </a:t>
            </a:r>
            <a:r>
              <a:rPr lang="en-GB" sz="1800" kern="0" dirty="0" err="1" smtClean="0"/>
              <a:t>Crill</a:t>
            </a:r>
            <a:r>
              <a:rPr lang="en-GB" sz="1800" kern="0" dirty="0" smtClean="0"/>
              <a:t> House retained</a:t>
            </a:r>
          </a:p>
          <a:p>
            <a:r>
              <a:rPr lang="en-GB" sz="1800" kern="0" dirty="0" smtClean="0"/>
              <a:t>1980’s Block demolished</a:t>
            </a:r>
          </a:p>
          <a:p>
            <a:r>
              <a:rPr lang="en-GB" sz="1800" kern="0" dirty="0" smtClean="0"/>
              <a:t>1960’s Block demolished</a:t>
            </a:r>
          </a:p>
          <a:p>
            <a:r>
              <a:rPr lang="en-GB" sz="1800" kern="0" dirty="0" smtClean="0"/>
              <a:t>Hotels purchased</a:t>
            </a:r>
          </a:p>
          <a:p>
            <a:r>
              <a:rPr lang="en-GB" sz="1800" kern="0" dirty="0" smtClean="0"/>
              <a:t>2&amp;4 Edward Place purchased</a:t>
            </a:r>
          </a:p>
          <a:p>
            <a:endParaRPr lang="en-GB" sz="1800" kern="0" dirty="0"/>
          </a:p>
          <a:p>
            <a:r>
              <a:rPr lang="en-GB" sz="1800" kern="0" dirty="0" smtClean="0"/>
              <a:t>£626m</a:t>
            </a:r>
          </a:p>
          <a:p>
            <a:endParaRPr lang="en-GB" sz="1800" kern="0" dirty="0"/>
          </a:p>
          <a:p>
            <a:r>
              <a:rPr lang="en-GB" sz="1800" kern="0" dirty="0" smtClean="0"/>
              <a:t>11.5 year programme</a:t>
            </a:r>
            <a:endParaRPr lang="en-GB" sz="1800" kern="0" dirty="0"/>
          </a:p>
        </p:txBody>
      </p:sp>
      <p:sp>
        <p:nvSpPr>
          <p:cNvPr id="17" name="Title 1"/>
          <p:cNvSpPr txBox="1">
            <a:spLocks/>
          </p:cNvSpPr>
          <p:nvPr/>
        </p:nvSpPr>
        <p:spPr>
          <a:xfrm>
            <a:off x="609600" y="274638"/>
            <a:ext cx="6516757" cy="807052"/>
          </a:xfrm>
          <a:prstGeom prst="rect">
            <a:avLst/>
          </a:prstGeom>
          <a:solidFill>
            <a:schemeClr val="bg1"/>
          </a:solidFill>
        </p:spPr>
        <p:txBody>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algn="l"/>
            <a:r>
              <a:rPr lang="en-GB" kern="0" dirty="0" smtClean="0"/>
              <a:t>2015 </a:t>
            </a:r>
            <a:r>
              <a:rPr lang="en-GB" kern="0" dirty="0"/>
              <a:t>“Option </a:t>
            </a:r>
            <a:r>
              <a:rPr lang="en-GB" kern="0" dirty="0" smtClean="0"/>
              <a:t>C”</a:t>
            </a:r>
            <a:endParaRPr lang="en-GB" kern="0" dirty="0"/>
          </a:p>
        </p:txBody>
      </p:sp>
      <p:sp>
        <p:nvSpPr>
          <p:cNvPr id="48" name="Freeform 47"/>
          <p:cNvSpPr/>
          <p:nvPr/>
        </p:nvSpPr>
        <p:spPr>
          <a:xfrm>
            <a:off x="5219700" y="3690938"/>
            <a:ext cx="1447800" cy="1247775"/>
          </a:xfrm>
          <a:custGeom>
            <a:avLst/>
            <a:gdLst>
              <a:gd name="connsiteX0" fmla="*/ 0 w 1447800"/>
              <a:gd name="connsiteY0" fmla="*/ 823912 h 1247775"/>
              <a:gd name="connsiteX1" fmla="*/ 266700 w 1447800"/>
              <a:gd name="connsiteY1" fmla="*/ 1247775 h 1247775"/>
              <a:gd name="connsiteX2" fmla="*/ 385763 w 1447800"/>
              <a:gd name="connsiteY2" fmla="*/ 1176337 h 1247775"/>
              <a:gd name="connsiteX3" fmla="*/ 338138 w 1447800"/>
              <a:gd name="connsiteY3" fmla="*/ 1076325 h 1247775"/>
              <a:gd name="connsiteX4" fmla="*/ 728663 w 1447800"/>
              <a:gd name="connsiteY4" fmla="*/ 833437 h 1247775"/>
              <a:gd name="connsiteX5" fmla="*/ 766763 w 1447800"/>
              <a:gd name="connsiteY5" fmla="*/ 900112 h 1247775"/>
              <a:gd name="connsiteX6" fmla="*/ 923925 w 1447800"/>
              <a:gd name="connsiteY6" fmla="*/ 809625 h 1247775"/>
              <a:gd name="connsiteX7" fmla="*/ 881063 w 1447800"/>
              <a:gd name="connsiteY7" fmla="*/ 728662 h 1247775"/>
              <a:gd name="connsiteX8" fmla="*/ 1266825 w 1447800"/>
              <a:gd name="connsiteY8" fmla="*/ 476250 h 1247775"/>
              <a:gd name="connsiteX9" fmla="*/ 1328738 w 1447800"/>
              <a:gd name="connsiteY9" fmla="*/ 561975 h 1247775"/>
              <a:gd name="connsiteX10" fmla="*/ 1447800 w 1447800"/>
              <a:gd name="connsiteY10" fmla="*/ 490537 h 1247775"/>
              <a:gd name="connsiteX11" fmla="*/ 1304925 w 1447800"/>
              <a:gd name="connsiteY11" fmla="*/ 252412 h 1247775"/>
              <a:gd name="connsiteX12" fmla="*/ 1366838 w 1447800"/>
              <a:gd name="connsiteY12" fmla="*/ 223837 h 1247775"/>
              <a:gd name="connsiteX13" fmla="*/ 1323975 w 1447800"/>
              <a:gd name="connsiteY13" fmla="*/ 142875 h 1247775"/>
              <a:gd name="connsiteX14" fmla="*/ 1357313 w 1447800"/>
              <a:gd name="connsiteY14" fmla="*/ 133350 h 1247775"/>
              <a:gd name="connsiteX15" fmla="*/ 1276350 w 1447800"/>
              <a:gd name="connsiteY15" fmla="*/ 0 h 1247775"/>
              <a:gd name="connsiteX16" fmla="*/ 0 w 1447800"/>
              <a:gd name="connsiteY16" fmla="*/ 823912 h 1247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447800" h="1247775">
                <a:moveTo>
                  <a:pt x="0" y="823912"/>
                </a:moveTo>
                <a:lnTo>
                  <a:pt x="266700" y="1247775"/>
                </a:lnTo>
                <a:lnTo>
                  <a:pt x="385763" y="1176337"/>
                </a:lnTo>
                <a:lnTo>
                  <a:pt x="338138" y="1076325"/>
                </a:lnTo>
                <a:lnTo>
                  <a:pt x="728663" y="833437"/>
                </a:lnTo>
                <a:lnTo>
                  <a:pt x="766763" y="900112"/>
                </a:lnTo>
                <a:lnTo>
                  <a:pt x="923925" y="809625"/>
                </a:lnTo>
                <a:lnTo>
                  <a:pt x="881063" y="728662"/>
                </a:lnTo>
                <a:lnTo>
                  <a:pt x="1266825" y="476250"/>
                </a:lnTo>
                <a:lnTo>
                  <a:pt x="1328738" y="561975"/>
                </a:lnTo>
                <a:lnTo>
                  <a:pt x="1447800" y="490537"/>
                </a:lnTo>
                <a:lnTo>
                  <a:pt x="1304925" y="252412"/>
                </a:lnTo>
                <a:lnTo>
                  <a:pt x="1366838" y="223837"/>
                </a:lnTo>
                <a:lnTo>
                  <a:pt x="1323975" y="142875"/>
                </a:lnTo>
                <a:lnTo>
                  <a:pt x="1357313" y="133350"/>
                </a:lnTo>
                <a:lnTo>
                  <a:pt x="1276350" y="0"/>
                </a:lnTo>
                <a:lnTo>
                  <a:pt x="0" y="823912"/>
                </a:lnTo>
                <a:close/>
              </a:path>
            </a:pathLst>
          </a:custGeom>
          <a:solidFill>
            <a:schemeClr val="accent1">
              <a:lumMod val="75000"/>
              <a:alpha val="3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Rounded Rectangle 1"/>
          <p:cNvSpPr/>
          <p:nvPr/>
        </p:nvSpPr>
        <p:spPr>
          <a:xfrm rot="3513056">
            <a:off x="3644207" y="2092734"/>
            <a:ext cx="895007" cy="2303245"/>
          </a:xfrm>
          <a:prstGeom prst="roundRect">
            <a:avLst/>
          </a:prstGeom>
          <a:solidFill>
            <a:srgbClr val="FFCCCC"/>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 name="Rounded Rectangle 19"/>
          <p:cNvSpPr/>
          <p:nvPr/>
        </p:nvSpPr>
        <p:spPr>
          <a:xfrm rot="3513056">
            <a:off x="5255755" y="1825435"/>
            <a:ext cx="622125" cy="680497"/>
          </a:xfrm>
          <a:prstGeom prst="roundRect">
            <a:avLst/>
          </a:prstGeom>
          <a:solidFill>
            <a:srgbClr val="FFCCCC"/>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4" name="Freeform 23"/>
          <p:cNvSpPr/>
          <p:nvPr/>
        </p:nvSpPr>
        <p:spPr>
          <a:xfrm>
            <a:off x="3481388" y="2461190"/>
            <a:ext cx="2872467" cy="2676254"/>
          </a:xfrm>
          <a:custGeom>
            <a:avLst/>
            <a:gdLst>
              <a:gd name="connsiteX0" fmla="*/ 2634991 w 2981153"/>
              <a:gd name="connsiteY0" fmla="*/ 0 h 2709965"/>
              <a:gd name="connsiteX1" fmla="*/ 2703358 w 2981153"/>
              <a:gd name="connsiteY1" fmla="*/ 119641 h 2709965"/>
              <a:gd name="connsiteX2" fmla="*/ 2553463 w 2981153"/>
              <a:gd name="connsiteY2" fmla="*/ 452743 h 2709965"/>
              <a:gd name="connsiteX3" fmla="*/ 2949129 w 2981153"/>
              <a:gd name="connsiteY3" fmla="*/ 1099703 h 2709965"/>
              <a:gd name="connsiteX4" fmla="*/ 2876961 w 2981153"/>
              <a:gd name="connsiteY4" fmla="*/ 1399133 h 2709965"/>
              <a:gd name="connsiteX5" fmla="*/ 785964 w 2981153"/>
              <a:gd name="connsiteY5" fmla="*/ 2677942 h 2709965"/>
              <a:gd name="connsiteX6" fmla="*/ 486534 w 2981153"/>
              <a:gd name="connsiteY6" fmla="*/ 2605773 h 2709965"/>
              <a:gd name="connsiteX7" fmla="*/ 32024 w 2981153"/>
              <a:gd name="connsiteY7" fmla="*/ 1862598 h 2709965"/>
              <a:gd name="connsiteX8" fmla="*/ 104192 w 2981153"/>
              <a:gd name="connsiteY8" fmla="*/ 1563167 h 2709965"/>
              <a:gd name="connsiteX9" fmla="*/ 2195188 w 2981153"/>
              <a:gd name="connsiteY9" fmla="*/ 284359 h 2709965"/>
              <a:gd name="connsiteX10" fmla="*/ 2207985 w 2981153"/>
              <a:gd name="connsiteY10" fmla="*/ 278202 h 2709965"/>
              <a:gd name="connsiteX11" fmla="*/ 2199156 w 2981153"/>
              <a:gd name="connsiteY11" fmla="*/ 273465 h 27099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981153" h="2709965">
                <a:moveTo>
                  <a:pt x="2634991" y="0"/>
                </a:moveTo>
                <a:lnTo>
                  <a:pt x="2703358" y="119641"/>
                </a:lnTo>
                <a:lnTo>
                  <a:pt x="2553463" y="452743"/>
                </a:lnTo>
                <a:lnTo>
                  <a:pt x="2949129" y="1099703"/>
                </a:lnTo>
                <a:cubicBezTo>
                  <a:pt x="3011886" y="1202317"/>
                  <a:pt x="2979575" y="1336377"/>
                  <a:pt x="2876961" y="1399133"/>
                </a:cubicBezTo>
                <a:lnTo>
                  <a:pt x="785964" y="2677942"/>
                </a:lnTo>
                <a:cubicBezTo>
                  <a:pt x="683350" y="2740698"/>
                  <a:pt x="549291" y="2708387"/>
                  <a:pt x="486534" y="2605773"/>
                </a:cubicBezTo>
                <a:lnTo>
                  <a:pt x="32024" y="1862598"/>
                </a:lnTo>
                <a:cubicBezTo>
                  <a:pt x="-30733" y="1759984"/>
                  <a:pt x="1578" y="1625924"/>
                  <a:pt x="104192" y="1563167"/>
                </a:cubicBezTo>
                <a:lnTo>
                  <a:pt x="2195188" y="284359"/>
                </a:lnTo>
                <a:lnTo>
                  <a:pt x="2207985" y="278202"/>
                </a:lnTo>
                <a:lnTo>
                  <a:pt x="2199156" y="273465"/>
                </a:lnTo>
                <a:close/>
              </a:path>
            </a:pathLst>
          </a:custGeom>
          <a:solidFill>
            <a:srgbClr val="FFCCCC"/>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Rectangle 4"/>
          <p:cNvSpPr/>
          <p:nvPr/>
        </p:nvSpPr>
        <p:spPr>
          <a:xfrm rot="19836410">
            <a:off x="4012530" y="5069273"/>
            <a:ext cx="478941" cy="213813"/>
          </a:xfrm>
          <a:prstGeom prst="rect">
            <a:avLst/>
          </a:prstGeom>
          <a:solidFill>
            <a:srgbClr val="FFCCCC"/>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TextBox 5"/>
          <p:cNvSpPr txBox="1"/>
          <p:nvPr/>
        </p:nvSpPr>
        <p:spPr>
          <a:xfrm rot="19699135">
            <a:off x="5233499" y="2027290"/>
            <a:ext cx="673582" cy="246221"/>
          </a:xfrm>
          <a:prstGeom prst="rect">
            <a:avLst/>
          </a:prstGeom>
          <a:noFill/>
        </p:spPr>
        <p:txBody>
          <a:bodyPr wrap="none" rtlCol="0">
            <a:spAutoFit/>
          </a:bodyPr>
          <a:lstStyle/>
          <a:p>
            <a:r>
              <a:rPr lang="en-GB" sz="1000" b="1" dirty="0" smtClean="0"/>
              <a:t>2 storey</a:t>
            </a:r>
            <a:endParaRPr lang="en-GB" sz="1000" b="1" dirty="0"/>
          </a:p>
        </p:txBody>
      </p:sp>
      <p:sp>
        <p:nvSpPr>
          <p:cNvPr id="27" name="TextBox 26"/>
          <p:cNvSpPr txBox="1"/>
          <p:nvPr/>
        </p:nvSpPr>
        <p:spPr>
          <a:xfrm rot="19699135">
            <a:off x="3929892" y="5049408"/>
            <a:ext cx="627095" cy="230832"/>
          </a:xfrm>
          <a:prstGeom prst="rect">
            <a:avLst/>
          </a:prstGeom>
          <a:noFill/>
        </p:spPr>
        <p:txBody>
          <a:bodyPr wrap="none" rtlCol="0">
            <a:spAutoFit/>
          </a:bodyPr>
          <a:lstStyle/>
          <a:p>
            <a:r>
              <a:rPr lang="en-GB" sz="900" b="1" dirty="0" smtClean="0"/>
              <a:t>2 storey</a:t>
            </a:r>
            <a:endParaRPr lang="en-GB" sz="900" b="1" dirty="0"/>
          </a:p>
        </p:txBody>
      </p:sp>
      <p:sp>
        <p:nvSpPr>
          <p:cNvPr id="28" name="TextBox 27"/>
          <p:cNvSpPr txBox="1"/>
          <p:nvPr/>
        </p:nvSpPr>
        <p:spPr>
          <a:xfrm rot="19699135">
            <a:off x="2983516" y="3505445"/>
            <a:ext cx="673582" cy="246221"/>
          </a:xfrm>
          <a:prstGeom prst="rect">
            <a:avLst/>
          </a:prstGeom>
          <a:noFill/>
        </p:spPr>
        <p:txBody>
          <a:bodyPr wrap="none" rtlCol="0">
            <a:spAutoFit/>
          </a:bodyPr>
          <a:lstStyle/>
          <a:p>
            <a:r>
              <a:rPr lang="en-GB" sz="1000" b="1" dirty="0"/>
              <a:t>4</a:t>
            </a:r>
            <a:r>
              <a:rPr lang="en-GB" sz="1000" b="1" dirty="0" smtClean="0"/>
              <a:t> storey</a:t>
            </a:r>
            <a:endParaRPr lang="en-GB" sz="1000" b="1" dirty="0"/>
          </a:p>
        </p:txBody>
      </p:sp>
      <p:sp>
        <p:nvSpPr>
          <p:cNvPr id="29" name="TextBox 28"/>
          <p:cNvSpPr txBox="1"/>
          <p:nvPr/>
        </p:nvSpPr>
        <p:spPr>
          <a:xfrm rot="19699135">
            <a:off x="4445556" y="2604919"/>
            <a:ext cx="673582" cy="246221"/>
          </a:xfrm>
          <a:prstGeom prst="rect">
            <a:avLst/>
          </a:prstGeom>
          <a:noFill/>
        </p:spPr>
        <p:txBody>
          <a:bodyPr wrap="none" rtlCol="0">
            <a:spAutoFit/>
          </a:bodyPr>
          <a:lstStyle/>
          <a:p>
            <a:r>
              <a:rPr lang="en-GB" sz="1000" b="1" dirty="0"/>
              <a:t>4</a:t>
            </a:r>
            <a:r>
              <a:rPr lang="en-GB" sz="1000" b="1" dirty="0" smtClean="0"/>
              <a:t> storey</a:t>
            </a:r>
            <a:endParaRPr lang="en-GB" sz="1000" b="1" dirty="0"/>
          </a:p>
        </p:txBody>
      </p:sp>
      <p:sp>
        <p:nvSpPr>
          <p:cNvPr id="30" name="Rectangle 29"/>
          <p:cNvSpPr/>
          <p:nvPr/>
        </p:nvSpPr>
        <p:spPr>
          <a:xfrm rot="19690275">
            <a:off x="3572183" y="2852963"/>
            <a:ext cx="806066" cy="373016"/>
          </a:xfrm>
          <a:prstGeom prst="rect">
            <a:avLst/>
          </a:prstGeom>
          <a:solidFill>
            <a:srgbClr val="FF8F8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1" name="TextBox 30"/>
          <p:cNvSpPr txBox="1"/>
          <p:nvPr/>
        </p:nvSpPr>
        <p:spPr>
          <a:xfrm rot="19699135">
            <a:off x="3632442" y="2907679"/>
            <a:ext cx="673582" cy="246221"/>
          </a:xfrm>
          <a:prstGeom prst="rect">
            <a:avLst/>
          </a:prstGeom>
          <a:noFill/>
        </p:spPr>
        <p:txBody>
          <a:bodyPr wrap="none" rtlCol="0">
            <a:spAutoFit/>
          </a:bodyPr>
          <a:lstStyle/>
          <a:p>
            <a:r>
              <a:rPr lang="en-GB" sz="1000" b="1" dirty="0" smtClean="0"/>
              <a:t>5 storey</a:t>
            </a:r>
            <a:endParaRPr lang="en-GB" sz="1000" b="1" dirty="0"/>
          </a:p>
        </p:txBody>
      </p:sp>
      <p:sp>
        <p:nvSpPr>
          <p:cNvPr id="32" name="Rectangle 31"/>
          <p:cNvSpPr/>
          <p:nvPr/>
        </p:nvSpPr>
        <p:spPr>
          <a:xfrm rot="19690275">
            <a:off x="3781771" y="3176470"/>
            <a:ext cx="806066" cy="395280"/>
          </a:xfrm>
          <a:prstGeom prst="rect">
            <a:avLst/>
          </a:prstGeom>
          <a:solidFill>
            <a:srgbClr val="FCA1B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3" name="TextBox 32"/>
          <p:cNvSpPr txBox="1"/>
          <p:nvPr/>
        </p:nvSpPr>
        <p:spPr>
          <a:xfrm rot="19699135">
            <a:off x="3832821" y="3237096"/>
            <a:ext cx="673582" cy="246221"/>
          </a:xfrm>
          <a:prstGeom prst="rect">
            <a:avLst/>
          </a:prstGeom>
          <a:noFill/>
        </p:spPr>
        <p:txBody>
          <a:bodyPr wrap="none" rtlCol="0">
            <a:spAutoFit/>
          </a:bodyPr>
          <a:lstStyle/>
          <a:p>
            <a:r>
              <a:rPr lang="en-GB" sz="1000" b="1" dirty="0"/>
              <a:t>6</a:t>
            </a:r>
            <a:r>
              <a:rPr lang="en-GB" sz="1000" b="1" dirty="0" smtClean="0"/>
              <a:t> storey</a:t>
            </a:r>
            <a:endParaRPr lang="en-GB" sz="1000" b="1" dirty="0"/>
          </a:p>
        </p:txBody>
      </p:sp>
      <p:sp>
        <p:nvSpPr>
          <p:cNvPr id="35" name="TextBox 34"/>
          <p:cNvSpPr txBox="1"/>
          <p:nvPr/>
        </p:nvSpPr>
        <p:spPr>
          <a:xfrm rot="19699135">
            <a:off x="5397902" y="2767108"/>
            <a:ext cx="673582" cy="246221"/>
          </a:xfrm>
          <a:prstGeom prst="rect">
            <a:avLst/>
          </a:prstGeom>
          <a:noFill/>
        </p:spPr>
        <p:txBody>
          <a:bodyPr wrap="none" rtlCol="0">
            <a:spAutoFit/>
          </a:bodyPr>
          <a:lstStyle/>
          <a:p>
            <a:r>
              <a:rPr lang="en-GB" sz="1000" b="1" dirty="0" smtClean="0"/>
              <a:t>2 storey</a:t>
            </a:r>
            <a:endParaRPr lang="en-GB" sz="1000" b="1" dirty="0"/>
          </a:p>
        </p:txBody>
      </p:sp>
      <p:sp>
        <p:nvSpPr>
          <p:cNvPr id="38" name="Freeform 37"/>
          <p:cNvSpPr/>
          <p:nvPr/>
        </p:nvSpPr>
        <p:spPr>
          <a:xfrm rot="19693441">
            <a:off x="3576010" y="3439428"/>
            <a:ext cx="2295315" cy="1219843"/>
          </a:xfrm>
          <a:custGeom>
            <a:avLst/>
            <a:gdLst>
              <a:gd name="connsiteX0" fmla="*/ 1808526 w 2295315"/>
              <a:gd name="connsiteY0" fmla="*/ 323537 h 1219843"/>
              <a:gd name="connsiteX1" fmla="*/ 475185 w 2295315"/>
              <a:gd name="connsiteY1" fmla="*/ 323537 h 1219843"/>
              <a:gd name="connsiteX2" fmla="*/ 475185 w 2295315"/>
              <a:gd name="connsiteY2" fmla="*/ 853182 h 1219843"/>
              <a:gd name="connsiteX3" fmla="*/ 1808526 w 2295315"/>
              <a:gd name="connsiteY3" fmla="*/ 853182 h 1219843"/>
              <a:gd name="connsiteX4" fmla="*/ 2294194 w 2295315"/>
              <a:gd name="connsiteY4" fmla="*/ 0 h 1219843"/>
              <a:gd name="connsiteX5" fmla="*/ 2295315 w 2295315"/>
              <a:gd name="connsiteY5" fmla="*/ 1217730 h 1219843"/>
              <a:gd name="connsiteX6" fmla="*/ 1121 w 2295315"/>
              <a:gd name="connsiteY6" fmla="*/ 1219843 h 1219843"/>
              <a:gd name="connsiteX7" fmla="*/ 0 w 2295315"/>
              <a:gd name="connsiteY7" fmla="*/ 2113 h 12198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295315" h="1219843">
                <a:moveTo>
                  <a:pt x="1808526" y="323537"/>
                </a:moveTo>
                <a:lnTo>
                  <a:pt x="475185" y="323537"/>
                </a:lnTo>
                <a:lnTo>
                  <a:pt x="475185" y="853182"/>
                </a:lnTo>
                <a:lnTo>
                  <a:pt x="1808526" y="853182"/>
                </a:lnTo>
                <a:close/>
                <a:moveTo>
                  <a:pt x="2294194" y="0"/>
                </a:moveTo>
                <a:lnTo>
                  <a:pt x="2295315" y="1217730"/>
                </a:lnTo>
                <a:lnTo>
                  <a:pt x="1121" y="1219843"/>
                </a:lnTo>
                <a:lnTo>
                  <a:pt x="0" y="2113"/>
                </a:lnTo>
                <a:close/>
              </a:path>
            </a:pathLst>
          </a:custGeom>
          <a:solidFill>
            <a:srgbClr val="FCA1B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9" name="TextBox 38"/>
          <p:cNvSpPr txBox="1"/>
          <p:nvPr/>
        </p:nvSpPr>
        <p:spPr>
          <a:xfrm rot="19699135">
            <a:off x="4072065" y="3578267"/>
            <a:ext cx="673582" cy="246221"/>
          </a:xfrm>
          <a:prstGeom prst="rect">
            <a:avLst/>
          </a:prstGeom>
          <a:noFill/>
        </p:spPr>
        <p:txBody>
          <a:bodyPr wrap="none" rtlCol="0">
            <a:spAutoFit/>
          </a:bodyPr>
          <a:lstStyle/>
          <a:p>
            <a:r>
              <a:rPr lang="en-GB" sz="1000" b="1" dirty="0" smtClean="0"/>
              <a:t>7 storey</a:t>
            </a:r>
            <a:endParaRPr lang="en-GB" sz="1000" b="1" dirty="0"/>
          </a:p>
        </p:txBody>
      </p:sp>
      <p:sp>
        <p:nvSpPr>
          <p:cNvPr id="40" name="TextBox 39"/>
          <p:cNvSpPr txBox="1"/>
          <p:nvPr/>
        </p:nvSpPr>
        <p:spPr>
          <a:xfrm rot="19699135">
            <a:off x="4318437" y="3945578"/>
            <a:ext cx="673582" cy="246221"/>
          </a:xfrm>
          <a:prstGeom prst="rect">
            <a:avLst/>
          </a:prstGeom>
          <a:noFill/>
        </p:spPr>
        <p:txBody>
          <a:bodyPr wrap="none" rtlCol="0">
            <a:spAutoFit/>
          </a:bodyPr>
          <a:lstStyle/>
          <a:p>
            <a:r>
              <a:rPr lang="en-GB" sz="1000" b="1" dirty="0" smtClean="0"/>
              <a:t>4 storey</a:t>
            </a:r>
            <a:endParaRPr lang="en-GB" sz="1000" b="1" dirty="0"/>
          </a:p>
        </p:txBody>
      </p:sp>
    </p:spTree>
    <p:extLst>
      <p:ext uri="{BB962C8B-B14F-4D97-AF65-F5344CB8AC3E}">
        <p14:creationId xmlns:p14="http://schemas.microsoft.com/office/powerpoint/2010/main" val="163754435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 name="Picture 22"/>
          <p:cNvPicPr>
            <a:picLocks noChangeAspect="1"/>
          </p:cNvPicPr>
          <p:nvPr/>
        </p:nvPicPr>
        <p:blipFill rotWithShape="1">
          <a:blip r:embed="rId2" cstate="print">
            <a:extLst>
              <a:ext uri="{28A0092B-C50C-407E-A947-70E740481C1C}">
                <a14:useLocalDpi xmlns:a14="http://schemas.microsoft.com/office/drawing/2010/main" val="0"/>
              </a:ext>
            </a:extLst>
          </a:blip>
          <a:srcRect l="5565" t="6376" r="16837" b="19080"/>
          <a:stretch/>
        </p:blipFill>
        <p:spPr>
          <a:xfrm>
            <a:off x="214776" y="156695"/>
            <a:ext cx="8714154" cy="6518031"/>
          </a:xfrm>
          <a:prstGeom prst="rect">
            <a:avLst/>
          </a:prstGeom>
        </p:spPr>
      </p:pic>
      <p:cxnSp>
        <p:nvCxnSpPr>
          <p:cNvPr id="36" name="Straight Connector 35"/>
          <p:cNvCxnSpPr/>
          <p:nvPr/>
        </p:nvCxnSpPr>
        <p:spPr>
          <a:xfrm flipH="1">
            <a:off x="3965944" y="4311503"/>
            <a:ext cx="1116000" cy="648000"/>
          </a:xfrm>
          <a:prstGeom prst="line">
            <a:avLst/>
          </a:prstGeom>
          <a:ln w="12700">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7" name="Straight Connector 36"/>
          <p:cNvCxnSpPr/>
          <p:nvPr/>
        </p:nvCxnSpPr>
        <p:spPr>
          <a:xfrm flipH="1">
            <a:off x="4091764" y="4529466"/>
            <a:ext cx="1049078" cy="607977"/>
          </a:xfrm>
          <a:prstGeom prst="line">
            <a:avLst/>
          </a:prstGeom>
          <a:ln w="12700">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49" name="Freeform 48"/>
          <p:cNvSpPr/>
          <p:nvPr/>
        </p:nvSpPr>
        <p:spPr>
          <a:xfrm>
            <a:off x="3481388" y="3762375"/>
            <a:ext cx="1797843" cy="1490663"/>
          </a:xfrm>
          <a:custGeom>
            <a:avLst/>
            <a:gdLst>
              <a:gd name="connsiteX0" fmla="*/ 0 w 1797843"/>
              <a:gd name="connsiteY0" fmla="*/ 621506 h 1490663"/>
              <a:gd name="connsiteX1" fmla="*/ 564356 w 1797843"/>
              <a:gd name="connsiteY1" fmla="*/ 1490663 h 1490663"/>
              <a:gd name="connsiteX2" fmla="*/ 752475 w 1797843"/>
              <a:gd name="connsiteY2" fmla="*/ 1366838 h 1490663"/>
              <a:gd name="connsiteX3" fmla="*/ 714375 w 1797843"/>
              <a:gd name="connsiteY3" fmla="*/ 1304925 h 1490663"/>
              <a:gd name="connsiteX4" fmla="*/ 1119187 w 1797843"/>
              <a:gd name="connsiteY4" fmla="*/ 1052513 h 1490663"/>
              <a:gd name="connsiteX5" fmla="*/ 1402556 w 1797843"/>
              <a:gd name="connsiteY5" fmla="*/ 1483519 h 1490663"/>
              <a:gd name="connsiteX6" fmla="*/ 1597818 w 1797843"/>
              <a:gd name="connsiteY6" fmla="*/ 1359694 h 1490663"/>
              <a:gd name="connsiteX7" fmla="*/ 1450181 w 1797843"/>
              <a:gd name="connsiteY7" fmla="*/ 1128713 h 1490663"/>
              <a:gd name="connsiteX8" fmla="*/ 1797843 w 1797843"/>
              <a:gd name="connsiteY8" fmla="*/ 895350 h 1490663"/>
              <a:gd name="connsiteX9" fmla="*/ 1626393 w 1797843"/>
              <a:gd name="connsiteY9" fmla="*/ 614363 h 1490663"/>
              <a:gd name="connsiteX10" fmla="*/ 1421606 w 1797843"/>
              <a:gd name="connsiteY10" fmla="*/ 745331 h 1490663"/>
              <a:gd name="connsiteX11" fmla="*/ 938212 w 1797843"/>
              <a:gd name="connsiteY11" fmla="*/ 0 h 1490663"/>
              <a:gd name="connsiteX12" fmla="*/ 800100 w 1797843"/>
              <a:gd name="connsiteY12" fmla="*/ 90488 h 1490663"/>
              <a:gd name="connsiteX13" fmla="*/ 766762 w 1797843"/>
              <a:gd name="connsiteY13" fmla="*/ 47625 h 1490663"/>
              <a:gd name="connsiteX14" fmla="*/ 592931 w 1797843"/>
              <a:gd name="connsiteY14" fmla="*/ 159544 h 1490663"/>
              <a:gd name="connsiteX15" fmla="*/ 628650 w 1797843"/>
              <a:gd name="connsiteY15" fmla="*/ 204788 h 1490663"/>
              <a:gd name="connsiteX16" fmla="*/ 561975 w 1797843"/>
              <a:gd name="connsiteY16" fmla="*/ 238125 h 1490663"/>
              <a:gd name="connsiteX17" fmla="*/ 504825 w 1797843"/>
              <a:gd name="connsiteY17" fmla="*/ 150019 h 1490663"/>
              <a:gd name="connsiteX18" fmla="*/ 14287 w 1797843"/>
              <a:gd name="connsiteY18" fmla="*/ 464344 h 1490663"/>
              <a:gd name="connsiteX19" fmla="*/ 78581 w 1797843"/>
              <a:gd name="connsiteY19" fmla="*/ 569119 h 1490663"/>
              <a:gd name="connsiteX20" fmla="*/ 0 w 1797843"/>
              <a:gd name="connsiteY20" fmla="*/ 621506 h 14906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797843" h="1490663">
                <a:moveTo>
                  <a:pt x="0" y="621506"/>
                </a:moveTo>
                <a:lnTo>
                  <a:pt x="564356" y="1490663"/>
                </a:lnTo>
                <a:lnTo>
                  <a:pt x="752475" y="1366838"/>
                </a:lnTo>
                <a:lnTo>
                  <a:pt x="714375" y="1304925"/>
                </a:lnTo>
                <a:lnTo>
                  <a:pt x="1119187" y="1052513"/>
                </a:lnTo>
                <a:lnTo>
                  <a:pt x="1402556" y="1483519"/>
                </a:lnTo>
                <a:lnTo>
                  <a:pt x="1597818" y="1359694"/>
                </a:lnTo>
                <a:lnTo>
                  <a:pt x="1450181" y="1128713"/>
                </a:lnTo>
                <a:lnTo>
                  <a:pt x="1797843" y="895350"/>
                </a:lnTo>
                <a:lnTo>
                  <a:pt x="1626393" y="614363"/>
                </a:lnTo>
                <a:lnTo>
                  <a:pt x="1421606" y="745331"/>
                </a:lnTo>
                <a:lnTo>
                  <a:pt x="938212" y="0"/>
                </a:lnTo>
                <a:lnTo>
                  <a:pt x="800100" y="90488"/>
                </a:lnTo>
                <a:lnTo>
                  <a:pt x="766762" y="47625"/>
                </a:lnTo>
                <a:lnTo>
                  <a:pt x="592931" y="159544"/>
                </a:lnTo>
                <a:lnTo>
                  <a:pt x="628650" y="204788"/>
                </a:lnTo>
                <a:lnTo>
                  <a:pt x="561975" y="238125"/>
                </a:lnTo>
                <a:lnTo>
                  <a:pt x="504825" y="150019"/>
                </a:lnTo>
                <a:lnTo>
                  <a:pt x="14287" y="464344"/>
                </a:lnTo>
                <a:lnTo>
                  <a:pt x="78581" y="569119"/>
                </a:lnTo>
                <a:lnTo>
                  <a:pt x="0" y="621506"/>
                </a:lnTo>
                <a:close/>
              </a:path>
            </a:pathLst>
          </a:custGeom>
          <a:solidFill>
            <a:schemeClr val="bg1">
              <a:alpha val="73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1" name="Freeform 50"/>
          <p:cNvSpPr/>
          <p:nvPr/>
        </p:nvSpPr>
        <p:spPr>
          <a:xfrm>
            <a:off x="4367213" y="4657725"/>
            <a:ext cx="1221581" cy="1483519"/>
          </a:xfrm>
          <a:custGeom>
            <a:avLst/>
            <a:gdLst>
              <a:gd name="connsiteX0" fmla="*/ 0 w 1221581"/>
              <a:gd name="connsiteY0" fmla="*/ 1078706 h 1483519"/>
              <a:gd name="connsiteX1" fmla="*/ 266700 w 1221581"/>
              <a:gd name="connsiteY1" fmla="*/ 1483519 h 1483519"/>
              <a:gd name="connsiteX2" fmla="*/ 450056 w 1221581"/>
              <a:gd name="connsiteY2" fmla="*/ 1362075 h 1483519"/>
              <a:gd name="connsiteX3" fmla="*/ 364331 w 1221581"/>
              <a:gd name="connsiteY3" fmla="*/ 1233488 h 1483519"/>
              <a:gd name="connsiteX4" fmla="*/ 447675 w 1221581"/>
              <a:gd name="connsiteY4" fmla="*/ 1185863 h 1483519"/>
              <a:gd name="connsiteX5" fmla="*/ 466725 w 1221581"/>
              <a:gd name="connsiteY5" fmla="*/ 1209675 h 1483519"/>
              <a:gd name="connsiteX6" fmla="*/ 1221581 w 1221581"/>
              <a:gd name="connsiteY6" fmla="*/ 719138 h 1483519"/>
              <a:gd name="connsiteX7" fmla="*/ 1112043 w 1221581"/>
              <a:gd name="connsiteY7" fmla="*/ 531019 h 1483519"/>
              <a:gd name="connsiteX8" fmla="*/ 1045368 w 1221581"/>
              <a:gd name="connsiteY8" fmla="*/ 561975 h 1483519"/>
              <a:gd name="connsiteX9" fmla="*/ 1009650 w 1221581"/>
              <a:gd name="connsiteY9" fmla="*/ 523875 h 1483519"/>
              <a:gd name="connsiteX10" fmla="*/ 1052512 w 1221581"/>
              <a:gd name="connsiteY10" fmla="*/ 502444 h 1483519"/>
              <a:gd name="connsiteX11" fmla="*/ 878681 w 1221581"/>
              <a:gd name="connsiteY11" fmla="*/ 211931 h 1483519"/>
              <a:gd name="connsiteX12" fmla="*/ 1002506 w 1221581"/>
              <a:gd name="connsiteY12" fmla="*/ 142875 h 1483519"/>
              <a:gd name="connsiteX13" fmla="*/ 912018 w 1221581"/>
              <a:gd name="connsiteY13" fmla="*/ 0 h 1483519"/>
              <a:gd name="connsiteX14" fmla="*/ 566737 w 1221581"/>
              <a:gd name="connsiteY14" fmla="*/ 235744 h 1483519"/>
              <a:gd name="connsiteX15" fmla="*/ 716756 w 1221581"/>
              <a:gd name="connsiteY15" fmla="*/ 464344 h 1483519"/>
              <a:gd name="connsiteX16" fmla="*/ 516731 w 1221581"/>
              <a:gd name="connsiteY16" fmla="*/ 592931 h 1483519"/>
              <a:gd name="connsiteX17" fmla="*/ 557212 w 1221581"/>
              <a:gd name="connsiteY17" fmla="*/ 659606 h 1483519"/>
              <a:gd name="connsiteX18" fmla="*/ 0 w 1221581"/>
              <a:gd name="connsiteY18" fmla="*/ 1014413 h 1483519"/>
              <a:gd name="connsiteX19" fmla="*/ 0 w 1221581"/>
              <a:gd name="connsiteY19" fmla="*/ 1078706 h 14835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221581" h="1483519">
                <a:moveTo>
                  <a:pt x="0" y="1078706"/>
                </a:moveTo>
                <a:lnTo>
                  <a:pt x="266700" y="1483519"/>
                </a:lnTo>
                <a:lnTo>
                  <a:pt x="450056" y="1362075"/>
                </a:lnTo>
                <a:lnTo>
                  <a:pt x="364331" y="1233488"/>
                </a:lnTo>
                <a:lnTo>
                  <a:pt x="447675" y="1185863"/>
                </a:lnTo>
                <a:lnTo>
                  <a:pt x="466725" y="1209675"/>
                </a:lnTo>
                <a:lnTo>
                  <a:pt x="1221581" y="719138"/>
                </a:lnTo>
                <a:lnTo>
                  <a:pt x="1112043" y="531019"/>
                </a:lnTo>
                <a:lnTo>
                  <a:pt x="1045368" y="561975"/>
                </a:lnTo>
                <a:lnTo>
                  <a:pt x="1009650" y="523875"/>
                </a:lnTo>
                <a:lnTo>
                  <a:pt x="1052512" y="502444"/>
                </a:lnTo>
                <a:lnTo>
                  <a:pt x="878681" y="211931"/>
                </a:lnTo>
                <a:lnTo>
                  <a:pt x="1002506" y="142875"/>
                </a:lnTo>
                <a:lnTo>
                  <a:pt x="912018" y="0"/>
                </a:lnTo>
                <a:lnTo>
                  <a:pt x="566737" y="235744"/>
                </a:lnTo>
                <a:lnTo>
                  <a:pt x="716756" y="464344"/>
                </a:lnTo>
                <a:lnTo>
                  <a:pt x="516731" y="592931"/>
                </a:lnTo>
                <a:lnTo>
                  <a:pt x="557212" y="659606"/>
                </a:lnTo>
                <a:lnTo>
                  <a:pt x="0" y="1014413"/>
                </a:lnTo>
                <a:lnTo>
                  <a:pt x="0" y="1078706"/>
                </a:lnTo>
                <a:close/>
              </a:path>
            </a:pathLst>
          </a:custGeom>
          <a:solidFill>
            <a:schemeClr val="bg1">
              <a:alpha val="73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3" name="Freeform 52"/>
          <p:cNvSpPr/>
          <p:nvPr/>
        </p:nvSpPr>
        <p:spPr>
          <a:xfrm>
            <a:off x="4314825" y="2838450"/>
            <a:ext cx="1423988" cy="1666875"/>
          </a:xfrm>
          <a:custGeom>
            <a:avLst/>
            <a:gdLst>
              <a:gd name="connsiteX0" fmla="*/ 45244 w 1423988"/>
              <a:gd name="connsiteY0" fmla="*/ 964406 h 1666875"/>
              <a:gd name="connsiteX1" fmla="*/ 0 w 1423988"/>
              <a:gd name="connsiteY1" fmla="*/ 892969 h 1666875"/>
              <a:gd name="connsiteX2" fmla="*/ 588169 w 1423988"/>
              <a:gd name="connsiteY2" fmla="*/ 511969 h 1666875"/>
              <a:gd name="connsiteX3" fmla="*/ 602456 w 1423988"/>
              <a:gd name="connsiteY3" fmla="*/ 542925 h 1666875"/>
              <a:gd name="connsiteX4" fmla="*/ 695325 w 1423988"/>
              <a:gd name="connsiteY4" fmla="*/ 488156 h 1666875"/>
              <a:gd name="connsiteX5" fmla="*/ 666750 w 1423988"/>
              <a:gd name="connsiteY5" fmla="*/ 450056 h 1666875"/>
              <a:gd name="connsiteX6" fmla="*/ 933450 w 1423988"/>
              <a:gd name="connsiteY6" fmla="*/ 280988 h 1666875"/>
              <a:gd name="connsiteX7" fmla="*/ 954881 w 1423988"/>
              <a:gd name="connsiteY7" fmla="*/ 309563 h 1666875"/>
              <a:gd name="connsiteX8" fmla="*/ 1092994 w 1423988"/>
              <a:gd name="connsiteY8" fmla="*/ 228600 h 1666875"/>
              <a:gd name="connsiteX9" fmla="*/ 1000125 w 1423988"/>
              <a:gd name="connsiteY9" fmla="*/ 71438 h 1666875"/>
              <a:gd name="connsiteX10" fmla="*/ 1109663 w 1423988"/>
              <a:gd name="connsiteY10" fmla="*/ 0 h 1666875"/>
              <a:gd name="connsiteX11" fmla="*/ 1423988 w 1423988"/>
              <a:gd name="connsiteY11" fmla="*/ 466725 h 1666875"/>
              <a:gd name="connsiteX12" fmla="*/ 1085850 w 1423988"/>
              <a:gd name="connsiteY12" fmla="*/ 690563 h 1666875"/>
              <a:gd name="connsiteX13" fmla="*/ 1352550 w 1423988"/>
              <a:gd name="connsiteY13" fmla="*/ 1100138 h 1666875"/>
              <a:gd name="connsiteX14" fmla="*/ 1285875 w 1423988"/>
              <a:gd name="connsiteY14" fmla="*/ 1135856 h 1666875"/>
              <a:gd name="connsiteX15" fmla="*/ 1319213 w 1423988"/>
              <a:gd name="connsiteY15" fmla="*/ 1185863 h 1666875"/>
              <a:gd name="connsiteX16" fmla="*/ 995363 w 1423988"/>
              <a:gd name="connsiteY16" fmla="*/ 1388269 h 1666875"/>
              <a:gd name="connsiteX17" fmla="*/ 1083469 w 1423988"/>
              <a:gd name="connsiteY17" fmla="*/ 1533525 h 1666875"/>
              <a:gd name="connsiteX18" fmla="*/ 1035844 w 1423988"/>
              <a:gd name="connsiteY18" fmla="*/ 1562100 h 1666875"/>
              <a:gd name="connsiteX19" fmla="*/ 950119 w 1423988"/>
              <a:gd name="connsiteY19" fmla="*/ 1428750 h 1666875"/>
              <a:gd name="connsiteX20" fmla="*/ 588169 w 1423988"/>
              <a:gd name="connsiteY20" fmla="*/ 1666875 h 1666875"/>
              <a:gd name="connsiteX21" fmla="*/ 554831 w 1423988"/>
              <a:gd name="connsiteY21" fmla="*/ 1619250 h 1666875"/>
              <a:gd name="connsiteX22" fmla="*/ 707231 w 1423988"/>
              <a:gd name="connsiteY22" fmla="*/ 1521619 h 1666875"/>
              <a:gd name="connsiteX23" fmla="*/ 342900 w 1423988"/>
              <a:gd name="connsiteY23" fmla="*/ 969169 h 1666875"/>
              <a:gd name="connsiteX24" fmla="*/ 333375 w 1423988"/>
              <a:gd name="connsiteY24" fmla="*/ 985838 h 1666875"/>
              <a:gd name="connsiteX25" fmla="*/ 345281 w 1423988"/>
              <a:gd name="connsiteY25" fmla="*/ 1012031 h 1666875"/>
              <a:gd name="connsiteX26" fmla="*/ 342900 w 1423988"/>
              <a:gd name="connsiteY26" fmla="*/ 1042988 h 1666875"/>
              <a:gd name="connsiteX27" fmla="*/ 302419 w 1423988"/>
              <a:gd name="connsiteY27" fmla="*/ 1066800 h 1666875"/>
              <a:gd name="connsiteX28" fmla="*/ 273844 w 1423988"/>
              <a:gd name="connsiteY28" fmla="*/ 1066800 h 1666875"/>
              <a:gd name="connsiteX29" fmla="*/ 250031 w 1423988"/>
              <a:gd name="connsiteY29" fmla="*/ 1042988 h 1666875"/>
              <a:gd name="connsiteX30" fmla="*/ 202406 w 1423988"/>
              <a:gd name="connsiteY30" fmla="*/ 1073944 h 1666875"/>
              <a:gd name="connsiteX31" fmla="*/ 104775 w 1423988"/>
              <a:gd name="connsiteY31" fmla="*/ 926306 h 1666875"/>
              <a:gd name="connsiteX32" fmla="*/ 45244 w 1423988"/>
              <a:gd name="connsiteY32" fmla="*/ 964406 h 16668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1423988" h="1666875">
                <a:moveTo>
                  <a:pt x="45244" y="964406"/>
                </a:moveTo>
                <a:lnTo>
                  <a:pt x="0" y="892969"/>
                </a:lnTo>
                <a:lnTo>
                  <a:pt x="588169" y="511969"/>
                </a:lnTo>
                <a:lnTo>
                  <a:pt x="602456" y="542925"/>
                </a:lnTo>
                <a:lnTo>
                  <a:pt x="695325" y="488156"/>
                </a:lnTo>
                <a:lnTo>
                  <a:pt x="666750" y="450056"/>
                </a:lnTo>
                <a:lnTo>
                  <a:pt x="933450" y="280988"/>
                </a:lnTo>
                <a:lnTo>
                  <a:pt x="954881" y="309563"/>
                </a:lnTo>
                <a:lnTo>
                  <a:pt x="1092994" y="228600"/>
                </a:lnTo>
                <a:lnTo>
                  <a:pt x="1000125" y="71438"/>
                </a:lnTo>
                <a:lnTo>
                  <a:pt x="1109663" y="0"/>
                </a:lnTo>
                <a:lnTo>
                  <a:pt x="1423988" y="466725"/>
                </a:lnTo>
                <a:lnTo>
                  <a:pt x="1085850" y="690563"/>
                </a:lnTo>
                <a:lnTo>
                  <a:pt x="1352550" y="1100138"/>
                </a:lnTo>
                <a:lnTo>
                  <a:pt x="1285875" y="1135856"/>
                </a:lnTo>
                <a:lnTo>
                  <a:pt x="1319213" y="1185863"/>
                </a:lnTo>
                <a:lnTo>
                  <a:pt x="995363" y="1388269"/>
                </a:lnTo>
                <a:lnTo>
                  <a:pt x="1083469" y="1533525"/>
                </a:lnTo>
                <a:lnTo>
                  <a:pt x="1035844" y="1562100"/>
                </a:lnTo>
                <a:lnTo>
                  <a:pt x="950119" y="1428750"/>
                </a:lnTo>
                <a:lnTo>
                  <a:pt x="588169" y="1666875"/>
                </a:lnTo>
                <a:lnTo>
                  <a:pt x="554831" y="1619250"/>
                </a:lnTo>
                <a:lnTo>
                  <a:pt x="707231" y="1521619"/>
                </a:lnTo>
                <a:lnTo>
                  <a:pt x="342900" y="969169"/>
                </a:lnTo>
                <a:lnTo>
                  <a:pt x="333375" y="985838"/>
                </a:lnTo>
                <a:lnTo>
                  <a:pt x="345281" y="1012031"/>
                </a:lnTo>
                <a:lnTo>
                  <a:pt x="342900" y="1042988"/>
                </a:lnTo>
                <a:lnTo>
                  <a:pt x="302419" y="1066800"/>
                </a:lnTo>
                <a:lnTo>
                  <a:pt x="273844" y="1066800"/>
                </a:lnTo>
                <a:lnTo>
                  <a:pt x="250031" y="1042988"/>
                </a:lnTo>
                <a:lnTo>
                  <a:pt x="202406" y="1073944"/>
                </a:lnTo>
                <a:lnTo>
                  <a:pt x="104775" y="926306"/>
                </a:lnTo>
                <a:lnTo>
                  <a:pt x="45244" y="964406"/>
                </a:lnTo>
                <a:close/>
              </a:path>
            </a:pathLst>
          </a:custGeom>
          <a:solidFill>
            <a:schemeClr val="bg1">
              <a:alpha val="73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4" name="Freeform 53"/>
          <p:cNvSpPr/>
          <p:nvPr/>
        </p:nvSpPr>
        <p:spPr>
          <a:xfrm>
            <a:off x="6489700" y="3517900"/>
            <a:ext cx="895350" cy="1203325"/>
          </a:xfrm>
          <a:custGeom>
            <a:avLst/>
            <a:gdLst>
              <a:gd name="connsiteX0" fmla="*/ 0 w 895350"/>
              <a:gd name="connsiteY0" fmla="*/ 168275 h 1203325"/>
              <a:gd name="connsiteX1" fmla="*/ 260350 w 895350"/>
              <a:gd name="connsiteY1" fmla="*/ 0 h 1203325"/>
              <a:gd name="connsiteX2" fmla="*/ 895350 w 895350"/>
              <a:gd name="connsiteY2" fmla="*/ 968375 h 1203325"/>
              <a:gd name="connsiteX3" fmla="*/ 825500 w 895350"/>
              <a:gd name="connsiteY3" fmla="*/ 1006475 h 1203325"/>
              <a:gd name="connsiteX4" fmla="*/ 860425 w 895350"/>
              <a:gd name="connsiteY4" fmla="*/ 1047750 h 1203325"/>
              <a:gd name="connsiteX5" fmla="*/ 663575 w 895350"/>
              <a:gd name="connsiteY5" fmla="*/ 1165225 h 1203325"/>
              <a:gd name="connsiteX6" fmla="*/ 641350 w 895350"/>
              <a:gd name="connsiteY6" fmla="*/ 1130300 h 1203325"/>
              <a:gd name="connsiteX7" fmla="*/ 530225 w 895350"/>
              <a:gd name="connsiteY7" fmla="*/ 1203325 h 1203325"/>
              <a:gd name="connsiteX8" fmla="*/ 479425 w 895350"/>
              <a:gd name="connsiteY8" fmla="*/ 1133475 h 1203325"/>
              <a:gd name="connsiteX9" fmla="*/ 517525 w 895350"/>
              <a:gd name="connsiteY9" fmla="*/ 1108075 h 1203325"/>
              <a:gd name="connsiteX10" fmla="*/ 73025 w 895350"/>
              <a:gd name="connsiteY10" fmla="*/ 406400 h 1203325"/>
              <a:gd name="connsiteX11" fmla="*/ 101600 w 895350"/>
              <a:gd name="connsiteY11" fmla="*/ 393700 h 1203325"/>
              <a:gd name="connsiteX12" fmla="*/ 53975 w 895350"/>
              <a:gd name="connsiteY12" fmla="*/ 320675 h 1203325"/>
              <a:gd name="connsiteX13" fmla="*/ 79375 w 895350"/>
              <a:gd name="connsiteY13" fmla="*/ 298450 h 1203325"/>
              <a:gd name="connsiteX14" fmla="*/ 0 w 895350"/>
              <a:gd name="connsiteY14" fmla="*/ 168275 h 12033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895350" h="1203325">
                <a:moveTo>
                  <a:pt x="0" y="168275"/>
                </a:moveTo>
                <a:lnTo>
                  <a:pt x="260350" y="0"/>
                </a:lnTo>
                <a:lnTo>
                  <a:pt x="895350" y="968375"/>
                </a:lnTo>
                <a:lnTo>
                  <a:pt x="825500" y="1006475"/>
                </a:lnTo>
                <a:lnTo>
                  <a:pt x="860425" y="1047750"/>
                </a:lnTo>
                <a:lnTo>
                  <a:pt x="663575" y="1165225"/>
                </a:lnTo>
                <a:lnTo>
                  <a:pt x="641350" y="1130300"/>
                </a:lnTo>
                <a:lnTo>
                  <a:pt x="530225" y="1203325"/>
                </a:lnTo>
                <a:lnTo>
                  <a:pt x="479425" y="1133475"/>
                </a:lnTo>
                <a:lnTo>
                  <a:pt x="517525" y="1108075"/>
                </a:lnTo>
                <a:lnTo>
                  <a:pt x="73025" y="406400"/>
                </a:lnTo>
                <a:lnTo>
                  <a:pt x="101600" y="393700"/>
                </a:lnTo>
                <a:lnTo>
                  <a:pt x="53975" y="320675"/>
                </a:lnTo>
                <a:lnTo>
                  <a:pt x="79375" y="298450"/>
                </a:lnTo>
                <a:lnTo>
                  <a:pt x="0" y="168275"/>
                </a:lnTo>
                <a:close/>
              </a:path>
            </a:pathLst>
          </a:custGeom>
          <a:solidFill>
            <a:srgbClr val="993300">
              <a:alpha val="50980"/>
            </a:srgb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0" name="Picture 9"/>
          <p:cNvPicPr>
            <a:picLocks noChangeAspect="1"/>
          </p:cNvPicPr>
          <p:nvPr/>
        </p:nvPicPr>
        <p:blipFill>
          <a:blip r:embed="rId3"/>
          <a:stretch>
            <a:fillRect/>
          </a:stretch>
        </p:blipFill>
        <p:spPr>
          <a:xfrm rot="19692991">
            <a:off x="4264961" y="2438973"/>
            <a:ext cx="873017" cy="817241"/>
          </a:xfrm>
          <a:prstGeom prst="rect">
            <a:avLst/>
          </a:prstGeom>
        </p:spPr>
      </p:pic>
      <p:cxnSp>
        <p:nvCxnSpPr>
          <p:cNvPr id="12" name="Straight Connector 11"/>
          <p:cNvCxnSpPr/>
          <p:nvPr/>
        </p:nvCxnSpPr>
        <p:spPr bwMode="auto">
          <a:xfrm rot="-60000" flipV="1">
            <a:off x="4115193" y="2657506"/>
            <a:ext cx="147184" cy="83916"/>
          </a:xfrm>
          <a:prstGeom prst="line">
            <a:avLst/>
          </a:prstGeom>
          <a:solidFill>
            <a:schemeClr val="accent1"/>
          </a:solidFill>
          <a:ln w="6350" cap="flat" cmpd="sng" algn="ctr">
            <a:solidFill>
              <a:schemeClr val="bg2"/>
            </a:solidFill>
            <a:prstDash val="solid"/>
            <a:round/>
            <a:headEnd type="none" w="med" len="med"/>
            <a:tailEnd type="none" w="med" len="med"/>
          </a:ln>
          <a:effectLst/>
        </p:spPr>
      </p:cxnSp>
      <p:sp>
        <p:nvSpPr>
          <p:cNvPr id="13" name="Rectangle 12"/>
          <p:cNvSpPr/>
          <p:nvPr/>
        </p:nvSpPr>
        <p:spPr>
          <a:xfrm rot="19800000">
            <a:off x="4132284" y="2740843"/>
            <a:ext cx="171759" cy="45719"/>
          </a:xfrm>
          <a:prstGeom prst="rect">
            <a:avLst/>
          </a:prstGeom>
          <a:solidFill>
            <a:srgbClr val="F2F2F2"/>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44" name="Straight Connector 43"/>
          <p:cNvCxnSpPr/>
          <p:nvPr/>
        </p:nvCxnSpPr>
        <p:spPr bwMode="auto">
          <a:xfrm rot="-60000" flipV="1">
            <a:off x="4132359" y="2695177"/>
            <a:ext cx="147184" cy="83916"/>
          </a:xfrm>
          <a:prstGeom prst="line">
            <a:avLst/>
          </a:prstGeom>
          <a:solidFill>
            <a:schemeClr val="accent1"/>
          </a:solidFill>
          <a:ln w="6350" cap="flat" cmpd="sng" algn="ctr">
            <a:solidFill>
              <a:schemeClr val="bg2"/>
            </a:solidFill>
            <a:prstDash val="solid"/>
            <a:round/>
            <a:headEnd type="none" w="med" len="med"/>
            <a:tailEnd type="none" w="med" len="med"/>
          </a:ln>
          <a:effectLst/>
        </p:spPr>
      </p:cxnSp>
      <p:sp>
        <p:nvSpPr>
          <p:cNvPr id="14" name="Freeform 13"/>
          <p:cNvSpPr/>
          <p:nvPr/>
        </p:nvSpPr>
        <p:spPr>
          <a:xfrm>
            <a:off x="4266014" y="2284221"/>
            <a:ext cx="921516" cy="1134995"/>
          </a:xfrm>
          <a:custGeom>
            <a:avLst/>
            <a:gdLst>
              <a:gd name="connsiteX0" fmla="*/ 0 w 921516"/>
              <a:gd name="connsiteY0" fmla="*/ 366472 h 1134995"/>
              <a:gd name="connsiteX1" fmla="*/ 597740 w 921516"/>
              <a:gd name="connsiteY1" fmla="*/ 0 h 1134995"/>
              <a:gd name="connsiteX2" fmla="*/ 697363 w 921516"/>
              <a:gd name="connsiteY2" fmla="*/ 177899 h 1134995"/>
              <a:gd name="connsiteX3" fmla="*/ 177899 w 921516"/>
              <a:gd name="connsiteY3" fmla="*/ 491001 h 1134995"/>
              <a:gd name="connsiteX4" fmla="*/ 320218 w 921516"/>
              <a:gd name="connsiteY4" fmla="*/ 718711 h 1134995"/>
              <a:gd name="connsiteX5" fmla="*/ 437631 w 921516"/>
              <a:gd name="connsiteY5" fmla="*/ 643994 h 1134995"/>
              <a:gd name="connsiteX6" fmla="*/ 380704 w 921516"/>
              <a:gd name="connsiteY6" fmla="*/ 547928 h 1134995"/>
              <a:gd name="connsiteX7" fmla="*/ 693805 w 921516"/>
              <a:gd name="connsiteY7" fmla="*/ 355798 h 1134995"/>
              <a:gd name="connsiteX8" fmla="*/ 921516 w 921516"/>
              <a:gd name="connsiteY8" fmla="*/ 736501 h 1134995"/>
              <a:gd name="connsiteX9" fmla="*/ 604856 w 921516"/>
              <a:gd name="connsiteY9" fmla="*/ 925074 h 1134995"/>
              <a:gd name="connsiteX10" fmla="*/ 551486 w 921516"/>
              <a:gd name="connsiteY10" fmla="*/ 836125 h 1134995"/>
              <a:gd name="connsiteX11" fmla="*/ 377146 w 921516"/>
              <a:gd name="connsiteY11" fmla="*/ 942864 h 1134995"/>
              <a:gd name="connsiteX12" fmla="*/ 430515 w 921516"/>
              <a:gd name="connsiteY12" fmla="*/ 1038929 h 1134995"/>
              <a:gd name="connsiteX13" fmla="*/ 277522 w 921516"/>
              <a:gd name="connsiteY13" fmla="*/ 1134995 h 1134995"/>
              <a:gd name="connsiteX14" fmla="*/ 117413 w 921516"/>
              <a:gd name="connsiteY14" fmla="*/ 861030 h 1134995"/>
              <a:gd name="connsiteX15" fmla="*/ 252616 w 921516"/>
              <a:gd name="connsiteY15" fmla="*/ 782755 h 1134995"/>
              <a:gd name="connsiteX16" fmla="*/ 0 w 921516"/>
              <a:gd name="connsiteY16" fmla="*/ 366472 h 11349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921516" h="1134995">
                <a:moveTo>
                  <a:pt x="0" y="366472"/>
                </a:moveTo>
                <a:lnTo>
                  <a:pt x="597740" y="0"/>
                </a:lnTo>
                <a:lnTo>
                  <a:pt x="697363" y="177899"/>
                </a:lnTo>
                <a:lnTo>
                  <a:pt x="177899" y="491001"/>
                </a:lnTo>
                <a:lnTo>
                  <a:pt x="320218" y="718711"/>
                </a:lnTo>
                <a:lnTo>
                  <a:pt x="437631" y="643994"/>
                </a:lnTo>
                <a:lnTo>
                  <a:pt x="380704" y="547928"/>
                </a:lnTo>
                <a:lnTo>
                  <a:pt x="693805" y="355798"/>
                </a:lnTo>
                <a:lnTo>
                  <a:pt x="921516" y="736501"/>
                </a:lnTo>
                <a:lnTo>
                  <a:pt x="604856" y="925074"/>
                </a:lnTo>
                <a:lnTo>
                  <a:pt x="551486" y="836125"/>
                </a:lnTo>
                <a:lnTo>
                  <a:pt x="377146" y="942864"/>
                </a:lnTo>
                <a:lnTo>
                  <a:pt x="430515" y="1038929"/>
                </a:lnTo>
                <a:lnTo>
                  <a:pt x="277522" y="1134995"/>
                </a:lnTo>
                <a:lnTo>
                  <a:pt x="117413" y="861030"/>
                </a:lnTo>
                <a:lnTo>
                  <a:pt x="252616" y="782755"/>
                </a:lnTo>
                <a:lnTo>
                  <a:pt x="0" y="366472"/>
                </a:lnTo>
                <a:close/>
              </a:path>
            </a:pathLst>
          </a:custGeom>
          <a:solidFill>
            <a:schemeClr val="accent1">
              <a:lumMod val="75000"/>
              <a:alpha val="3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 name="Content Placeholder 2"/>
          <p:cNvSpPr txBox="1">
            <a:spLocks/>
          </p:cNvSpPr>
          <p:nvPr/>
        </p:nvSpPr>
        <p:spPr>
          <a:xfrm>
            <a:off x="9047922" y="1081691"/>
            <a:ext cx="3144078" cy="5776310"/>
          </a:xfrm>
          <a:prstGeom prst="rect">
            <a:avLst/>
          </a:prstGeom>
        </p:spPr>
        <p:txBody>
          <a:bodyPr>
            <a:normAutofit/>
          </a:bodyPr>
          <a:lstStyle>
            <a:lvl1pPr marL="342900" indent="-342900" algn="l" rtl="0" eaLnBrk="0" fontAlgn="base" hangingPunct="0">
              <a:spcBef>
                <a:spcPct val="20000"/>
              </a:spcBef>
              <a:spcAft>
                <a:spcPct val="0"/>
              </a:spcAft>
              <a:buClr>
                <a:srgbClr val="A50021"/>
              </a:buClr>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lr>
                <a:srgbClr val="A50021"/>
              </a:buClr>
              <a:buFont typeface="Arial" panose="020B0604020202020204" pitchFamily="34" charset="0"/>
              <a:buChar char="–"/>
              <a:defRPr sz="2800">
                <a:solidFill>
                  <a:schemeClr val="tx1"/>
                </a:solidFill>
                <a:latin typeface="+mn-lt"/>
              </a:defRPr>
            </a:lvl2pPr>
            <a:lvl3pPr marL="1143000" indent="-228600" algn="l" rtl="0" eaLnBrk="0" fontAlgn="base" hangingPunct="0">
              <a:spcBef>
                <a:spcPct val="20000"/>
              </a:spcBef>
              <a:spcAft>
                <a:spcPct val="0"/>
              </a:spcAft>
              <a:buClr>
                <a:srgbClr val="A50021"/>
              </a:buClr>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r>
              <a:rPr lang="en-GB" sz="1800" kern="0" dirty="0" smtClean="0"/>
              <a:t>Granite Block refurbished (no clinical space)</a:t>
            </a:r>
          </a:p>
          <a:p>
            <a:r>
              <a:rPr lang="en-GB" sz="1800" kern="0" dirty="0" smtClean="0"/>
              <a:t>Peter </a:t>
            </a:r>
            <a:r>
              <a:rPr lang="en-GB" sz="1800" kern="0" dirty="0" err="1" smtClean="0"/>
              <a:t>Crill</a:t>
            </a:r>
            <a:r>
              <a:rPr lang="en-GB" sz="1800" kern="0" dirty="0" smtClean="0"/>
              <a:t> House demolished</a:t>
            </a:r>
          </a:p>
          <a:p>
            <a:r>
              <a:rPr lang="en-GB" sz="1800" kern="0" dirty="0" smtClean="0"/>
              <a:t>1980’s Block retained</a:t>
            </a:r>
          </a:p>
          <a:p>
            <a:r>
              <a:rPr lang="en-GB" sz="1800" kern="0" dirty="0" smtClean="0"/>
              <a:t>1960’s Block retained</a:t>
            </a:r>
          </a:p>
          <a:p>
            <a:r>
              <a:rPr lang="en-GB" sz="1800" kern="0" dirty="0" smtClean="0"/>
              <a:t>Boiler house retained</a:t>
            </a:r>
          </a:p>
          <a:p>
            <a:r>
              <a:rPr lang="en-GB" sz="1800" kern="0" dirty="0" smtClean="0"/>
              <a:t>Hotels purchased</a:t>
            </a:r>
          </a:p>
          <a:p>
            <a:r>
              <a:rPr lang="en-GB" sz="1800" kern="0" dirty="0" smtClean="0"/>
              <a:t>36-44 Kensington Place purchased</a:t>
            </a:r>
          </a:p>
          <a:p>
            <a:r>
              <a:rPr lang="en-GB" sz="1800" kern="0" dirty="0" smtClean="0"/>
              <a:t>Westaway Court included</a:t>
            </a:r>
          </a:p>
          <a:p>
            <a:endParaRPr lang="en-GB" sz="1800" kern="0" dirty="0"/>
          </a:p>
          <a:p>
            <a:r>
              <a:rPr lang="en-GB" sz="1800" kern="0" dirty="0" smtClean="0"/>
              <a:t>Temporary works required</a:t>
            </a:r>
          </a:p>
          <a:p>
            <a:endParaRPr lang="en-GB" sz="1800" kern="0" dirty="0"/>
          </a:p>
          <a:p>
            <a:r>
              <a:rPr lang="en-GB" sz="1800" kern="0" dirty="0" smtClean="0"/>
              <a:t>£466m</a:t>
            </a:r>
          </a:p>
          <a:p>
            <a:endParaRPr lang="en-GB" sz="1800" kern="0" dirty="0"/>
          </a:p>
          <a:p>
            <a:r>
              <a:rPr lang="en-GB" sz="1800" kern="0" dirty="0"/>
              <a:t>8</a:t>
            </a:r>
            <a:r>
              <a:rPr lang="en-GB" sz="1800" kern="0" dirty="0" smtClean="0"/>
              <a:t> year programme</a:t>
            </a:r>
            <a:endParaRPr lang="en-GB" sz="1800" kern="0" dirty="0"/>
          </a:p>
        </p:txBody>
      </p:sp>
      <p:sp>
        <p:nvSpPr>
          <p:cNvPr id="17" name="Title 1"/>
          <p:cNvSpPr txBox="1">
            <a:spLocks/>
          </p:cNvSpPr>
          <p:nvPr/>
        </p:nvSpPr>
        <p:spPr>
          <a:xfrm>
            <a:off x="609600" y="274638"/>
            <a:ext cx="6516757" cy="1279096"/>
          </a:xfrm>
          <a:prstGeom prst="rect">
            <a:avLst/>
          </a:prstGeom>
          <a:solidFill>
            <a:schemeClr val="bg1"/>
          </a:solidFill>
        </p:spPr>
        <p:txBody>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algn="l"/>
            <a:r>
              <a:rPr lang="en-GB" kern="0" dirty="0" smtClean="0"/>
              <a:t>2016 </a:t>
            </a:r>
            <a:r>
              <a:rPr lang="en-GB" kern="0" dirty="0"/>
              <a:t>“Option </a:t>
            </a:r>
            <a:r>
              <a:rPr lang="en-GB" kern="0" dirty="0" smtClean="0"/>
              <a:t>F” –</a:t>
            </a:r>
          </a:p>
          <a:p>
            <a:pPr algn="l"/>
            <a:r>
              <a:rPr lang="en-GB" sz="3200" kern="0" dirty="0" smtClean="0"/>
              <a:t>2017 outline planning application</a:t>
            </a:r>
            <a:endParaRPr lang="en-GB" kern="0" dirty="0"/>
          </a:p>
        </p:txBody>
      </p:sp>
      <p:grpSp>
        <p:nvGrpSpPr>
          <p:cNvPr id="18" name="Group 17"/>
          <p:cNvGrpSpPr/>
          <p:nvPr/>
        </p:nvGrpSpPr>
        <p:grpSpPr>
          <a:xfrm>
            <a:off x="5916587" y="-283798"/>
            <a:ext cx="2672655" cy="959026"/>
            <a:chOff x="5916587" y="-283798"/>
            <a:chExt cx="2672655" cy="959026"/>
          </a:xfrm>
        </p:grpSpPr>
        <p:sp>
          <p:nvSpPr>
            <p:cNvPr id="19" name="Rounded Rectangle 18"/>
            <p:cNvSpPr>
              <a:spLocks noChangeAspect="1"/>
            </p:cNvSpPr>
            <p:nvPr/>
          </p:nvSpPr>
          <p:spPr>
            <a:xfrm rot="18810051">
              <a:off x="7670402" y="-243612"/>
              <a:ext cx="959026" cy="878654"/>
            </a:xfrm>
            <a:prstGeom prst="roundRect">
              <a:avLst/>
            </a:prstGeom>
            <a:solidFill>
              <a:srgbClr val="FFCCCC"/>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 name="TextBox 19"/>
            <p:cNvSpPr txBox="1"/>
            <p:nvPr/>
          </p:nvSpPr>
          <p:spPr>
            <a:xfrm>
              <a:off x="5916587" y="212269"/>
              <a:ext cx="1434474" cy="261610"/>
            </a:xfrm>
            <a:prstGeom prst="rect">
              <a:avLst/>
            </a:prstGeom>
            <a:noFill/>
            <a:ln>
              <a:noFill/>
            </a:ln>
          </p:spPr>
          <p:txBody>
            <a:bodyPr wrap="square" rtlCol="0">
              <a:spAutoFit/>
            </a:bodyPr>
            <a:lstStyle/>
            <a:p>
              <a:r>
                <a:rPr lang="en-GB" sz="1100" b="1" dirty="0" smtClean="0"/>
                <a:t>Westaway Court</a:t>
              </a:r>
            </a:p>
          </p:txBody>
        </p:sp>
        <p:sp>
          <p:nvSpPr>
            <p:cNvPr id="21" name="Freeform 20"/>
            <p:cNvSpPr/>
            <p:nvPr/>
          </p:nvSpPr>
          <p:spPr>
            <a:xfrm>
              <a:off x="7131792" y="336960"/>
              <a:ext cx="786984" cy="0"/>
            </a:xfrm>
            <a:custGeom>
              <a:avLst/>
              <a:gdLst>
                <a:gd name="connsiteX0" fmla="*/ 0 w 786984"/>
                <a:gd name="connsiteY0" fmla="*/ 0 h 0"/>
                <a:gd name="connsiteX1" fmla="*/ 786984 w 786984"/>
                <a:gd name="connsiteY1" fmla="*/ 0 h 0"/>
              </a:gdLst>
              <a:ahLst/>
              <a:cxnLst>
                <a:cxn ang="0">
                  <a:pos x="connsiteX0" y="connsiteY0"/>
                </a:cxn>
                <a:cxn ang="0">
                  <a:pos x="connsiteX1" y="connsiteY1"/>
                </a:cxn>
              </a:cxnLst>
              <a:rect l="l" t="t" r="r" b="b"/>
              <a:pathLst>
                <a:path w="786984">
                  <a:moveTo>
                    <a:pt x="0" y="0"/>
                  </a:moveTo>
                  <a:lnTo>
                    <a:pt x="786984" y="0"/>
                  </a:lnTo>
                </a:path>
              </a:pathLst>
            </a:custGeom>
            <a:noFill/>
            <a:ln>
              <a:solidFill>
                <a:schemeClr val="tx1"/>
              </a:solidFill>
              <a:tailEnd type="ova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52" name="Freeform 51"/>
          <p:cNvSpPr/>
          <p:nvPr/>
        </p:nvSpPr>
        <p:spPr>
          <a:xfrm>
            <a:off x="5422900" y="2371725"/>
            <a:ext cx="1104900" cy="1800225"/>
          </a:xfrm>
          <a:custGeom>
            <a:avLst/>
            <a:gdLst>
              <a:gd name="connsiteX0" fmla="*/ 0 w 1104900"/>
              <a:gd name="connsiteY0" fmla="*/ 454025 h 1800225"/>
              <a:gd name="connsiteX1" fmla="*/ 314325 w 1104900"/>
              <a:gd name="connsiteY1" fmla="*/ 930275 h 1800225"/>
              <a:gd name="connsiteX2" fmla="*/ 203200 w 1104900"/>
              <a:gd name="connsiteY2" fmla="*/ 1022350 h 1800225"/>
              <a:gd name="connsiteX3" fmla="*/ 466725 w 1104900"/>
              <a:gd name="connsiteY3" fmla="*/ 1428750 h 1800225"/>
              <a:gd name="connsiteX4" fmla="*/ 177800 w 1104900"/>
              <a:gd name="connsiteY4" fmla="*/ 1603375 h 1800225"/>
              <a:gd name="connsiteX5" fmla="*/ 298450 w 1104900"/>
              <a:gd name="connsiteY5" fmla="*/ 1800225 h 1800225"/>
              <a:gd name="connsiteX6" fmla="*/ 434975 w 1104900"/>
              <a:gd name="connsiteY6" fmla="*/ 1708150 h 1800225"/>
              <a:gd name="connsiteX7" fmla="*/ 355600 w 1104900"/>
              <a:gd name="connsiteY7" fmla="*/ 1593850 h 1800225"/>
              <a:gd name="connsiteX8" fmla="*/ 1066800 w 1104900"/>
              <a:gd name="connsiteY8" fmla="*/ 1133475 h 1800225"/>
              <a:gd name="connsiteX9" fmla="*/ 908050 w 1104900"/>
              <a:gd name="connsiteY9" fmla="*/ 869950 h 1800225"/>
              <a:gd name="connsiteX10" fmla="*/ 1025525 w 1104900"/>
              <a:gd name="connsiteY10" fmla="*/ 790575 h 1800225"/>
              <a:gd name="connsiteX11" fmla="*/ 1047750 w 1104900"/>
              <a:gd name="connsiteY11" fmla="*/ 809625 h 1800225"/>
              <a:gd name="connsiteX12" fmla="*/ 1104900 w 1104900"/>
              <a:gd name="connsiteY12" fmla="*/ 784225 h 1800225"/>
              <a:gd name="connsiteX13" fmla="*/ 587375 w 1104900"/>
              <a:gd name="connsiteY13" fmla="*/ 0 h 1800225"/>
              <a:gd name="connsiteX14" fmla="*/ 415925 w 1104900"/>
              <a:gd name="connsiteY14" fmla="*/ 107950 h 1800225"/>
              <a:gd name="connsiteX15" fmla="*/ 441325 w 1104900"/>
              <a:gd name="connsiteY15" fmla="*/ 149225 h 1800225"/>
              <a:gd name="connsiteX16" fmla="*/ 390525 w 1104900"/>
              <a:gd name="connsiteY16" fmla="*/ 177800 h 1800225"/>
              <a:gd name="connsiteX17" fmla="*/ 374650 w 1104900"/>
              <a:gd name="connsiteY17" fmla="*/ 155575 h 1800225"/>
              <a:gd name="connsiteX18" fmla="*/ 168275 w 1104900"/>
              <a:gd name="connsiteY18" fmla="*/ 288925 h 1800225"/>
              <a:gd name="connsiteX19" fmla="*/ 187325 w 1104900"/>
              <a:gd name="connsiteY19" fmla="*/ 320675 h 1800225"/>
              <a:gd name="connsiteX20" fmla="*/ 79375 w 1104900"/>
              <a:gd name="connsiteY20" fmla="*/ 377825 h 1800225"/>
              <a:gd name="connsiteX21" fmla="*/ 95250 w 1104900"/>
              <a:gd name="connsiteY21" fmla="*/ 403225 h 1800225"/>
              <a:gd name="connsiteX22" fmla="*/ 0 w 1104900"/>
              <a:gd name="connsiteY22" fmla="*/ 454025 h 1800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104900" h="1800225">
                <a:moveTo>
                  <a:pt x="0" y="454025"/>
                </a:moveTo>
                <a:lnTo>
                  <a:pt x="314325" y="930275"/>
                </a:lnTo>
                <a:lnTo>
                  <a:pt x="203200" y="1022350"/>
                </a:lnTo>
                <a:lnTo>
                  <a:pt x="466725" y="1428750"/>
                </a:lnTo>
                <a:lnTo>
                  <a:pt x="177800" y="1603375"/>
                </a:lnTo>
                <a:lnTo>
                  <a:pt x="298450" y="1800225"/>
                </a:lnTo>
                <a:lnTo>
                  <a:pt x="434975" y="1708150"/>
                </a:lnTo>
                <a:lnTo>
                  <a:pt x="355600" y="1593850"/>
                </a:lnTo>
                <a:lnTo>
                  <a:pt x="1066800" y="1133475"/>
                </a:lnTo>
                <a:lnTo>
                  <a:pt x="908050" y="869950"/>
                </a:lnTo>
                <a:lnTo>
                  <a:pt x="1025525" y="790575"/>
                </a:lnTo>
                <a:lnTo>
                  <a:pt x="1047750" y="809625"/>
                </a:lnTo>
                <a:lnTo>
                  <a:pt x="1104900" y="784225"/>
                </a:lnTo>
                <a:lnTo>
                  <a:pt x="587375" y="0"/>
                </a:lnTo>
                <a:lnTo>
                  <a:pt x="415925" y="107950"/>
                </a:lnTo>
                <a:lnTo>
                  <a:pt x="441325" y="149225"/>
                </a:lnTo>
                <a:lnTo>
                  <a:pt x="390525" y="177800"/>
                </a:lnTo>
                <a:lnTo>
                  <a:pt x="374650" y="155575"/>
                </a:lnTo>
                <a:lnTo>
                  <a:pt x="168275" y="288925"/>
                </a:lnTo>
                <a:lnTo>
                  <a:pt x="187325" y="320675"/>
                </a:lnTo>
                <a:lnTo>
                  <a:pt x="79375" y="377825"/>
                </a:lnTo>
                <a:lnTo>
                  <a:pt x="95250" y="403225"/>
                </a:lnTo>
                <a:lnTo>
                  <a:pt x="0" y="454025"/>
                </a:lnTo>
                <a:close/>
              </a:path>
            </a:pathLst>
          </a:custGeom>
          <a:solidFill>
            <a:srgbClr val="993300">
              <a:alpha val="50980"/>
            </a:srgb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8" name="Freeform 47"/>
          <p:cNvSpPr/>
          <p:nvPr/>
        </p:nvSpPr>
        <p:spPr>
          <a:xfrm>
            <a:off x="5219700" y="3690938"/>
            <a:ext cx="1447800" cy="1247775"/>
          </a:xfrm>
          <a:custGeom>
            <a:avLst/>
            <a:gdLst>
              <a:gd name="connsiteX0" fmla="*/ 0 w 1447800"/>
              <a:gd name="connsiteY0" fmla="*/ 823912 h 1247775"/>
              <a:gd name="connsiteX1" fmla="*/ 266700 w 1447800"/>
              <a:gd name="connsiteY1" fmla="*/ 1247775 h 1247775"/>
              <a:gd name="connsiteX2" fmla="*/ 385763 w 1447800"/>
              <a:gd name="connsiteY2" fmla="*/ 1176337 h 1247775"/>
              <a:gd name="connsiteX3" fmla="*/ 338138 w 1447800"/>
              <a:gd name="connsiteY3" fmla="*/ 1076325 h 1247775"/>
              <a:gd name="connsiteX4" fmla="*/ 728663 w 1447800"/>
              <a:gd name="connsiteY4" fmla="*/ 833437 h 1247775"/>
              <a:gd name="connsiteX5" fmla="*/ 766763 w 1447800"/>
              <a:gd name="connsiteY5" fmla="*/ 900112 h 1247775"/>
              <a:gd name="connsiteX6" fmla="*/ 923925 w 1447800"/>
              <a:gd name="connsiteY6" fmla="*/ 809625 h 1247775"/>
              <a:gd name="connsiteX7" fmla="*/ 881063 w 1447800"/>
              <a:gd name="connsiteY7" fmla="*/ 728662 h 1247775"/>
              <a:gd name="connsiteX8" fmla="*/ 1266825 w 1447800"/>
              <a:gd name="connsiteY8" fmla="*/ 476250 h 1247775"/>
              <a:gd name="connsiteX9" fmla="*/ 1328738 w 1447800"/>
              <a:gd name="connsiteY9" fmla="*/ 561975 h 1247775"/>
              <a:gd name="connsiteX10" fmla="*/ 1447800 w 1447800"/>
              <a:gd name="connsiteY10" fmla="*/ 490537 h 1247775"/>
              <a:gd name="connsiteX11" fmla="*/ 1304925 w 1447800"/>
              <a:gd name="connsiteY11" fmla="*/ 252412 h 1247775"/>
              <a:gd name="connsiteX12" fmla="*/ 1366838 w 1447800"/>
              <a:gd name="connsiteY12" fmla="*/ 223837 h 1247775"/>
              <a:gd name="connsiteX13" fmla="*/ 1323975 w 1447800"/>
              <a:gd name="connsiteY13" fmla="*/ 142875 h 1247775"/>
              <a:gd name="connsiteX14" fmla="*/ 1357313 w 1447800"/>
              <a:gd name="connsiteY14" fmla="*/ 133350 h 1247775"/>
              <a:gd name="connsiteX15" fmla="*/ 1276350 w 1447800"/>
              <a:gd name="connsiteY15" fmla="*/ 0 h 1247775"/>
              <a:gd name="connsiteX16" fmla="*/ 0 w 1447800"/>
              <a:gd name="connsiteY16" fmla="*/ 823912 h 1247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447800" h="1247775">
                <a:moveTo>
                  <a:pt x="0" y="823912"/>
                </a:moveTo>
                <a:lnTo>
                  <a:pt x="266700" y="1247775"/>
                </a:lnTo>
                <a:lnTo>
                  <a:pt x="385763" y="1176337"/>
                </a:lnTo>
                <a:lnTo>
                  <a:pt x="338138" y="1076325"/>
                </a:lnTo>
                <a:lnTo>
                  <a:pt x="728663" y="833437"/>
                </a:lnTo>
                <a:lnTo>
                  <a:pt x="766763" y="900112"/>
                </a:lnTo>
                <a:lnTo>
                  <a:pt x="923925" y="809625"/>
                </a:lnTo>
                <a:lnTo>
                  <a:pt x="881063" y="728662"/>
                </a:lnTo>
                <a:lnTo>
                  <a:pt x="1266825" y="476250"/>
                </a:lnTo>
                <a:lnTo>
                  <a:pt x="1328738" y="561975"/>
                </a:lnTo>
                <a:lnTo>
                  <a:pt x="1447800" y="490537"/>
                </a:lnTo>
                <a:lnTo>
                  <a:pt x="1304925" y="252412"/>
                </a:lnTo>
                <a:lnTo>
                  <a:pt x="1366838" y="223837"/>
                </a:lnTo>
                <a:lnTo>
                  <a:pt x="1323975" y="142875"/>
                </a:lnTo>
                <a:lnTo>
                  <a:pt x="1357313" y="133350"/>
                </a:lnTo>
                <a:lnTo>
                  <a:pt x="1276350" y="0"/>
                </a:lnTo>
                <a:lnTo>
                  <a:pt x="0" y="823912"/>
                </a:lnTo>
                <a:close/>
              </a:path>
            </a:pathLst>
          </a:custGeom>
          <a:solidFill>
            <a:schemeClr val="accent1">
              <a:lumMod val="75000"/>
              <a:alpha val="3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4" name="Rounded Rectangle 23"/>
          <p:cNvSpPr/>
          <p:nvPr/>
        </p:nvSpPr>
        <p:spPr>
          <a:xfrm rot="19680000">
            <a:off x="3796571" y="3364838"/>
            <a:ext cx="1312411" cy="2717304"/>
          </a:xfrm>
          <a:prstGeom prst="roundRect">
            <a:avLst/>
          </a:prstGeom>
          <a:solidFill>
            <a:srgbClr val="FFCCCC"/>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8" name="Freeform 37"/>
          <p:cNvSpPr/>
          <p:nvPr/>
        </p:nvSpPr>
        <p:spPr>
          <a:xfrm rot="3513056">
            <a:off x="2824707" y="2549585"/>
            <a:ext cx="767327" cy="2436018"/>
          </a:xfrm>
          <a:custGeom>
            <a:avLst/>
            <a:gdLst>
              <a:gd name="connsiteX0" fmla="*/ 505536 w 767327"/>
              <a:gd name="connsiteY0" fmla="*/ 1333052 h 2436018"/>
              <a:gd name="connsiteX1" fmla="*/ 508408 w 767327"/>
              <a:gd name="connsiteY1" fmla="*/ 1510225 h 2436018"/>
              <a:gd name="connsiteX2" fmla="*/ 767027 w 767327"/>
              <a:gd name="connsiteY2" fmla="*/ 1506033 h 2436018"/>
              <a:gd name="connsiteX3" fmla="*/ 764155 w 767327"/>
              <a:gd name="connsiteY3" fmla="*/ 1328860 h 2436018"/>
              <a:gd name="connsiteX4" fmla="*/ 201 w 767327"/>
              <a:gd name="connsiteY4" fmla="*/ 1336019 h 2436018"/>
              <a:gd name="connsiteX5" fmla="*/ 3073 w 767327"/>
              <a:gd name="connsiteY5" fmla="*/ 1513192 h 2436018"/>
              <a:gd name="connsiteX6" fmla="*/ 261692 w 767327"/>
              <a:gd name="connsiteY6" fmla="*/ 1509000 h 2436018"/>
              <a:gd name="connsiteX7" fmla="*/ 258820 w 767327"/>
              <a:gd name="connsiteY7" fmla="*/ 1331827 h 2436018"/>
              <a:gd name="connsiteX8" fmla="*/ 29204 w 767327"/>
              <a:gd name="connsiteY8" fmla="*/ 46540 h 2436018"/>
              <a:gd name="connsiteX9" fmla="*/ 127890 w 767327"/>
              <a:gd name="connsiteY9" fmla="*/ 0 h 2436018"/>
              <a:gd name="connsiteX10" fmla="*/ 639437 w 767327"/>
              <a:gd name="connsiteY10" fmla="*/ 0 h 2436018"/>
              <a:gd name="connsiteX11" fmla="*/ 767327 w 767327"/>
              <a:gd name="connsiteY11" fmla="*/ 127890 h 2436018"/>
              <a:gd name="connsiteX12" fmla="*/ 767327 w 767327"/>
              <a:gd name="connsiteY12" fmla="*/ 2308128 h 2436018"/>
              <a:gd name="connsiteX13" fmla="*/ 639437 w 767327"/>
              <a:gd name="connsiteY13" fmla="*/ 2436018 h 2436018"/>
              <a:gd name="connsiteX14" fmla="*/ 127890 w 767327"/>
              <a:gd name="connsiteY14" fmla="*/ 2436018 h 2436018"/>
              <a:gd name="connsiteX15" fmla="*/ 0 w 767327"/>
              <a:gd name="connsiteY15" fmla="*/ 2308128 h 2436018"/>
              <a:gd name="connsiteX16" fmla="*/ 0 w 767327"/>
              <a:gd name="connsiteY16" fmla="*/ 127890 h 2436018"/>
              <a:gd name="connsiteX17" fmla="*/ 10050 w 767327"/>
              <a:gd name="connsiteY17" fmla="*/ 78109 h 2436018"/>
              <a:gd name="connsiteX18" fmla="*/ 29204 w 767327"/>
              <a:gd name="connsiteY18" fmla="*/ 46540 h 24360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767327" h="2436018">
                <a:moveTo>
                  <a:pt x="505536" y="1333052"/>
                </a:moveTo>
                <a:lnTo>
                  <a:pt x="508408" y="1510225"/>
                </a:lnTo>
                <a:lnTo>
                  <a:pt x="767027" y="1506033"/>
                </a:lnTo>
                <a:lnTo>
                  <a:pt x="764155" y="1328860"/>
                </a:lnTo>
                <a:close/>
                <a:moveTo>
                  <a:pt x="201" y="1336019"/>
                </a:moveTo>
                <a:lnTo>
                  <a:pt x="3073" y="1513192"/>
                </a:lnTo>
                <a:lnTo>
                  <a:pt x="261692" y="1509000"/>
                </a:lnTo>
                <a:lnTo>
                  <a:pt x="258820" y="1331827"/>
                </a:lnTo>
                <a:close/>
                <a:moveTo>
                  <a:pt x="29204" y="46540"/>
                </a:moveTo>
                <a:cubicBezTo>
                  <a:pt x="52661" y="18117"/>
                  <a:pt x="88159" y="0"/>
                  <a:pt x="127890" y="0"/>
                </a:cubicBezTo>
                <a:lnTo>
                  <a:pt x="639437" y="0"/>
                </a:lnTo>
                <a:cubicBezTo>
                  <a:pt x="710069" y="0"/>
                  <a:pt x="767327" y="57258"/>
                  <a:pt x="767327" y="127890"/>
                </a:cubicBezTo>
                <a:lnTo>
                  <a:pt x="767327" y="2308128"/>
                </a:lnTo>
                <a:cubicBezTo>
                  <a:pt x="767327" y="2378760"/>
                  <a:pt x="710069" y="2436018"/>
                  <a:pt x="639437" y="2436018"/>
                </a:cubicBezTo>
                <a:lnTo>
                  <a:pt x="127890" y="2436018"/>
                </a:lnTo>
                <a:cubicBezTo>
                  <a:pt x="57258" y="2436018"/>
                  <a:pt x="0" y="2378760"/>
                  <a:pt x="0" y="2308128"/>
                </a:cubicBezTo>
                <a:lnTo>
                  <a:pt x="0" y="127890"/>
                </a:lnTo>
                <a:cubicBezTo>
                  <a:pt x="0" y="110232"/>
                  <a:pt x="3579" y="93410"/>
                  <a:pt x="10050" y="78109"/>
                </a:cubicBezTo>
                <a:cubicBezTo>
                  <a:pt x="14904" y="66634"/>
                  <a:pt x="21385" y="56014"/>
                  <a:pt x="29204" y="46540"/>
                </a:cubicBezTo>
                <a:close/>
              </a:path>
            </a:pathLst>
          </a:custGeom>
          <a:solidFill>
            <a:srgbClr val="FFCCCC"/>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p>
        </p:txBody>
      </p:sp>
      <p:sp>
        <p:nvSpPr>
          <p:cNvPr id="25" name="TextBox 24"/>
          <p:cNvSpPr txBox="1"/>
          <p:nvPr/>
        </p:nvSpPr>
        <p:spPr>
          <a:xfrm rot="19699135">
            <a:off x="2178691" y="4048840"/>
            <a:ext cx="673582" cy="246221"/>
          </a:xfrm>
          <a:prstGeom prst="rect">
            <a:avLst/>
          </a:prstGeom>
          <a:noFill/>
        </p:spPr>
        <p:txBody>
          <a:bodyPr wrap="none" rtlCol="0">
            <a:spAutoFit/>
          </a:bodyPr>
          <a:lstStyle/>
          <a:p>
            <a:r>
              <a:rPr lang="en-GB" sz="1000" b="1" dirty="0"/>
              <a:t>4</a:t>
            </a:r>
            <a:r>
              <a:rPr lang="en-GB" sz="1000" b="1" dirty="0" smtClean="0"/>
              <a:t> storey</a:t>
            </a:r>
            <a:endParaRPr lang="en-GB" sz="1000" b="1" dirty="0"/>
          </a:p>
        </p:txBody>
      </p:sp>
      <p:sp>
        <p:nvSpPr>
          <p:cNvPr id="26" name="TextBox 25"/>
          <p:cNvSpPr txBox="1"/>
          <p:nvPr/>
        </p:nvSpPr>
        <p:spPr>
          <a:xfrm rot="19699135">
            <a:off x="4804051" y="5601302"/>
            <a:ext cx="673582" cy="246221"/>
          </a:xfrm>
          <a:prstGeom prst="rect">
            <a:avLst/>
          </a:prstGeom>
          <a:noFill/>
        </p:spPr>
        <p:txBody>
          <a:bodyPr wrap="none" rtlCol="0">
            <a:spAutoFit/>
          </a:bodyPr>
          <a:lstStyle/>
          <a:p>
            <a:r>
              <a:rPr lang="en-GB" sz="1000" b="1" dirty="0"/>
              <a:t>4</a:t>
            </a:r>
            <a:r>
              <a:rPr lang="en-GB" sz="1000" b="1" dirty="0" smtClean="0"/>
              <a:t> storey</a:t>
            </a:r>
            <a:endParaRPr lang="en-GB" sz="1000" b="1" dirty="0"/>
          </a:p>
        </p:txBody>
      </p:sp>
      <p:sp>
        <p:nvSpPr>
          <p:cNvPr id="2" name="Rectangle 1"/>
          <p:cNvSpPr/>
          <p:nvPr/>
        </p:nvSpPr>
        <p:spPr>
          <a:xfrm rot="3457335">
            <a:off x="3412000" y="3508348"/>
            <a:ext cx="1171893" cy="1062487"/>
          </a:xfrm>
          <a:prstGeom prst="rect">
            <a:avLst/>
          </a:prstGeom>
          <a:solidFill>
            <a:srgbClr val="FF8F8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8" name="Rectangle 27"/>
          <p:cNvSpPr/>
          <p:nvPr/>
        </p:nvSpPr>
        <p:spPr>
          <a:xfrm rot="3457335">
            <a:off x="4118697" y="4666027"/>
            <a:ext cx="1170198" cy="1044153"/>
          </a:xfrm>
          <a:prstGeom prst="rect">
            <a:avLst/>
          </a:prstGeom>
          <a:solidFill>
            <a:srgbClr val="FF8F8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9" name="Rectangle 28"/>
          <p:cNvSpPr/>
          <p:nvPr/>
        </p:nvSpPr>
        <p:spPr>
          <a:xfrm rot="3457335">
            <a:off x="3711530" y="3775209"/>
            <a:ext cx="560881" cy="530860"/>
          </a:xfrm>
          <a:prstGeom prst="rect">
            <a:avLst/>
          </a:prstGeom>
          <a:solidFill>
            <a:srgbClr val="FFCCCC"/>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0" name="Rectangle 29"/>
          <p:cNvSpPr/>
          <p:nvPr/>
        </p:nvSpPr>
        <p:spPr>
          <a:xfrm rot="3457335">
            <a:off x="4405965" y="4926313"/>
            <a:ext cx="560881" cy="530860"/>
          </a:xfrm>
          <a:prstGeom prst="rect">
            <a:avLst/>
          </a:prstGeom>
          <a:solidFill>
            <a:srgbClr val="FFCCCC"/>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1" name="Rectangle 30"/>
          <p:cNvSpPr/>
          <p:nvPr/>
        </p:nvSpPr>
        <p:spPr>
          <a:xfrm rot="3457335">
            <a:off x="4233534" y="4349946"/>
            <a:ext cx="219121" cy="530860"/>
          </a:xfrm>
          <a:prstGeom prst="rect">
            <a:avLst/>
          </a:prstGeom>
          <a:solidFill>
            <a:srgbClr val="FCA1B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2" name="TextBox 31"/>
          <p:cNvSpPr txBox="1"/>
          <p:nvPr/>
        </p:nvSpPr>
        <p:spPr>
          <a:xfrm rot="19699135">
            <a:off x="4146829" y="4706412"/>
            <a:ext cx="673582" cy="246221"/>
          </a:xfrm>
          <a:prstGeom prst="rect">
            <a:avLst/>
          </a:prstGeom>
          <a:noFill/>
        </p:spPr>
        <p:txBody>
          <a:bodyPr wrap="none" rtlCol="0">
            <a:spAutoFit/>
          </a:bodyPr>
          <a:lstStyle/>
          <a:p>
            <a:r>
              <a:rPr lang="en-GB" sz="1000" b="1" dirty="0"/>
              <a:t>9</a:t>
            </a:r>
            <a:r>
              <a:rPr lang="en-GB" sz="1000" b="1" dirty="0" smtClean="0"/>
              <a:t> storey</a:t>
            </a:r>
            <a:endParaRPr lang="en-GB" sz="1000" b="1" dirty="0"/>
          </a:p>
        </p:txBody>
      </p:sp>
      <p:sp>
        <p:nvSpPr>
          <p:cNvPr id="33" name="TextBox 32"/>
          <p:cNvSpPr txBox="1"/>
          <p:nvPr/>
        </p:nvSpPr>
        <p:spPr>
          <a:xfrm rot="19699135">
            <a:off x="3441945" y="3535443"/>
            <a:ext cx="673582" cy="246221"/>
          </a:xfrm>
          <a:prstGeom prst="rect">
            <a:avLst/>
          </a:prstGeom>
          <a:noFill/>
        </p:spPr>
        <p:txBody>
          <a:bodyPr wrap="none" rtlCol="0">
            <a:spAutoFit/>
          </a:bodyPr>
          <a:lstStyle/>
          <a:p>
            <a:r>
              <a:rPr lang="en-GB" sz="1000" b="1" dirty="0"/>
              <a:t>9</a:t>
            </a:r>
            <a:r>
              <a:rPr lang="en-GB" sz="1000" b="1" dirty="0" smtClean="0"/>
              <a:t> storey</a:t>
            </a:r>
            <a:endParaRPr lang="en-GB" sz="1000" b="1" dirty="0"/>
          </a:p>
        </p:txBody>
      </p:sp>
      <p:sp>
        <p:nvSpPr>
          <p:cNvPr id="39" name="Rectangle 2"/>
          <p:cNvSpPr/>
          <p:nvPr/>
        </p:nvSpPr>
        <p:spPr>
          <a:xfrm rot="3457335">
            <a:off x="3283042" y="4302992"/>
            <a:ext cx="161019" cy="230404"/>
          </a:xfrm>
          <a:prstGeom prst="rect">
            <a:avLst/>
          </a:prstGeom>
          <a:solidFill>
            <a:srgbClr val="FFCCCC"/>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320255695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 name="Picture 22"/>
          <p:cNvPicPr>
            <a:picLocks noChangeAspect="1"/>
          </p:cNvPicPr>
          <p:nvPr/>
        </p:nvPicPr>
        <p:blipFill rotWithShape="1">
          <a:blip r:embed="rId2" cstate="print">
            <a:extLst>
              <a:ext uri="{28A0092B-C50C-407E-A947-70E740481C1C}">
                <a14:useLocalDpi xmlns:a14="http://schemas.microsoft.com/office/drawing/2010/main" val="0"/>
              </a:ext>
            </a:extLst>
          </a:blip>
          <a:srcRect l="5565" t="6376" r="16837" b="19080"/>
          <a:stretch/>
        </p:blipFill>
        <p:spPr>
          <a:xfrm>
            <a:off x="214776" y="156695"/>
            <a:ext cx="8714154" cy="6518031"/>
          </a:xfrm>
          <a:prstGeom prst="rect">
            <a:avLst/>
          </a:prstGeom>
        </p:spPr>
      </p:pic>
      <p:cxnSp>
        <p:nvCxnSpPr>
          <p:cNvPr id="36" name="Straight Connector 35"/>
          <p:cNvCxnSpPr/>
          <p:nvPr/>
        </p:nvCxnSpPr>
        <p:spPr>
          <a:xfrm flipH="1">
            <a:off x="3965944" y="4311503"/>
            <a:ext cx="1116000" cy="648000"/>
          </a:xfrm>
          <a:prstGeom prst="line">
            <a:avLst/>
          </a:prstGeom>
          <a:ln w="12700">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7" name="Straight Connector 36"/>
          <p:cNvCxnSpPr/>
          <p:nvPr/>
        </p:nvCxnSpPr>
        <p:spPr>
          <a:xfrm flipH="1">
            <a:off x="4091764" y="4529466"/>
            <a:ext cx="1049078" cy="607977"/>
          </a:xfrm>
          <a:prstGeom prst="line">
            <a:avLst/>
          </a:prstGeom>
          <a:ln w="12700">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49" name="Freeform 48"/>
          <p:cNvSpPr/>
          <p:nvPr/>
        </p:nvSpPr>
        <p:spPr>
          <a:xfrm>
            <a:off x="3481388" y="3762375"/>
            <a:ext cx="1797843" cy="1490663"/>
          </a:xfrm>
          <a:custGeom>
            <a:avLst/>
            <a:gdLst>
              <a:gd name="connsiteX0" fmla="*/ 0 w 1797843"/>
              <a:gd name="connsiteY0" fmla="*/ 621506 h 1490663"/>
              <a:gd name="connsiteX1" fmla="*/ 564356 w 1797843"/>
              <a:gd name="connsiteY1" fmla="*/ 1490663 h 1490663"/>
              <a:gd name="connsiteX2" fmla="*/ 752475 w 1797843"/>
              <a:gd name="connsiteY2" fmla="*/ 1366838 h 1490663"/>
              <a:gd name="connsiteX3" fmla="*/ 714375 w 1797843"/>
              <a:gd name="connsiteY3" fmla="*/ 1304925 h 1490663"/>
              <a:gd name="connsiteX4" fmla="*/ 1119187 w 1797843"/>
              <a:gd name="connsiteY4" fmla="*/ 1052513 h 1490663"/>
              <a:gd name="connsiteX5" fmla="*/ 1402556 w 1797843"/>
              <a:gd name="connsiteY5" fmla="*/ 1483519 h 1490663"/>
              <a:gd name="connsiteX6" fmla="*/ 1597818 w 1797843"/>
              <a:gd name="connsiteY6" fmla="*/ 1359694 h 1490663"/>
              <a:gd name="connsiteX7" fmla="*/ 1450181 w 1797843"/>
              <a:gd name="connsiteY7" fmla="*/ 1128713 h 1490663"/>
              <a:gd name="connsiteX8" fmla="*/ 1797843 w 1797843"/>
              <a:gd name="connsiteY8" fmla="*/ 895350 h 1490663"/>
              <a:gd name="connsiteX9" fmla="*/ 1626393 w 1797843"/>
              <a:gd name="connsiteY9" fmla="*/ 614363 h 1490663"/>
              <a:gd name="connsiteX10" fmla="*/ 1421606 w 1797843"/>
              <a:gd name="connsiteY10" fmla="*/ 745331 h 1490663"/>
              <a:gd name="connsiteX11" fmla="*/ 938212 w 1797843"/>
              <a:gd name="connsiteY11" fmla="*/ 0 h 1490663"/>
              <a:gd name="connsiteX12" fmla="*/ 800100 w 1797843"/>
              <a:gd name="connsiteY12" fmla="*/ 90488 h 1490663"/>
              <a:gd name="connsiteX13" fmla="*/ 766762 w 1797843"/>
              <a:gd name="connsiteY13" fmla="*/ 47625 h 1490663"/>
              <a:gd name="connsiteX14" fmla="*/ 592931 w 1797843"/>
              <a:gd name="connsiteY14" fmla="*/ 159544 h 1490663"/>
              <a:gd name="connsiteX15" fmla="*/ 628650 w 1797843"/>
              <a:gd name="connsiteY15" fmla="*/ 204788 h 1490663"/>
              <a:gd name="connsiteX16" fmla="*/ 561975 w 1797843"/>
              <a:gd name="connsiteY16" fmla="*/ 238125 h 1490663"/>
              <a:gd name="connsiteX17" fmla="*/ 504825 w 1797843"/>
              <a:gd name="connsiteY17" fmla="*/ 150019 h 1490663"/>
              <a:gd name="connsiteX18" fmla="*/ 14287 w 1797843"/>
              <a:gd name="connsiteY18" fmla="*/ 464344 h 1490663"/>
              <a:gd name="connsiteX19" fmla="*/ 78581 w 1797843"/>
              <a:gd name="connsiteY19" fmla="*/ 569119 h 1490663"/>
              <a:gd name="connsiteX20" fmla="*/ 0 w 1797843"/>
              <a:gd name="connsiteY20" fmla="*/ 621506 h 14906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797843" h="1490663">
                <a:moveTo>
                  <a:pt x="0" y="621506"/>
                </a:moveTo>
                <a:lnTo>
                  <a:pt x="564356" y="1490663"/>
                </a:lnTo>
                <a:lnTo>
                  <a:pt x="752475" y="1366838"/>
                </a:lnTo>
                <a:lnTo>
                  <a:pt x="714375" y="1304925"/>
                </a:lnTo>
                <a:lnTo>
                  <a:pt x="1119187" y="1052513"/>
                </a:lnTo>
                <a:lnTo>
                  <a:pt x="1402556" y="1483519"/>
                </a:lnTo>
                <a:lnTo>
                  <a:pt x="1597818" y="1359694"/>
                </a:lnTo>
                <a:lnTo>
                  <a:pt x="1450181" y="1128713"/>
                </a:lnTo>
                <a:lnTo>
                  <a:pt x="1797843" y="895350"/>
                </a:lnTo>
                <a:lnTo>
                  <a:pt x="1626393" y="614363"/>
                </a:lnTo>
                <a:lnTo>
                  <a:pt x="1421606" y="745331"/>
                </a:lnTo>
                <a:lnTo>
                  <a:pt x="938212" y="0"/>
                </a:lnTo>
                <a:lnTo>
                  <a:pt x="800100" y="90488"/>
                </a:lnTo>
                <a:lnTo>
                  <a:pt x="766762" y="47625"/>
                </a:lnTo>
                <a:lnTo>
                  <a:pt x="592931" y="159544"/>
                </a:lnTo>
                <a:lnTo>
                  <a:pt x="628650" y="204788"/>
                </a:lnTo>
                <a:lnTo>
                  <a:pt x="561975" y="238125"/>
                </a:lnTo>
                <a:lnTo>
                  <a:pt x="504825" y="150019"/>
                </a:lnTo>
                <a:lnTo>
                  <a:pt x="14287" y="464344"/>
                </a:lnTo>
                <a:lnTo>
                  <a:pt x="78581" y="569119"/>
                </a:lnTo>
                <a:lnTo>
                  <a:pt x="0" y="621506"/>
                </a:lnTo>
                <a:close/>
              </a:path>
            </a:pathLst>
          </a:cu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1" name="Freeform 50"/>
          <p:cNvSpPr/>
          <p:nvPr/>
        </p:nvSpPr>
        <p:spPr>
          <a:xfrm>
            <a:off x="4367213" y="4657725"/>
            <a:ext cx="1221581" cy="1483519"/>
          </a:xfrm>
          <a:custGeom>
            <a:avLst/>
            <a:gdLst>
              <a:gd name="connsiteX0" fmla="*/ 0 w 1221581"/>
              <a:gd name="connsiteY0" fmla="*/ 1078706 h 1483519"/>
              <a:gd name="connsiteX1" fmla="*/ 266700 w 1221581"/>
              <a:gd name="connsiteY1" fmla="*/ 1483519 h 1483519"/>
              <a:gd name="connsiteX2" fmla="*/ 450056 w 1221581"/>
              <a:gd name="connsiteY2" fmla="*/ 1362075 h 1483519"/>
              <a:gd name="connsiteX3" fmla="*/ 364331 w 1221581"/>
              <a:gd name="connsiteY3" fmla="*/ 1233488 h 1483519"/>
              <a:gd name="connsiteX4" fmla="*/ 447675 w 1221581"/>
              <a:gd name="connsiteY4" fmla="*/ 1185863 h 1483519"/>
              <a:gd name="connsiteX5" fmla="*/ 466725 w 1221581"/>
              <a:gd name="connsiteY5" fmla="*/ 1209675 h 1483519"/>
              <a:gd name="connsiteX6" fmla="*/ 1221581 w 1221581"/>
              <a:gd name="connsiteY6" fmla="*/ 719138 h 1483519"/>
              <a:gd name="connsiteX7" fmla="*/ 1112043 w 1221581"/>
              <a:gd name="connsiteY7" fmla="*/ 531019 h 1483519"/>
              <a:gd name="connsiteX8" fmla="*/ 1045368 w 1221581"/>
              <a:gd name="connsiteY8" fmla="*/ 561975 h 1483519"/>
              <a:gd name="connsiteX9" fmla="*/ 1009650 w 1221581"/>
              <a:gd name="connsiteY9" fmla="*/ 523875 h 1483519"/>
              <a:gd name="connsiteX10" fmla="*/ 1052512 w 1221581"/>
              <a:gd name="connsiteY10" fmla="*/ 502444 h 1483519"/>
              <a:gd name="connsiteX11" fmla="*/ 878681 w 1221581"/>
              <a:gd name="connsiteY11" fmla="*/ 211931 h 1483519"/>
              <a:gd name="connsiteX12" fmla="*/ 1002506 w 1221581"/>
              <a:gd name="connsiteY12" fmla="*/ 142875 h 1483519"/>
              <a:gd name="connsiteX13" fmla="*/ 912018 w 1221581"/>
              <a:gd name="connsiteY13" fmla="*/ 0 h 1483519"/>
              <a:gd name="connsiteX14" fmla="*/ 566737 w 1221581"/>
              <a:gd name="connsiteY14" fmla="*/ 235744 h 1483519"/>
              <a:gd name="connsiteX15" fmla="*/ 716756 w 1221581"/>
              <a:gd name="connsiteY15" fmla="*/ 464344 h 1483519"/>
              <a:gd name="connsiteX16" fmla="*/ 516731 w 1221581"/>
              <a:gd name="connsiteY16" fmla="*/ 592931 h 1483519"/>
              <a:gd name="connsiteX17" fmla="*/ 557212 w 1221581"/>
              <a:gd name="connsiteY17" fmla="*/ 659606 h 1483519"/>
              <a:gd name="connsiteX18" fmla="*/ 0 w 1221581"/>
              <a:gd name="connsiteY18" fmla="*/ 1014413 h 1483519"/>
              <a:gd name="connsiteX19" fmla="*/ 0 w 1221581"/>
              <a:gd name="connsiteY19" fmla="*/ 1078706 h 14835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221581" h="1483519">
                <a:moveTo>
                  <a:pt x="0" y="1078706"/>
                </a:moveTo>
                <a:lnTo>
                  <a:pt x="266700" y="1483519"/>
                </a:lnTo>
                <a:lnTo>
                  <a:pt x="450056" y="1362075"/>
                </a:lnTo>
                <a:lnTo>
                  <a:pt x="364331" y="1233488"/>
                </a:lnTo>
                <a:lnTo>
                  <a:pt x="447675" y="1185863"/>
                </a:lnTo>
                <a:lnTo>
                  <a:pt x="466725" y="1209675"/>
                </a:lnTo>
                <a:lnTo>
                  <a:pt x="1221581" y="719138"/>
                </a:lnTo>
                <a:lnTo>
                  <a:pt x="1112043" y="531019"/>
                </a:lnTo>
                <a:lnTo>
                  <a:pt x="1045368" y="561975"/>
                </a:lnTo>
                <a:lnTo>
                  <a:pt x="1009650" y="523875"/>
                </a:lnTo>
                <a:lnTo>
                  <a:pt x="1052512" y="502444"/>
                </a:lnTo>
                <a:lnTo>
                  <a:pt x="878681" y="211931"/>
                </a:lnTo>
                <a:lnTo>
                  <a:pt x="1002506" y="142875"/>
                </a:lnTo>
                <a:lnTo>
                  <a:pt x="912018" y="0"/>
                </a:lnTo>
                <a:lnTo>
                  <a:pt x="566737" y="235744"/>
                </a:lnTo>
                <a:lnTo>
                  <a:pt x="716756" y="464344"/>
                </a:lnTo>
                <a:lnTo>
                  <a:pt x="516731" y="592931"/>
                </a:lnTo>
                <a:lnTo>
                  <a:pt x="557212" y="659606"/>
                </a:lnTo>
                <a:lnTo>
                  <a:pt x="0" y="1014413"/>
                </a:lnTo>
                <a:lnTo>
                  <a:pt x="0" y="1078706"/>
                </a:lnTo>
                <a:close/>
              </a:path>
            </a:pathLst>
          </a:cu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2" name="Freeform 51"/>
          <p:cNvSpPr/>
          <p:nvPr/>
        </p:nvSpPr>
        <p:spPr>
          <a:xfrm>
            <a:off x="5422900" y="2371725"/>
            <a:ext cx="1104900" cy="1800225"/>
          </a:xfrm>
          <a:custGeom>
            <a:avLst/>
            <a:gdLst>
              <a:gd name="connsiteX0" fmla="*/ 0 w 1104900"/>
              <a:gd name="connsiteY0" fmla="*/ 454025 h 1800225"/>
              <a:gd name="connsiteX1" fmla="*/ 314325 w 1104900"/>
              <a:gd name="connsiteY1" fmla="*/ 930275 h 1800225"/>
              <a:gd name="connsiteX2" fmla="*/ 203200 w 1104900"/>
              <a:gd name="connsiteY2" fmla="*/ 1022350 h 1800225"/>
              <a:gd name="connsiteX3" fmla="*/ 466725 w 1104900"/>
              <a:gd name="connsiteY3" fmla="*/ 1428750 h 1800225"/>
              <a:gd name="connsiteX4" fmla="*/ 177800 w 1104900"/>
              <a:gd name="connsiteY4" fmla="*/ 1603375 h 1800225"/>
              <a:gd name="connsiteX5" fmla="*/ 298450 w 1104900"/>
              <a:gd name="connsiteY5" fmla="*/ 1800225 h 1800225"/>
              <a:gd name="connsiteX6" fmla="*/ 434975 w 1104900"/>
              <a:gd name="connsiteY6" fmla="*/ 1708150 h 1800225"/>
              <a:gd name="connsiteX7" fmla="*/ 355600 w 1104900"/>
              <a:gd name="connsiteY7" fmla="*/ 1593850 h 1800225"/>
              <a:gd name="connsiteX8" fmla="*/ 1066800 w 1104900"/>
              <a:gd name="connsiteY8" fmla="*/ 1133475 h 1800225"/>
              <a:gd name="connsiteX9" fmla="*/ 908050 w 1104900"/>
              <a:gd name="connsiteY9" fmla="*/ 869950 h 1800225"/>
              <a:gd name="connsiteX10" fmla="*/ 1025525 w 1104900"/>
              <a:gd name="connsiteY10" fmla="*/ 790575 h 1800225"/>
              <a:gd name="connsiteX11" fmla="*/ 1047750 w 1104900"/>
              <a:gd name="connsiteY11" fmla="*/ 809625 h 1800225"/>
              <a:gd name="connsiteX12" fmla="*/ 1104900 w 1104900"/>
              <a:gd name="connsiteY12" fmla="*/ 784225 h 1800225"/>
              <a:gd name="connsiteX13" fmla="*/ 587375 w 1104900"/>
              <a:gd name="connsiteY13" fmla="*/ 0 h 1800225"/>
              <a:gd name="connsiteX14" fmla="*/ 415925 w 1104900"/>
              <a:gd name="connsiteY14" fmla="*/ 107950 h 1800225"/>
              <a:gd name="connsiteX15" fmla="*/ 441325 w 1104900"/>
              <a:gd name="connsiteY15" fmla="*/ 149225 h 1800225"/>
              <a:gd name="connsiteX16" fmla="*/ 390525 w 1104900"/>
              <a:gd name="connsiteY16" fmla="*/ 177800 h 1800225"/>
              <a:gd name="connsiteX17" fmla="*/ 374650 w 1104900"/>
              <a:gd name="connsiteY17" fmla="*/ 155575 h 1800225"/>
              <a:gd name="connsiteX18" fmla="*/ 168275 w 1104900"/>
              <a:gd name="connsiteY18" fmla="*/ 288925 h 1800225"/>
              <a:gd name="connsiteX19" fmla="*/ 187325 w 1104900"/>
              <a:gd name="connsiteY19" fmla="*/ 320675 h 1800225"/>
              <a:gd name="connsiteX20" fmla="*/ 79375 w 1104900"/>
              <a:gd name="connsiteY20" fmla="*/ 377825 h 1800225"/>
              <a:gd name="connsiteX21" fmla="*/ 95250 w 1104900"/>
              <a:gd name="connsiteY21" fmla="*/ 403225 h 1800225"/>
              <a:gd name="connsiteX22" fmla="*/ 0 w 1104900"/>
              <a:gd name="connsiteY22" fmla="*/ 454025 h 1800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104900" h="1800225">
                <a:moveTo>
                  <a:pt x="0" y="454025"/>
                </a:moveTo>
                <a:lnTo>
                  <a:pt x="314325" y="930275"/>
                </a:lnTo>
                <a:lnTo>
                  <a:pt x="203200" y="1022350"/>
                </a:lnTo>
                <a:lnTo>
                  <a:pt x="466725" y="1428750"/>
                </a:lnTo>
                <a:lnTo>
                  <a:pt x="177800" y="1603375"/>
                </a:lnTo>
                <a:lnTo>
                  <a:pt x="298450" y="1800225"/>
                </a:lnTo>
                <a:lnTo>
                  <a:pt x="434975" y="1708150"/>
                </a:lnTo>
                <a:lnTo>
                  <a:pt x="355600" y="1593850"/>
                </a:lnTo>
                <a:lnTo>
                  <a:pt x="1066800" y="1133475"/>
                </a:lnTo>
                <a:lnTo>
                  <a:pt x="908050" y="869950"/>
                </a:lnTo>
                <a:lnTo>
                  <a:pt x="1025525" y="790575"/>
                </a:lnTo>
                <a:lnTo>
                  <a:pt x="1047750" y="809625"/>
                </a:lnTo>
                <a:lnTo>
                  <a:pt x="1104900" y="784225"/>
                </a:lnTo>
                <a:lnTo>
                  <a:pt x="587375" y="0"/>
                </a:lnTo>
                <a:lnTo>
                  <a:pt x="415925" y="107950"/>
                </a:lnTo>
                <a:lnTo>
                  <a:pt x="441325" y="149225"/>
                </a:lnTo>
                <a:lnTo>
                  <a:pt x="390525" y="177800"/>
                </a:lnTo>
                <a:lnTo>
                  <a:pt x="374650" y="155575"/>
                </a:lnTo>
                <a:lnTo>
                  <a:pt x="168275" y="288925"/>
                </a:lnTo>
                <a:lnTo>
                  <a:pt x="187325" y="320675"/>
                </a:lnTo>
                <a:lnTo>
                  <a:pt x="79375" y="377825"/>
                </a:lnTo>
                <a:lnTo>
                  <a:pt x="95250" y="403225"/>
                </a:lnTo>
                <a:lnTo>
                  <a:pt x="0" y="454025"/>
                </a:lnTo>
                <a:close/>
              </a:path>
            </a:pathLst>
          </a:custGeom>
          <a:solidFill>
            <a:schemeClr val="accent1">
              <a:lumMod val="75000"/>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3" name="Freeform 52"/>
          <p:cNvSpPr/>
          <p:nvPr/>
        </p:nvSpPr>
        <p:spPr>
          <a:xfrm>
            <a:off x="4314825" y="2838450"/>
            <a:ext cx="1423988" cy="1666875"/>
          </a:xfrm>
          <a:custGeom>
            <a:avLst/>
            <a:gdLst>
              <a:gd name="connsiteX0" fmla="*/ 45244 w 1423988"/>
              <a:gd name="connsiteY0" fmla="*/ 964406 h 1666875"/>
              <a:gd name="connsiteX1" fmla="*/ 0 w 1423988"/>
              <a:gd name="connsiteY1" fmla="*/ 892969 h 1666875"/>
              <a:gd name="connsiteX2" fmla="*/ 588169 w 1423988"/>
              <a:gd name="connsiteY2" fmla="*/ 511969 h 1666875"/>
              <a:gd name="connsiteX3" fmla="*/ 602456 w 1423988"/>
              <a:gd name="connsiteY3" fmla="*/ 542925 h 1666875"/>
              <a:gd name="connsiteX4" fmla="*/ 695325 w 1423988"/>
              <a:gd name="connsiteY4" fmla="*/ 488156 h 1666875"/>
              <a:gd name="connsiteX5" fmla="*/ 666750 w 1423988"/>
              <a:gd name="connsiteY5" fmla="*/ 450056 h 1666875"/>
              <a:gd name="connsiteX6" fmla="*/ 933450 w 1423988"/>
              <a:gd name="connsiteY6" fmla="*/ 280988 h 1666875"/>
              <a:gd name="connsiteX7" fmla="*/ 954881 w 1423988"/>
              <a:gd name="connsiteY7" fmla="*/ 309563 h 1666875"/>
              <a:gd name="connsiteX8" fmla="*/ 1092994 w 1423988"/>
              <a:gd name="connsiteY8" fmla="*/ 228600 h 1666875"/>
              <a:gd name="connsiteX9" fmla="*/ 1000125 w 1423988"/>
              <a:gd name="connsiteY9" fmla="*/ 71438 h 1666875"/>
              <a:gd name="connsiteX10" fmla="*/ 1109663 w 1423988"/>
              <a:gd name="connsiteY10" fmla="*/ 0 h 1666875"/>
              <a:gd name="connsiteX11" fmla="*/ 1423988 w 1423988"/>
              <a:gd name="connsiteY11" fmla="*/ 466725 h 1666875"/>
              <a:gd name="connsiteX12" fmla="*/ 1085850 w 1423988"/>
              <a:gd name="connsiteY12" fmla="*/ 690563 h 1666875"/>
              <a:gd name="connsiteX13" fmla="*/ 1352550 w 1423988"/>
              <a:gd name="connsiteY13" fmla="*/ 1100138 h 1666875"/>
              <a:gd name="connsiteX14" fmla="*/ 1285875 w 1423988"/>
              <a:gd name="connsiteY14" fmla="*/ 1135856 h 1666875"/>
              <a:gd name="connsiteX15" fmla="*/ 1319213 w 1423988"/>
              <a:gd name="connsiteY15" fmla="*/ 1185863 h 1666875"/>
              <a:gd name="connsiteX16" fmla="*/ 995363 w 1423988"/>
              <a:gd name="connsiteY16" fmla="*/ 1388269 h 1666875"/>
              <a:gd name="connsiteX17" fmla="*/ 1083469 w 1423988"/>
              <a:gd name="connsiteY17" fmla="*/ 1533525 h 1666875"/>
              <a:gd name="connsiteX18" fmla="*/ 1035844 w 1423988"/>
              <a:gd name="connsiteY18" fmla="*/ 1562100 h 1666875"/>
              <a:gd name="connsiteX19" fmla="*/ 950119 w 1423988"/>
              <a:gd name="connsiteY19" fmla="*/ 1428750 h 1666875"/>
              <a:gd name="connsiteX20" fmla="*/ 588169 w 1423988"/>
              <a:gd name="connsiteY20" fmla="*/ 1666875 h 1666875"/>
              <a:gd name="connsiteX21" fmla="*/ 554831 w 1423988"/>
              <a:gd name="connsiteY21" fmla="*/ 1619250 h 1666875"/>
              <a:gd name="connsiteX22" fmla="*/ 707231 w 1423988"/>
              <a:gd name="connsiteY22" fmla="*/ 1521619 h 1666875"/>
              <a:gd name="connsiteX23" fmla="*/ 342900 w 1423988"/>
              <a:gd name="connsiteY23" fmla="*/ 969169 h 1666875"/>
              <a:gd name="connsiteX24" fmla="*/ 333375 w 1423988"/>
              <a:gd name="connsiteY24" fmla="*/ 985838 h 1666875"/>
              <a:gd name="connsiteX25" fmla="*/ 345281 w 1423988"/>
              <a:gd name="connsiteY25" fmla="*/ 1012031 h 1666875"/>
              <a:gd name="connsiteX26" fmla="*/ 342900 w 1423988"/>
              <a:gd name="connsiteY26" fmla="*/ 1042988 h 1666875"/>
              <a:gd name="connsiteX27" fmla="*/ 302419 w 1423988"/>
              <a:gd name="connsiteY27" fmla="*/ 1066800 h 1666875"/>
              <a:gd name="connsiteX28" fmla="*/ 273844 w 1423988"/>
              <a:gd name="connsiteY28" fmla="*/ 1066800 h 1666875"/>
              <a:gd name="connsiteX29" fmla="*/ 250031 w 1423988"/>
              <a:gd name="connsiteY29" fmla="*/ 1042988 h 1666875"/>
              <a:gd name="connsiteX30" fmla="*/ 202406 w 1423988"/>
              <a:gd name="connsiteY30" fmla="*/ 1073944 h 1666875"/>
              <a:gd name="connsiteX31" fmla="*/ 104775 w 1423988"/>
              <a:gd name="connsiteY31" fmla="*/ 926306 h 1666875"/>
              <a:gd name="connsiteX32" fmla="*/ 45244 w 1423988"/>
              <a:gd name="connsiteY32" fmla="*/ 964406 h 16668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1423988" h="1666875">
                <a:moveTo>
                  <a:pt x="45244" y="964406"/>
                </a:moveTo>
                <a:lnTo>
                  <a:pt x="0" y="892969"/>
                </a:lnTo>
                <a:lnTo>
                  <a:pt x="588169" y="511969"/>
                </a:lnTo>
                <a:lnTo>
                  <a:pt x="602456" y="542925"/>
                </a:lnTo>
                <a:lnTo>
                  <a:pt x="695325" y="488156"/>
                </a:lnTo>
                <a:lnTo>
                  <a:pt x="666750" y="450056"/>
                </a:lnTo>
                <a:lnTo>
                  <a:pt x="933450" y="280988"/>
                </a:lnTo>
                <a:lnTo>
                  <a:pt x="954881" y="309563"/>
                </a:lnTo>
                <a:lnTo>
                  <a:pt x="1092994" y="228600"/>
                </a:lnTo>
                <a:lnTo>
                  <a:pt x="1000125" y="71438"/>
                </a:lnTo>
                <a:lnTo>
                  <a:pt x="1109663" y="0"/>
                </a:lnTo>
                <a:lnTo>
                  <a:pt x="1423988" y="466725"/>
                </a:lnTo>
                <a:lnTo>
                  <a:pt x="1085850" y="690563"/>
                </a:lnTo>
                <a:lnTo>
                  <a:pt x="1352550" y="1100138"/>
                </a:lnTo>
                <a:lnTo>
                  <a:pt x="1285875" y="1135856"/>
                </a:lnTo>
                <a:lnTo>
                  <a:pt x="1319213" y="1185863"/>
                </a:lnTo>
                <a:lnTo>
                  <a:pt x="995363" y="1388269"/>
                </a:lnTo>
                <a:lnTo>
                  <a:pt x="1083469" y="1533525"/>
                </a:lnTo>
                <a:lnTo>
                  <a:pt x="1035844" y="1562100"/>
                </a:lnTo>
                <a:lnTo>
                  <a:pt x="950119" y="1428750"/>
                </a:lnTo>
                <a:lnTo>
                  <a:pt x="588169" y="1666875"/>
                </a:lnTo>
                <a:lnTo>
                  <a:pt x="554831" y="1619250"/>
                </a:lnTo>
                <a:lnTo>
                  <a:pt x="707231" y="1521619"/>
                </a:lnTo>
                <a:lnTo>
                  <a:pt x="342900" y="969169"/>
                </a:lnTo>
                <a:lnTo>
                  <a:pt x="333375" y="985838"/>
                </a:lnTo>
                <a:lnTo>
                  <a:pt x="345281" y="1012031"/>
                </a:lnTo>
                <a:lnTo>
                  <a:pt x="342900" y="1042988"/>
                </a:lnTo>
                <a:lnTo>
                  <a:pt x="302419" y="1066800"/>
                </a:lnTo>
                <a:lnTo>
                  <a:pt x="273844" y="1066800"/>
                </a:lnTo>
                <a:lnTo>
                  <a:pt x="250031" y="1042988"/>
                </a:lnTo>
                <a:lnTo>
                  <a:pt x="202406" y="1073944"/>
                </a:lnTo>
                <a:lnTo>
                  <a:pt x="104775" y="926306"/>
                </a:lnTo>
                <a:lnTo>
                  <a:pt x="45244" y="964406"/>
                </a:lnTo>
                <a:close/>
              </a:path>
            </a:pathLst>
          </a:custGeom>
          <a:solidFill>
            <a:schemeClr val="accent1">
              <a:lumMod val="75000"/>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4" name="Freeform 53"/>
          <p:cNvSpPr/>
          <p:nvPr/>
        </p:nvSpPr>
        <p:spPr>
          <a:xfrm>
            <a:off x="6489700" y="3517900"/>
            <a:ext cx="895350" cy="1203325"/>
          </a:xfrm>
          <a:custGeom>
            <a:avLst/>
            <a:gdLst>
              <a:gd name="connsiteX0" fmla="*/ 0 w 895350"/>
              <a:gd name="connsiteY0" fmla="*/ 168275 h 1203325"/>
              <a:gd name="connsiteX1" fmla="*/ 260350 w 895350"/>
              <a:gd name="connsiteY1" fmla="*/ 0 h 1203325"/>
              <a:gd name="connsiteX2" fmla="*/ 895350 w 895350"/>
              <a:gd name="connsiteY2" fmla="*/ 968375 h 1203325"/>
              <a:gd name="connsiteX3" fmla="*/ 825500 w 895350"/>
              <a:gd name="connsiteY3" fmla="*/ 1006475 h 1203325"/>
              <a:gd name="connsiteX4" fmla="*/ 860425 w 895350"/>
              <a:gd name="connsiteY4" fmla="*/ 1047750 h 1203325"/>
              <a:gd name="connsiteX5" fmla="*/ 663575 w 895350"/>
              <a:gd name="connsiteY5" fmla="*/ 1165225 h 1203325"/>
              <a:gd name="connsiteX6" fmla="*/ 641350 w 895350"/>
              <a:gd name="connsiteY6" fmla="*/ 1130300 h 1203325"/>
              <a:gd name="connsiteX7" fmla="*/ 530225 w 895350"/>
              <a:gd name="connsiteY7" fmla="*/ 1203325 h 1203325"/>
              <a:gd name="connsiteX8" fmla="*/ 479425 w 895350"/>
              <a:gd name="connsiteY8" fmla="*/ 1133475 h 1203325"/>
              <a:gd name="connsiteX9" fmla="*/ 517525 w 895350"/>
              <a:gd name="connsiteY9" fmla="*/ 1108075 h 1203325"/>
              <a:gd name="connsiteX10" fmla="*/ 73025 w 895350"/>
              <a:gd name="connsiteY10" fmla="*/ 406400 h 1203325"/>
              <a:gd name="connsiteX11" fmla="*/ 101600 w 895350"/>
              <a:gd name="connsiteY11" fmla="*/ 393700 h 1203325"/>
              <a:gd name="connsiteX12" fmla="*/ 53975 w 895350"/>
              <a:gd name="connsiteY12" fmla="*/ 320675 h 1203325"/>
              <a:gd name="connsiteX13" fmla="*/ 79375 w 895350"/>
              <a:gd name="connsiteY13" fmla="*/ 298450 h 1203325"/>
              <a:gd name="connsiteX14" fmla="*/ 0 w 895350"/>
              <a:gd name="connsiteY14" fmla="*/ 168275 h 12033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895350" h="1203325">
                <a:moveTo>
                  <a:pt x="0" y="168275"/>
                </a:moveTo>
                <a:lnTo>
                  <a:pt x="260350" y="0"/>
                </a:lnTo>
                <a:lnTo>
                  <a:pt x="895350" y="968375"/>
                </a:lnTo>
                <a:lnTo>
                  <a:pt x="825500" y="1006475"/>
                </a:lnTo>
                <a:lnTo>
                  <a:pt x="860425" y="1047750"/>
                </a:lnTo>
                <a:lnTo>
                  <a:pt x="663575" y="1165225"/>
                </a:lnTo>
                <a:lnTo>
                  <a:pt x="641350" y="1130300"/>
                </a:lnTo>
                <a:lnTo>
                  <a:pt x="530225" y="1203325"/>
                </a:lnTo>
                <a:lnTo>
                  <a:pt x="479425" y="1133475"/>
                </a:lnTo>
                <a:lnTo>
                  <a:pt x="517525" y="1108075"/>
                </a:lnTo>
                <a:lnTo>
                  <a:pt x="73025" y="406400"/>
                </a:lnTo>
                <a:lnTo>
                  <a:pt x="101600" y="393700"/>
                </a:lnTo>
                <a:lnTo>
                  <a:pt x="53975" y="320675"/>
                </a:lnTo>
                <a:lnTo>
                  <a:pt x="79375" y="298450"/>
                </a:lnTo>
                <a:lnTo>
                  <a:pt x="0" y="168275"/>
                </a:lnTo>
                <a:close/>
              </a:path>
            </a:pathLst>
          </a:custGeom>
          <a:solidFill>
            <a:schemeClr val="accent1">
              <a:lumMod val="75000"/>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0" name="Picture 9"/>
          <p:cNvPicPr>
            <a:picLocks noChangeAspect="1"/>
          </p:cNvPicPr>
          <p:nvPr/>
        </p:nvPicPr>
        <p:blipFill>
          <a:blip r:embed="rId3"/>
          <a:stretch>
            <a:fillRect/>
          </a:stretch>
        </p:blipFill>
        <p:spPr>
          <a:xfrm rot="19692991">
            <a:off x="4264961" y="2438973"/>
            <a:ext cx="873017" cy="817241"/>
          </a:xfrm>
          <a:prstGeom prst="rect">
            <a:avLst/>
          </a:prstGeom>
        </p:spPr>
      </p:pic>
      <p:cxnSp>
        <p:nvCxnSpPr>
          <p:cNvPr id="12" name="Straight Connector 11"/>
          <p:cNvCxnSpPr/>
          <p:nvPr/>
        </p:nvCxnSpPr>
        <p:spPr bwMode="auto">
          <a:xfrm rot="-60000" flipV="1">
            <a:off x="4115193" y="2657506"/>
            <a:ext cx="147184" cy="83916"/>
          </a:xfrm>
          <a:prstGeom prst="line">
            <a:avLst/>
          </a:prstGeom>
          <a:solidFill>
            <a:schemeClr val="accent1"/>
          </a:solidFill>
          <a:ln w="6350" cap="flat" cmpd="sng" algn="ctr">
            <a:solidFill>
              <a:schemeClr val="bg2"/>
            </a:solidFill>
            <a:prstDash val="solid"/>
            <a:round/>
            <a:headEnd type="none" w="med" len="med"/>
            <a:tailEnd type="none" w="med" len="med"/>
          </a:ln>
          <a:effectLst/>
        </p:spPr>
      </p:cxnSp>
      <p:sp>
        <p:nvSpPr>
          <p:cNvPr id="13" name="Rectangle 12"/>
          <p:cNvSpPr/>
          <p:nvPr/>
        </p:nvSpPr>
        <p:spPr>
          <a:xfrm rot="19800000">
            <a:off x="4132284" y="2740843"/>
            <a:ext cx="171759" cy="45719"/>
          </a:xfrm>
          <a:prstGeom prst="rect">
            <a:avLst/>
          </a:prstGeom>
          <a:solidFill>
            <a:srgbClr val="F2F2F2"/>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44" name="Straight Connector 43"/>
          <p:cNvCxnSpPr/>
          <p:nvPr/>
        </p:nvCxnSpPr>
        <p:spPr bwMode="auto">
          <a:xfrm rot="-60000" flipV="1">
            <a:off x="4132359" y="2695177"/>
            <a:ext cx="147184" cy="83916"/>
          </a:xfrm>
          <a:prstGeom prst="line">
            <a:avLst/>
          </a:prstGeom>
          <a:solidFill>
            <a:schemeClr val="accent1"/>
          </a:solidFill>
          <a:ln w="6350" cap="flat" cmpd="sng" algn="ctr">
            <a:solidFill>
              <a:schemeClr val="bg2"/>
            </a:solidFill>
            <a:prstDash val="solid"/>
            <a:round/>
            <a:headEnd type="none" w="med" len="med"/>
            <a:tailEnd type="none" w="med" len="med"/>
          </a:ln>
          <a:effectLst/>
        </p:spPr>
      </p:cxnSp>
      <p:sp>
        <p:nvSpPr>
          <p:cNvPr id="14" name="Freeform 13"/>
          <p:cNvSpPr/>
          <p:nvPr/>
        </p:nvSpPr>
        <p:spPr>
          <a:xfrm>
            <a:off x="4266014" y="2284221"/>
            <a:ext cx="921516" cy="1134995"/>
          </a:xfrm>
          <a:custGeom>
            <a:avLst/>
            <a:gdLst>
              <a:gd name="connsiteX0" fmla="*/ 0 w 921516"/>
              <a:gd name="connsiteY0" fmla="*/ 366472 h 1134995"/>
              <a:gd name="connsiteX1" fmla="*/ 597740 w 921516"/>
              <a:gd name="connsiteY1" fmla="*/ 0 h 1134995"/>
              <a:gd name="connsiteX2" fmla="*/ 697363 w 921516"/>
              <a:gd name="connsiteY2" fmla="*/ 177899 h 1134995"/>
              <a:gd name="connsiteX3" fmla="*/ 177899 w 921516"/>
              <a:gd name="connsiteY3" fmla="*/ 491001 h 1134995"/>
              <a:gd name="connsiteX4" fmla="*/ 320218 w 921516"/>
              <a:gd name="connsiteY4" fmla="*/ 718711 h 1134995"/>
              <a:gd name="connsiteX5" fmla="*/ 437631 w 921516"/>
              <a:gd name="connsiteY5" fmla="*/ 643994 h 1134995"/>
              <a:gd name="connsiteX6" fmla="*/ 380704 w 921516"/>
              <a:gd name="connsiteY6" fmla="*/ 547928 h 1134995"/>
              <a:gd name="connsiteX7" fmla="*/ 693805 w 921516"/>
              <a:gd name="connsiteY7" fmla="*/ 355798 h 1134995"/>
              <a:gd name="connsiteX8" fmla="*/ 921516 w 921516"/>
              <a:gd name="connsiteY8" fmla="*/ 736501 h 1134995"/>
              <a:gd name="connsiteX9" fmla="*/ 604856 w 921516"/>
              <a:gd name="connsiteY9" fmla="*/ 925074 h 1134995"/>
              <a:gd name="connsiteX10" fmla="*/ 551486 w 921516"/>
              <a:gd name="connsiteY10" fmla="*/ 836125 h 1134995"/>
              <a:gd name="connsiteX11" fmla="*/ 377146 w 921516"/>
              <a:gd name="connsiteY11" fmla="*/ 942864 h 1134995"/>
              <a:gd name="connsiteX12" fmla="*/ 430515 w 921516"/>
              <a:gd name="connsiteY12" fmla="*/ 1038929 h 1134995"/>
              <a:gd name="connsiteX13" fmla="*/ 277522 w 921516"/>
              <a:gd name="connsiteY13" fmla="*/ 1134995 h 1134995"/>
              <a:gd name="connsiteX14" fmla="*/ 117413 w 921516"/>
              <a:gd name="connsiteY14" fmla="*/ 861030 h 1134995"/>
              <a:gd name="connsiteX15" fmla="*/ 252616 w 921516"/>
              <a:gd name="connsiteY15" fmla="*/ 782755 h 1134995"/>
              <a:gd name="connsiteX16" fmla="*/ 0 w 921516"/>
              <a:gd name="connsiteY16" fmla="*/ 366472 h 11349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921516" h="1134995">
                <a:moveTo>
                  <a:pt x="0" y="366472"/>
                </a:moveTo>
                <a:lnTo>
                  <a:pt x="597740" y="0"/>
                </a:lnTo>
                <a:lnTo>
                  <a:pt x="697363" y="177899"/>
                </a:lnTo>
                <a:lnTo>
                  <a:pt x="177899" y="491001"/>
                </a:lnTo>
                <a:lnTo>
                  <a:pt x="320218" y="718711"/>
                </a:lnTo>
                <a:lnTo>
                  <a:pt x="437631" y="643994"/>
                </a:lnTo>
                <a:lnTo>
                  <a:pt x="380704" y="547928"/>
                </a:lnTo>
                <a:lnTo>
                  <a:pt x="693805" y="355798"/>
                </a:lnTo>
                <a:lnTo>
                  <a:pt x="921516" y="736501"/>
                </a:lnTo>
                <a:lnTo>
                  <a:pt x="604856" y="925074"/>
                </a:lnTo>
                <a:lnTo>
                  <a:pt x="551486" y="836125"/>
                </a:lnTo>
                <a:lnTo>
                  <a:pt x="377146" y="942864"/>
                </a:lnTo>
                <a:lnTo>
                  <a:pt x="430515" y="1038929"/>
                </a:lnTo>
                <a:lnTo>
                  <a:pt x="277522" y="1134995"/>
                </a:lnTo>
                <a:lnTo>
                  <a:pt x="117413" y="861030"/>
                </a:lnTo>
                <a:lnTo>
                  <a:pt x="252616" y="782755"/>
                </a:lnTo>
                <a:lnTo>
                  <a:pt x="0" y="366472"/>
                </a:lnTo>
                <a:close/>
              </a:path>
            </a:pathLst>
          </a:custGeom>
          <a:solidFill>
            <a:schemeClr val="accent1">
              <a:lumMod val="75000"/>
              <a:alpha val="3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 name="Content Placeholder 2"/>
          <p:cNvSpPr txBox="1">
            <a:spLocks/>
          </p:cNvSpPr>
          <p:nvPr/>
        </p:nvSpPr>
        <p:spPr>
          <a:xfrm>
            <a:off x="9047922" y="1081691"/>
            <a:ext cx="3144078" cy="5776310"/>
          </a:xfrm>
          <a:prstGeom prst="rect">
            <a:avLst/>
          </a:prstGeom>
        </p:spPr>
        <p:txBody>
          <a:bodyPr>
            <a:normAutofit/>
          </a:bodyPr>
          <a:lstStyle>
            <a:lvl1pPr marL="342900" indent="-342900" algn="l" rtl="0" eaLnBrk="0" fontAlgn="base" hangingPunct="0">
              <a:spcBef>
                <a:spcPct val="20000"/>
              </a:spcBef>
              <a:spcAft>
                <a:spcPct val="0"/>
              </a:spcAft>
              <a:buClr>
                <a:srgbClr val="A50021"/>
              </a:buClr>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lr>
                <a:srgbClr val="A50021"/>
              </a:buClr>
              <a:buFont typeface="Arial" panose="020B0604020202020204" pitchFamily="34" charset="0"/>
              <a:buChar char="–"/>
              <a:defRPr sz="2800">
                <a:solidFill>
                  <a:schemeClr val="tx1"/>
                </a:solidFill>
                <a:latin typeface="+mn-lt"/>
              </a:defRPr>
            </a:lvl2pPr>
            <a:lvl3pPr marL="1143000" indent="-228600" algn="l" rtl="0" eaLnBrk="0" fontAlgn="base" hangingPunct="0">
              <a:spcBef>
                <a:spcPct val="20000"/>
              </a:spcBef>
              <a:spcAft>
                <a:spcPct val="0"/>
              </a:spcAft>
              <a:buClr>
                <a:srgbClr val="A50021"/>
              </a:buClr>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r>
              <a:rPr lang="en-GB" sz="1800" kern="0" dirty="0" smtClean="0"/>
              <a:t>Granite Block refurbished (no clinical space)</a:t>
            </a:r>
          </a:p>
          <a:p>
            <a:r>
              <a:rPr lang="en-GB" sz="1800" kern="0" dirty="0" smtClean="0"/>
              <a:t>Peter </a:t>
            </a:r>
            <a:r>
              <a:rPr lang="en-GB" sz="1800" kern="0" dirty="0" err="1" smtClean="0"/>
              <a:t>Crill</a:t>
            </a:r>
            <a:r>
              <a:rPr lang="en-GB" sz="1800" kern="0" dirty="0" smtClean="0"/>
              <a:t> House demolished</a:t>
            </a:r>
          </a:p>
          <a:p>
            <a:r>
              <a:rPr lang="en-GB" sz="1800" kern="0" dirty="0" smtClean="0"/>
              <a:t>1980’s Block demolished</a:t>
            </a:r>
          </a:p>
          <a:p>
            <a:r>
              <a:rPr lang="en-GB" sz="1800" kern="0" dirty="0" smtClean="0"/>
              <a:t>1960’s Block demolished</a:t>
            </a:r>
          </a:p>
          <a:p>
            <a:r>
              <a:rPr lang="en-GB" sz="1800" kern="0" dirty="0" smtClean="0"/>
              <a:t>Boiler house demolished</a:t>
            </a:r>
          </a:p>
          <a:p>
            <a:r>
              <a:rPr lang="en-GB" sz="1800" kern="0" dirty="0" smtClean="0"/>
              <a:t>Hotels purchased</a:t>
            </a:r>
          </a:p>
          <a:p>
            <a:r>
              <a:rPr lang="en-GB" sz="1800" kern="0" dirty="0" smtClean="0"/>
              <a:t>36-44 Kensington Place purchased</a:t>
            </a:r>
          </a:p>
          <a:p>
            <a:r>
              <a:rPr lang="en-GB" sz="1800" kern="0" dirty="0" smtClean="0"/>
              <a:t>Westaway Court rebuilt</a:t>
            </a:r>
          </a:p>
          <a:p>
            <a:endParaRPr lang="en-GB" sz="1800" kern="0" dirty="0"/>
          </a:p>
          <a:p>
            <a:r>
              <a:rPr lang="en-GB" sz="1800" kern="0" dirty="0" smtClean="0"/>
              <a:t>£466m</a:t>
            </a:r>
          </a:p>
          <a:p>
            <a:endParaRPr lang="en-GB" sz="1800" kern="0" dirty="0"/>
          </a:p>
          <a:p>
            <a:r>
              <a:rPr lang="en-GB" sz="1800" kern="0" dirty="0"/>
              <a:t>8</a:t>
            </a:r>
            <a:r>
              <a:rPr lang="en-GB" sz="1800" kern="0" dirty="0" smtClean="0"/>
              <a:t> year programme (from Q4 2016) +2 years for Granite Block and new main entrance</a:t>
            </a:r>
            <a:endParaRPr lang="en-GB" sz="1800" kern="0" dirty="0"/>
          </a:p>
        </p:txBody>
      </p:sp>
      <p:sp>
        <p:nvSpPr>
          <p:cNvPr id="18" name="Title 1"/>
          <p:cNvSpPr txBox="1">
            <a:spLocks/>
          </p:cNvSpPr>
          <p:nvPr/>
        </p:nvSpPr>
        <p:spPr>
          <a:xfrm>
            <a:off x="609600" y="274638"/>
            <a:ext cx="6516757" cy="1242820"/>
          </a:xfrm>
          <a:prstGeom prst="rect">
            <a:avLst/>
          </a:prstGeom>
          <a:solidFill>
            <a:schemeClr val="bg1"/>
          </a:solidFill>
        </p:spPr>
        <p:txBody>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algn="l"/>
            <a:r>
              <a:rPr lang="en-GB" kern="0" dirty="0" smtClean="0"/>
              <a:t>2018 “Revised scheme” -</a:t>
            </a:r>
          </a:p>
          <a:p>
            <a:pPr algn="l"/>
            <a:r>
              <a:rPr lang="en-GB" sz="3200" kern="0" dirty="0" smtClean="0"/>
              <a:t>outline planning application</a:t>
            </a:r>
          </a:p>
        </p:txBody>
      </p:sp>
      <p:grpSp>
        <p:nvGrpSpPr>
          <p:cNvPr id="19" name="Group 1"/>
          <p:cNvGrpSpPr/>
          <p:nvPr/>
        </p:nvGrpSpPr>
        <p:grpSpPr>
          <a:xfrm>
            <a:off x="5916587" y="-283798"/>
            <a:ext cx="2672655" cy="959026"/>
            <a:chOff x="5916587" y="-283798"/>
            <a:chExt cx="2672655" cy="959026"/>
          </a:xfrm>
        </p:grpSpPr>
        <p:sp>
          <p:nvSpPr>
            <p:cNvPr id="20" name="Rounded Rectangle 2"/>
            <p:cNvSpPr>
              <a:spLocks noChangeAspect="1"/>
            </p:cNvSpPr>
            <p:nvPr/>
          </p:nvSpPr>
          <p:spPr>
            <a:xfrm rot="18810051">
              <a:off x="7670402" y="-243612"/>
              <a:ext cx="959026" cy="878654"/>
            </a:xfrm>
            <a:prstGeom prst="roundRect">
              <a:avLst/>
            </a:prstGeom>
            <a:solidFill>
              <a:srgbClr val="FFCCCC"/>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 name="TextBox 3"/>
            <p:cNvSpPr txBox="1"/>
            <p:nvPr/>
          </p:nvSpPr>
          <p:spPr>
            <a:xfrm>
              <a:off x="5916587" y="212269"/>
              <a:ext cx="1434474" cy="261610"/>
            </a:xfrm>
            <a:prstGeom prst="rect">
              <a:avLst/>
            </a:prstGeom>
            <a:noFill/>
            <a:ln>
              <a:noFill/>
            </a:ln>
          </p:spPr>
          <p:txBody>
            <a:bodyPr wrap="square" rtlCol="0">
              <a:spAutoFit/>
            </a:bodyPr>
            <a:lstStyle/>
            <a:p>
              <a:r>
                <a:rPr lang="en-GB" sz="1100" b="1" dirty="0" smtClean="0"/>
                <a:t>Westaway Court</a:t>
              </a:r>
            </a:p>
          </p:txBody>
        </p:sp>
        <p:sp>
          <p:nvSpPr>
            <p:cNvPr id="22" name="Freeform 4"/>
            <p:cNvSpPr/>
            <p:nvPr/>
          </p:nvSpPr>
          <p:spPr>
            <a:xfrm>
              <a:off x="7119435" y="349316"/>
              <a:ext cx="786984" cy="0"/>
            </a:xfrm>
            <a:custGeom>
              <a:avLst/>
              <a:gdLst>
                <a:gd name="connsiteX0" fmla="*/ 0 w 786984"/>
                <a:gd name="connsiteY0" fmla="*/ 0 h 0"/>
                <a:gd name="connsiteX1" fmla="*/ 786984 w 786984"/>
                <a:gd name="connsiteY1" fmla="*/ 0 h 0"/>
              </a:gdLst>
              <a:ahLst/>
              <a:cxnLst>
                <a:cxn ang="0">
                  <a:pos x="connsiteX0" y="connsiteY0"/>
                </a:cxn>
                <a:cxn ang="0">
                  <a:pos x="connsiteX1" y="connsiteY1"/>
                </a:cxn>
              </a:cxnLst>
              <a:rect l="l" t="t" r="r" b="b"/>
              <a:pathLst>
                <a:path w="786984">
                  <a:moveTo>
                    <a:pt x="0" y="0"/>
                  </a:moveTo>
                  <a:lnTo>
                    <a:pt x="786984" y="0"/>
                  </a:lnTo>
                </a:path>
              </a:pathLst>
            </a:custGeom>
            <a:noFill/>
            <a:ln>
              <a:solidFill>
                <a:schemeClr val="tx1"/>
              </a:solidFill>
              <a:tailEnd type="ova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32" name="Freeform 31"/>
          <p:cNvSpPr/>
          <p:nvPr/>
        </p:nvSpPr>
        <p:spPr>
          <a:xfrm>
            <a:off x="4914900" y="2295525"/>
            <a:ext cx="2543175" cy="2466975"/>
          </a:xfrm>
          <a:custGeom>
            <a:avLst/>
            <a:gdLst>
              <a:gd name="connsiteX0" fmla="*/ 309563 w 2543175"/>
              <a:gd name="connsiteY0" fmla="*/ 514350 h 2466975"/>
              <a:gd name="connsiteX1" fmla="*/ 752475 w 2543175"/>
              <a:gd name="connsiteY1" fmla="*/ 228600 h 2466975"/>
              <a:gd name="connsiteX2" fmla="*/ 1100138 w 2543175"/>
              <a:gd name="connsiteY2" fmla="*/ 0 h 2466975"/>
              <a:gd name="connsiteX3" fmla="*/ 1171575 w 2543175"/>
              <a:gd name="connsiteY3" fmla="*/ 57150 h 2466975"/>
              <a:gd name="connsiteX4" fmla="*/ 2543175 w 2543175"/>
              <a:gd name="connsiteY4" fmla="*/ 2190750 h 2466975"/>
              <a:gd name="connsiteX5" fmla="*/ 2462213 w 2543175"/>
              <a:gd name="connsiteY5" fmla="*/ 2305050 h 2466975"/>
              <a:gd name="connsiteX6" fmla="*/ 2314575 w 2543175"/>
              <a:gd name="connsiteY6" fmla="*/ 2424113 h 2466975"/>
              <a:gd name="connsiteX7" fmla="*/ 2133600 w 2543175"/>
              <a:gd name="connsiteY7" fmla="*/ 2466975 h 2466975"/>
              <a:gd name="connsiteX8" fmla="*/ 2085975 w 2543175"/>
              <a:gd name="connsiteY8" fmla="*/ 2443163 h 2466975"/>
              <a:gd name="connsiteX9" fmla="*/ 2019300 w 2543175"/>
              <a:gd name="connsiteY9" fmla="*/ 2333625 h 2466975"/>
              <a:gd name="connsiteX10" fmla="*/ 2000250 w 2543175"/>
              <a:gd name="connsiteY10" fmla="*/ 2257425 h 2466975"/>
              <a:gd name="connsiteX11" fmla="*/ 2000250 w 2543175"/>
              <a:gd name="connsiteY11" fmla="*/ 2214563 h 2466975"/>
              <a:gd name="connsiteX12" fmla="*/ 1652588 w 2543175"/>
              <a:gd name="connsiteY12" fmla="*/ 1671638 h 2466975"/>
              <a:gd name="connsiteX13" fmla="*/ 1614488 w 2543175"/>
              <a:gd name="connsiteY13" fmla="*/ 1657350 h 2466975"/>
              <a:gd name="connsiteX14" fmla="*/ 1504950 w 2543175"/>
              <a:gd name="connsiteY14" fmla="*/ 1457325 h 2466975"/>
              <a:gd name="connsiteX15" fmla="*/ 300038 w 2543175"/>
              <a:gd name="connsiteY15" fmla="*/ 2228850 h 2466975"/>
              <a:gd name="connsiteX16" fmla="*/ 104775 w 2543175"/>
              <a:gd name="connsiteY16" fmla="*/ 2290763 h 2466975"/>
              <a:gd name="connsiteX17" fmla="*/ 0 w 2543175"/>
              <a:gd name="connsiteY17" fmla="*/ 1971675 h 2466975"/>
              <a:gd name="connsiteX18" fmla="*/ 657225 w 2543175"/>
              <a:gd name="connsiteY18" fmla="*/ 1490663 h 2466975"/>
              <a:gd name="connsiteX19" fmla="*/ 371475 w 2543175"/>
              <a:gd name="connsiteY19" fmla="*/ 809625 h 24669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543175" h="2466975">
                <a:moveTo>
                  <a:pt x="309563" y="514350"/>
                </a:moveTo>
                <a:lnTo>
                  <a:pt x="752475" y="228600"/>
                </a:lnTo>
                <a:lnTo>
                  <a:pt x="1100138" y="0"/>
                </a:lnTo>
                <a:lnTo>
                  <a:pt x="1171575" y="57150"/>
                </a:lnTo>
                <a:lnTo>
                  <a:pt x="2543175" y="2190750"/>
                </a:lnTo>
                <a:lnTo>
                  <a:pt x="2462213" y="2305050"/>
                </a:lnTo>
                <a:lnTo>
                  <a:pt x="2314575" y="2424113"/>
                </a:lnTo>
                <a:lnTo>
                  <a:pt x="2133600" y="2466975"/>
                </a:lnTo>
                <a:lnTo>
                  <a:pt x="2085975" y="2443163"/>
                </a:lnTo>
                <a:lnTo>
                  <a:pt x="2019300" y="2333625"/>
                </a:lnTo>
                <a:lnTo>
                  <a:pt x="2000250" y="2257425"/>
                </a:lnTo>
                <a:lnTo>
                  <a:pt x="2000250" y="2214563"/>
                </a:lnTo>
                <a:lnTo>
                  <a:pt x="1652588" y="1671638"/>
                </a:lnTo>
                <a:lnTo>
                  <a:pt x="1614488" y="1657350"/>
                </a:lnTo>
                <a:lnTo>
                  <a:pt x="1504950" y="1457325"/>
                </a:lnTo>
                <a:lnTo>
                  <a:pt x="300038" y="2228850"/>
                </a:lnTo>
                <a:lnTo>
                  <a:pt x="104775" y="2290763"/>
                </a:lnTo>
                <a:lnTo>
                  <a:pt x="0" y="1971675"/>
                </a:lnTo>
                <a:lnTo>
                  <a:pt x="657225" y="1490663"/>
                </a:lnTo>
                <a:lnTo>
                  <a:pt x="371475" y="809625"/>
                </a:lnTo>
              </a:path>
            </a:pathLst>
          </a:cu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sp>
        <p:nvSpPr>
          <p:cNvPr id="48" name="Freeform 47"/>
          <p:cNvSpPr/>
          <p:nvPr/>
        </p:nvSpPr>
        <p:spPr>
          <a:xfrm>
            <a:off x="5219700" y="3690938"/>
            <a:ext cx="1447800" cy="1247775"/>
          </a:xfrm>
          <a:custGeom>
            <a:avLst/>
            <a:gdLst>
              <a:gd name="connsiteX0" fmla="*/ 0 w 1447800"/>
              <a:gd name="connsiteY0" fmla="*/ 823912 h 1247775"/>
              <a:gd name="connsiteX1" fmla="*/ 266700 w 1447800"/>
              <a:gd name="connsiteY1" fmla="*/ 1247775 h 1247775"/>
              <a:gd name="connsiteX2" fmla="*/ 385763 w 1447800"/>
              <a:gd name="connsiteY2" fmla="*/ 1176337 h 1247775"/>
              <a:gd name="connsiteX3" fmla="*/ 338138 w 1447800"/>
              <a:gd name="connsiteY3" fmla="*/ 1076325 h 1247775"/>
              <a:gd name="connsiteX4" fmla="*/ 728663 w 1447800"/>
              <a:gd name="connsiteY4" fmla="*/ 833437 h 1247775"/>
              <a:gd name="connsiteX5" fmla="*/ 766763 w 1447800"/>
              <a:gd name="connsiteY5" fmla="*/ 900112 h 1247775"/>
              <a:gd name="connsiteX6" fmla="*/ 923925 w 1447800"/>
              <a:gd name="connsiteY6" fmla="*/ 809625 h 1247775"/>
              <a:gd name="connsiteX7" fmla="*/ 881063 w 1447800"/>
              <a:gd name="connsiteY7" fmla="*/ 728662 h 1247775"/>
              <a:gd name="connsiteX8" fmla="*/ 1266825 w 1447800"/>
              <a:gd name="connsiteY8" fmla="*/ 476250 h 1247775"/>
              <a:gd name="connsiteX9" fmla="*/ 1328738 w 1447800"/>
              <a:gd name="connsiteY9" fmla="*/ 561975 h 1247775"/>
              <a:gd name="connsiteX10" fmla="*/ 1447800 w 1447800"/>
              <a:gd name="connsiteY10" fmla="*/ 490537 h 1247775"/>
              <a:gd name="connsiteX11" fmla="*/ 1304925 w 1447800"/>
              <a:gd name="connsiteY11" fmla="*/ 252412 h 1247775"/>
              <a:gd name="connsiteX12" fmla="*/ 1366838 w 1447800"/>
              <a:gd name="connsiteY12" fmla="*/ 223837 h 1247775"/>
              <a:gd name="connsiteX13" fmla="*/ 1323975 w 1447800"/>
              <a:gd name="connsiteY13" fmla="*/ 142875 h 1247775"/>
              <a:gd name="connsiteX14" fmla="*/ 1357313 w 1447800"/>
              <a:gd name="connsiteY14" fmla="*/ 133350 h 1247775"/>
              <a:gd name="connsiteX15" fmla="*/ 1276350 w 1447800"/>
              <a:gd name="connsiteY15" fmla="*/ 0 h 1247775"/>
              <a:gd name="connsiteX16" fmla="*/ 0 w 1447800"/>
              <a:gd name="connsiteY16" fmla="*/ 823912 h 1247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447800" h="1247775">
                <a:moveTo>
                  <a:pt x="0" y="823912"/>
                </a:moveTo>
                <a:lnTo>
                  <a:pt x="266700" y="1247775"/>
                </a:lnTo>
                <a:lnTo>
                  <a:pt x="385763" y="1176337"/>
                </a:lnTo>
                <a:lnTo>
                  <a:pt x="338138" y="1076325"/>
                </a:lnTo>
                <a:lnTo>
                  <a:pt x="728663" y="833437"/>
                </a:lnTo>
                <a:lnTo>
                  <a:pt x="766763" y="900112"/>
                </a:lnTo>
                <a:lnTo>
                  <a:pt x="923925" y="809625"/>
                </a:lnTo>
                <a:lnTo>
                  <a:pt x="881063" y="728662"/>
                </a:lnTo>
                <a:lnTo>
                  <a:pt x="1266825" y="476250"/>
                </a:lnTo>
                <a:lnTo>
                  <a:pt x="1328738" y="561975"/>
                </a:lnTo>
                <a:lnTo>
                  <a:pt x="1447800" y="490537"/>
                </a:lnTo>
                <a:lnTo>
                  <a:pt x="1304925" y="252412"/>
                </a:lnTo>
                <a:lnTo>
                  <a:pt x="1366838" y="223837"/>
                </a:lnTo>
                <a:lnTo>
                  <a:pt x="1323975" y="142875"/>
                </a:lnTo>
                <a:lnTo>
                  <a:pt x="1357313" y="133350"/>
                </a:lnTo>
                <a:lnTo>
                  <a:pt x="1276350" y="0"/>
                </a:lnTo>
                <a:lnTo>
                  <a:pt x="0" y="823912"/>
                </a:lnTo>
                <a:close/>
              </a:path>
            </a:pathLst>
          </a:custGeom>
          <a:solidFill>
            <a:schemeClr val="accent1">
              <a:lumMod val="75000"/>
              <a:alpha val="3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2" name="Rectangle 10"/>
          <p:cNvSpPr/>
          <p:nvPr/>
        </p:nvSpPr>
        <p:spPr>
          <a:xfrm rot="3457335">
            <a:off x="3227043" y="4132450"/>
            <a:ext cx="436736" cy="402141"/>
          </a:xfrm>
          <a:prstGeom prst="rect">
            <a:avLst/>
          </a:prstGeom>
          <a:solidFill>
            <a:srgbClr val="FFCCCC"/>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9" name="Rounded Rectangle 28"/>
          <p:cNvSpPr/>
          <p:nvPr/>
        </p:nvSpPr>
        <p:spPr>
          <a:xfrm rot="8949194">
            <a:off x="3878952" y="3685896"/>
            <a:ext cx="1328515" cy="2245981"/>
          </a:xfrm>
          <a:prstGeom prst="roundRect">
            <a:avLst/>
          </a:prstGeom>
          <a:solidFill>
            <a:srgbClr val="FFCCCC"/>
          </a:solidFill>
          <a:ln w="19050" cap="flat" cmpd="sng" algn="ctr">
            <a:solidFill>
              <a:schemeClr val="tx1"/>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smtClean="0">
              <a:ln>
                <a:noFill/>
              </a:ln>
              <a:solidFill>
                <a:prstClr val="white"/>
              </a:solidFill>
              <a:effectLst/>
              <a:uLnTx/>
              <a:uFillTx/>
              <a:latin typeface="Calibri" panose="020F0502020204030204"/>
              <a:ea typeface="+mn-ea"/>
              <a:cs typeface="+mn-cs"/>
            </a:endParaRPr>
          </a:p>
        </p:txBody>
      </p:sp>
      <p:sp>
        <p:nvSpPr>
          <p:cNvPr id="35" name="Rounded Rectangle 34"/>
          <p:cNvSpPr/>
          <p:nvPr/>
        </p:nvSpPr>
        <p:spPr>
          <a:xfrm rot="3533885">
            <a:off x="5452494" y="2998022"/>
            <a:ext cx="277937" cy="401750"/>
          </a:xfrm>
          <a:prstGeom prst="roundRect">
            <a:avLst/>
          </a:prstGeom>
          <a:solidFill>
            <a:srgbClr val="FFCCCC"/>
          </a:solidFill>
          <a:ln w="19050" cap="flat" cmpd="sng" algn="ctr">
            <a:solidFill>
              <a:schemeClr val="tx1"/>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smtClean="0">
              <a:ln>
                <a:noFill/>
              </a:ln>
              <a:solidFill>
                <a:prstClr val="white"/>
              </a:solidFill>
              <a:effectLst/>
              <a:uLnTx/>
              <a:uFillTx/>
              <a:latin typeface="Calibri" panose="020F0502020204030204"/>
              <a:ea typeface="+mn-ea"/>
              <a:cs typeface="+mn-cs"/>
            </a:endParaRPr>
          </a:p>
        </p:txBody>
      </p:sp>
      <p:sp>
        <p:nvSpPr>
          <p:cNvPr id="38" name="Rounded Rectangle 37"/>
          <p:cNvSpPr/>
          <p:nvPr/>
        </p:nvSpPr>
        <p:spPr>
          <a:xfrm rot="3533885">
            <a:off x="5409033" y="3054933"/>
            <a:ext cx="990954" cy="401750"/>
          </a:xfrm>
          <a:prstGeom prst="roundRect">
            <a:avLst/>
          </a:prstGeom>
          <a:solidFill>
            <a:srgbClr val="FFCCCC"/>
          </a:solidFill>
          <a:ln w="19050" cap="flat" cmpd="sng" algn="ctr">
            <a:solidFill>
              <a:schemeClr val="tx1"/>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smtClean="0">
              <a:ln>
                <a:noFill/>
              </a:ln>
              <a:solidFill>
                <a:prstClr val="white"/>
              </a:solidFill>
              <a:effectLst/>
              <a:uLnTx/>
              <a:uFillTx/>
              <a:latin typeface="Calibri" panose="020F0502020204030204"/>
              <a:ea typeface="+mn-ea"/>
              <a:cs typeface="+mn-cs"/>
            </a:endParaRPr>
          </a:p>
        </p:txBody>
      </p:sp>
      <p:sp>
        <p:nvSpPr>
          <p:cNvPr id="39" name="Rectangle 38"/>
          <p:cNvSpPr/>
          <p:nvPr/>
        </p:nvSpPr>
        <p:spPr>
          <a:xfrm rot="3544926">
            <a:off x="5190012" y="1860308"/>
            <a:ext cx="151951" cy="525469"/>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prstClr val="white"/>
              </a:solidFill>
            </a:endParaRPr>
          </a:p>
        </p:txBody>
      </p:sp>
      <p:sp>
        <p:nvSpPr>
          <p:cNvPr id="40" name="TextBox 39"/>
          <p:cNvSpPr txBox="1"/>
          <p:nvPr/>
        </p:nvSpPr>
        <p:spPr>
          <a:xfrm rot="19699135">
            <a:off x="4734849" y="5545319"/>
            <a:ext cx="673582" cy="246221"/>
          </a:xfrm>
          <a:prstGeom prst="rect">
            <a:avLst/>
          </a:prstGeom>
          <a:noFill/>
        </p:spPr>
        <p:txBody>
          <a:bodyPr wrap="none" rtlCol="0">
            <a:spAutoFit/>
          </a:bodyPr>
          <a:lstStyle/>
          <a:p>
            <a:r>
              <a:rPr lang="en-GB" sz="1000" b="1"/>
              <a:t>3 </a:t>
            </a:r>
            <a:r>
              <a:rPr lang="en-GB" sz="1000" b="1" smtClean="0"/>
              <a:t>storey</a:t>
            </a:r>
            <a:endParaRPr lang="en-GB" sz="1000" b="1" dirty="0"/>
          </a:p>
        </p:txBody>
      </p:sp>
      <p:sp>
        <p:nvSpPr>
          <p:cNvPr id="41" name="Rounded Rectangle 14"/>
          <p:cNvSpPr/>
          <p:nvPr/>
        </p:nvSpPr>
        <p:spPr>
          <a:xfrm rot="19748198">
            <a:off x="4038121" y="3835053"/>
            <a:ext cx="990954" cy="1894670"/>
          </a:xfrm>
          <a:prstGeom prst="roundRect">
            <a:avLst/>
          </a:prstGeom>
          <a:solidFill>
            <a:srgbClr val="FCA1B0"/>
          </a:solidFill>
          <a:ln w="19050" cap="flat" cmpd="sng" algn="ctr">
            <a:solidFill>
              <a:schemeClr val="tx1"/>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smtClean="0">
              <a:ln>
                <a:noFill/>
              </a:ln>
              <a:solidFill>
                <a:prstClr val="white"/>
              </a:solidFill>
              <a:effectLst/>
              <a:uLnTx/>
              <a:uFillTx/>
              <a:latin typeface="Calibri" panose="020F0502020204030204"/>
              <a:ea typeface="+mn-ea"/>
              <a:cs typeface="+mn-cs"/>
            </a:endParaRPr>
          </a:p>
        </p:txBody>
      </p:sp>
      <p:sp>
        <p:nvSpPr>
          <p:cNvPr id="31" name="Rounded Rectangle 30"/>
          <p:cNvSpPr/>
          <p:nvPr/>
        </p:nvSpPr>
        <p:spPr>
          <a:xfrm rot="3533885">
            <a:off x="4208462" y="2878910"/>
            <a:ext cx="990954" cy="2145109"/>
          </a:xfrm>
          <a:prstGeom prst="roundRect">
            <a:avLst/>
          </a:prstGeom>
          <a:solidFill>
            <a:srgbClr val="FF8F8F"/>
          </a:solidFill>
          <a:ln w="19050" cap="flat" cmpd="sng" algn="ctr">
            <a:solidFill>
              <a:schemeClr val="tx1"/>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smtClean="0">
              <a:ln>
                <a:noFill/>
              </a:ln>
              <a:solidFill>
                <a:prstClr val="white"/>
              </a:solidFill>
              <a:effectLst/>
              <a:uLnTx/>
              <a:uFillTx/>
              <a:latin typeface="Calibri" panose="020F0502020204030204"/>
              <a:ea typeface="+mn-ea"/>
              <a:cs typeface="+mn-cs"/>
            </a:endParaRPr>
          </a:p>
        </p:txBody>
      </p:sp>
      <p:sp>
        <p:nvSpPr>
          <p:cNvPr id="43" name="TextBox 15"/>
          <p:cNvSpPr txBox="1"/>
          <p:nvPr/>
        </p:nvSpPr>
        <p:spPr>
          <a:xfrm rot="3476764">
            <a:off x="5586166" y="3135355"/>
            <a:ext cx="673582" cy="246221"/>
          </a:xfrm>
          <a:prstGeom prst="rect">
            <a:avLst/>
          </a:prstGeom>
          <a:noFill/>
        </p:spPr>
        <p:txBody>
          <a:bodyPr wrap="none" rtlCol="0">
            <a:spAutoFit/>
          </a:bodyPr>
          <a:lstStyle/>
          <a:p>
            <a:r>
              <a:rPr lang="en-GB" sz="1000" b="1" dirty="0"/>
              <a:t>3</a:t>
            </a:r>
            <a:r>
              <a:rPr lang="en-GB" sz="1000" b="1" dirty="0" smtClean="0"/>
              <a:t> storey</a:t>
            </a:r>
            <a:endParaRPr lang="en-GB" sz="1000" b="1" dirty="0"/>
          </a:p>
        </p:txBody>
      </p:sp>
      <p:sp>
        <p:nvSpPr>
          <p:cNvPr id="47" name="TextBox 23"/>
          <p:cNvSpPr txBox="1"/>
          <p:nvPr/>
        </p:nvSpPr>
        <p:spPr>
          <a:xfrm rot="19740000">
            <a:off x="4355034" y="4946215"/>
            <a:ext cx="673582" cy="246221"/>
          </a:xfrm>
          <a:prstGeom prst="rect">
            <a:avLst/>
          </a:prstGeom>
          <a:noFill/>
        </p:spPr>
        <p:txBody>
          <a:bodyPr wrap="none" rtlCol="0">
            <a:spAutoFit/>
          </a:bodyPr>
          <a:lstStyle/>
          <a:p>
            <a:r>
              <a:rPr lang="en-GB" sz="1000" b="1" dirty="0"/>
              <a:t>4</a:t>
            </a:r>
            <a:r>
              <a:rPr lang="en-GB" sz="1000" b="1" dirty="0" smtClean="0"/>
              <a:t> storey</a:t>
            </a:r>
            <a:endParaRPr lang="en-GB" sz="1000" b="1" dirty="0"/>
          </a:p>
        </p:txBody>
      </p:sp>
      <p:sp>
        <p:nvSpPr>
          <p:cNvPr id="50" name="TextBox 24"/>
          <p:cNvSpPr txBox="1"/>
          <p:nvPr/>
        </p:nvSpPr>
        <p:spPr>
          <a:xfrm rot="19740000">
            <a:off x="4293901" y="3794170"/>
            <a:ext cx="673582" cy="246221"/>
          </a:xfrm>
          <a:prstGeom prst="rect">
            <a:avLst/>
          </a:prstGeom>
          <a:noFill/>
        </p:spPr>
        <p:txBody>
          <a:bodyPr wrap="none" rtlCol="0">
            <a:spAutoFit/>
          </a:bodyPr>
          <a:lstStyle/>
          <a:p>
            <a:r>
              <a:rPr lang="en-GB" sz="1000" b="1" dirty="0"/>
              <a:t>6</a:t>
            </a:r>
            <a:r>
              <a:rPr lang="en-GB" sz="1000" b="1" dirty="0" smtClean="0"/>
              <a:t> storey</a:t>
            </a:r>
            <a:endParaRPr lang="en-GB" sz="1000" b="1" dirty="0"/>
          </a:p>
        </p:txBody>
      </p:sp>
      <p:sp>
        <p:nvSpPr>
          <p:cNvPr id="26" name="Rounded Rectangle 25"/>
          <p:cNvSpPr/>
          <p:nvPr/>
        </p:nvSpPr>
        <p:spPr>
          <a:xfrm rot="3524711">
            <a:off x="3234553" y="1720422"/>
            <a:ext cx="814959" cy="3503271"/>
          </a:xfrm>
          <a:prstGeom prst="roundRect">
            <a:avLst/>
          </a:prstGeom>
          <a:solidFill>
            <a:srgbClr val="FFCCCC"/>
          </a:solidFill>
          <a:ln w="19050" cap="flat" cmpd="sng" algn="ctr">
            <a:solidFill>
              <a:schemeClr val="tx1"/>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smtClean="0">
              <a:ln>
                <a:noFill/>
              </a:ln>
              <a:solidFill>
                <a:prstClr val="white"/>
              </a:solidFill>
              <a:effectLst/>
              <a:uLnTx/>
              <a:uFillTx/>
              <a:latin typeface="Calibri" panose="020F0502020204030204"/>
              <a:ea typeface="+mn-ea"/>
              <a:cs typeface="+mn-cs"/>
            </a:endParaRPr>
          </a:p>
        </p:txBody>
      </p:sp>
      <p:sp>
        <p:nvSpPr>
          <p:cNvPr id="27" name="Rounded Rectangle 26"/>
          <p:cNvSpPr/>
          <p:nvPr/>
        </p:nvSpPr>
        <p:spPr>
          <a:xfrm rot="3524711">
            <a:off x="3359280" y="1883644"/>
            <a:ext cx="576000" cy="3325137"/>
          </a:xfrm>
          <a:prstGeom prst="roundRect">
            <a:avLst/>
          </a:prstGeom>
          <a:solidFill>
            <a:srgbClr val="FCA1B0"/>
          </a:solidFill>
          <a:ln w="19050" cap="flat" cmpd="sng" algn="ctr">
            <a:solidFill>
              <a:schemeClr val="tx1"/>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smtClean="0">
              <a:ln>
                <a:noFill/>
              </a:ln>
              <a:solidFill>
                <a:prstClr val="white"/>
              </a:solidFill>
              <a:effectLst/>
              <a:uLnTx/>
              <a:uFillTx/>
              <a:latin typeface="Calibri" panose="020F0502020204030204"/>
              <a:ea typeface="+mn-ea"/>
              <a:cs typeface="+mn-cs"/>
            </a:endParaRPr>
          </a:p>
        </p:txBody>
      </p:sp>
      <p:sp>
        <p:nvSpPr>
          <p:cNvPr id="45" name="TextBox 27"/>
          <p:cNvSpPr txBox="1"/>
          <p:nvPr/>
        </p:nvSpPr>
        <p:spPr>
          <a:xfrm rot="19740000">
            <a:off x="3227724" y="3018218"/>
            <a:ext cx="673582" cy="246221"/>
          </a:xfrm>
          <a:prstGeom prst="rect">
            <a:avLst/>
          </a:prstGeom>
          <a:noFill/>
        </p:spPr>
        <p:txBody>
          <a:bodyPr wrap="none" rtlCol="0">
            <a:spAutoFit/>
          </a:bodyPr>
          <a:lstStyle/>
          <a:p>
            <a:r>
              <a:rPr lang="en-GB" sz="1000" b="1" dirty="0"/>
              <a:t>3</a:t>
            </a:r>
            <a:r>
              <a:rPr lang="en-GB" sz="1000" b="1" dirty="0" smtClean="0"/>
              <a:t> storey</a:t>
            </a:r>
            <a:endParaRPr lang="en-GB" sz="1000" b="1" dirty="0"/>
          </a:p>
        </p:txBody>
      </p:sp>
      <p:sp>
        <p:nvSpPr>
          <p:cNvPr id="46" name="TextBox 29"/>
          <p:cNvSpPr txBox="1"/>
          <p:nvPr/>
        </p:nvSpPr>
        <p:spPr>
          <a:xfrm rot="19740000">
            <a:off x="3416413" y="3362529"/>
            <a:ext cx="673582" cy="246221"/>
          </a:xfrm>
          <a:prstGeom prst="rect">
            <a:avLst/>
          </a:prstGeom>
          <a:noFill/>
        </p:spPr>
        <p:txBody>
          <a:bodyPr wrap="none" rtlCol="0">
            <a:spAutoFit/>
          </a:bodyPr>
          <a:lstStyle/>
          <a:p>
            <a:r>
              <a:rPr lang="en-GB" sz="1000" b="1" dirty="0"/>
              <a:t>4</a:t>
            </a:r>
            <a:r>
              <a:rPr lang="en-GB" sz="1000" b="1" dirty="0" smtClean="0"/>
              <a:t> storey</a:t>
            </a:r>
            <a:endParaRPr lang="en-GB" sz="1000" b="1" dirty="0"/>
          </a:p>
        </p:txBody>
      </p:sp>
    </p:spTree>
    <p:extLst>
      <p:ext uri="{BB962C8B-B14F-4D97-AF65-F5344CB8AC3E}">
        <p14:creationId xmlns:p14="http://schemas.microsoft.com/office/powerpoint/2010/main" val="217554234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 name="Picture 22"/>
          <p:cNvPicPr>
            <a:picLocks noChangeAspect="1"/>
          </p:cNvPicPr>
          <p:nvPr/>
        </p:nvPicPr>
        <p:blipFill rotWithShape="1">
          <a:blip r:embed="rId2" cstate="print">
            <a:extLst>
              <a:ext uri="{28A0092B-C50C-407E-A947-70E740481C1C}">
                <a14:useLocalDpi xmlns:a14="http://schemas.microsoft.com/office/drawing/2010/main" val="0"/>
              </a:ext>
            </a:extLst>
          </a:blip>
          <a:srcRect l="5565" t="6376" r="16837" b="19080"/>
          <a:stretch/>
        </p:blipFill>
        <p:spPr>
          <a:xfrm>
            <a:off x="214776" y="156695"/>
            <a:ext cx="8714154" cy="6518031"/>
          </a:xfrm>
          <a:prstGeom prst="rect">
            <a:avLst/>
          </a:prstGeom>
        </p:spPr>
      </p:pic>
      <p:sp>
        <p:nvSpPr>
          <p:cNvPr id="29" name="Rounded Rectangle 28"/>
          <p:cNvSpPr/>
          <p:nvPr/>
        </p:nvSpPr>
        <p:spPr>
          <a:xfrm rot="3524711">
            <a:off x="3234553" y="1720422"/>
            <a:ext cx="814959" cy="3503271"/>
          </a:xfrm>
          <a:prstGeom prst="round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sp>
        <p:nvSpPr>
          <p:cNvPr id="35" name="Rounded Rectangle 34"/>
          <p:cNvSpPr/>
          <p:nvPr/>
        </p:nvSpPr>
        <p:spPr>
          <a:xfrm rot="3524711">
            <a:off x="3359280" y="1883644"/>
            <a:ext cx="576000" cy="3325137"/>
          </a:xfrm>
          <a:prstGeom prst="round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cxnSp>
        <p:nvCxnSpPr>
          <p:cNvPr id="36" name="Straight Connector 35"/>
          <p:cNvCxnSpPr/>
          <p:nvPr/>
        </p:nvCxnSpPr>
        <p:spPr>
          <a:xfrm flipH="1">
            <a:off x="3965944" y="4311503"/>
            <a:ext cx="1116000" cy="648000"/>
          </a:xfrm>
          <a:prstGeom prst="line">
            <a:avLst/>
          </a:prstGeom>
          <a:ln w="12700">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7" name="Straight Connector 36"/>
          <p:cNvCxnSpPr/>
          <p:nvPr/>
        </p:nvCxnSpPr>
        <p:spPr>
          <a:xfrm flipH="1">
            <a:off x="4091764" y="4529466"/>
            <a:ext cx="1049078" cy="607977"/>
          </a:xfrm>
          <a:prstGeom prst="line">
            <a:avLst/>
          </a:prstGeom>
          <a:ln w="12700">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38" name="TextBox 37"/>
          <p:cNvSpPr txBox="1"/>
          <p:nvPr/>
        </p:nvSpPr>
        <p:spPr>
          <a:xfrm>
            <a:off x="3276600" y="3476625"/>
            <a:ext cx="370614" cy="461665"/>
          </a:xfrm>
          <a:prstGeom prst="rect">
            <a:avLst/>
          </a:prstGeom>
          <a:noFill/>
        </p:spPr>
        <p:txBody>
          <a:bodyPr wrap="none" rtlCol="0">
            <a:spAutoFit/>
          </a:bodyPr>
          <a:lstStyle/>
          <a:p>
            <a:r>
              <a:rPr lang="en-GB" sz="2400" b="1" dirty="0" smtClean="0">
                <a:solidFill>
                  <a:prstClr val="white"/>
                </a:solidFill>
              </a:rPr>
              <a:t>A</a:t>
            </a:r>
            <a:endParaRPr lang="en-GB" sz="2400" b="1" dirty="0">
              <a:solidFill>
                <a:prstClr val="white"/>
              </a:solidFill>
            </a:endParaRPr>
          </a:p>
        </p:txBody>
      </p:sp>
      <p:sp>
        <p:nvSpPr>
          <p:cNvPr id="39" name="Rounded Rectangle 38"/>
          <p:cNvSpPr/>
          <p:nvPr/>
        </p:nvSpPr>
        <p:spPr>
          <a:xfrm rot="3524711">
            <a:off x="4255892" y="2387518"/>
            <a:ext cx="72000" cy="2160000"/>
          </a:xfrm>
          <a:prstGeom prst="round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sp>
        <p:nvSpPr>
          <p:cNvPr id="40" name="Rounded Rectangle 39"/>
          <p:cNvSpPr/>
          <p:nvPr/>
        </p:nvSpPr>
        <p:spPr>
          <a:xfrm rot="3407465" flipH="1">
            <a:off x="4931209" y="3335054"/>
            <a:ext cx="1157299" cy="45719"/>
          </a:xfrm>
          <a:prstGeom prst="round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cxnSp>
        <p:nvCxnSpPr>
          <p:cNvPr id="41" name="Straight Connector 40"/>
          <p:cNvCxnSpPr/>
          <p:nvPr/>
        </p:nvCxnSpPr>
        <p:spPr>
          <a:xfrm flipV="1">
            <a:off x="4571853" y="3590925"/>
            <a:ext cx="0" cy="415778"/>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42" name="TextBox 41"/>
          <p:cNvSpPr txBox="1"/>
          <p:nvPr/>
        </p:nvSpPr>
        <p:spPr>
          <a:xfrm>
            <a:off x="166651" y="87260"/>
            <a:ext cx="4477551" cy="2246769"/>
          </a:xfrm>
          <a:prstGeom prst="rect">
            <a:avLst/>
          </a:prstGeom>
          <a:solidFill>
            <a:schemeClr val="bg1">
              <a:alpha val="80000"/>
            </a:schemeClr>
          </a:solidFill>
        </p:spPr>
        <p:txBody>
          <a:bodyPr wrap="square" rtlCol="0">
            <a:spAutoFit/>
          </a:bodyPr>
          <a:lstStyle/>
          <a:p>
            <a:r>
              <a:rPr lang="en-GB" b="1" dirty="0" smtClean="0">
                <a:solidFill>
                  <a:prstClr val="black"/>
                </a:solidFill>
              </a:rPr>
              <a:t>Jersey Future Hospital</a:t>
            </a:r>
          </a:p>
          <a:p>
            <a:endParaRPr lang="en-GB" sz="1400" b="1" dirty="0" smtClean="0">
              <a:solidFill>
                <a:prstClr val="black"/>
              </a:solidFill>
            </a:endParaRPr>
          </a:p>
          <a:p>
            <a:pPr marL="285750" indent="-285750">
              <a:buFont typeface="Arial" panose="020B0604020202020204" pitchFamily="34" charset="0"/>
              <a:buChar char="•"/>
            </a:pPr>
            <a:r>
              <a:rPr lang="en-GB" sz="1200" dirty="0" smtClean="0">
                <a:solidFill>
                  <a:prstClr val="black"/>
                </a:solidFill>
              </a:rPr>
              <a:t>Acquire &amp; demolish Kensington Place properties</a:t>
            </a:r>
          </a:p>
          <a:p>
            <a:pPr marL="285750" indent="-285750">
              <a:buFont typeface="Arial" panose="020B0604020202020204" pitchFamily="34" charset="0"/>
              <a:buChar char="•"/>
            </a:pPr>
            <a:r>
              <a:rPr lang="en-GB" sz="1200" dirty="0" smtClean="0">
                <a:solidFill>
                  <a:prstClr val="black"/>
                </a:solidFill>
              </a:rPr>
              <a:t>Provide temporary/permanent plant zones to maintain services to existing</a:t>
            </a:r>
          </a:p>
          <a:p>
            <a:pPr marL="285750" indent="-285750">
              <a:buFont typeface="Arial" panose="020B0604020202020204" pitchFamily="34" charset="0"/>
              <a:buChar char="•"/>
            </a:pPr>
            <a:r>
              <a:rPr lang="en-GB" sz="1200" dirty="0" smtClean="0">
                <a:solidFill>
                  <a:prstClr val="black"/>
                </a:solidFill>
              </a:rPr>
              <a:t>Demolish existing energy centre</a:t>
            </a:r>
          </a:p>
          <a:p>
            <a:pPr marL="285750" indent="-285750">
              <a:buFont typeface="Arial" panose="020B0604020202020204" pitchFamily="34" charset="0"/>
              <a:buChar char="•"/>
            </a:pPr>
            <a:r>
              <a:rPr lang="en-GB" sz="1200" dirty="0" smtClean="0">
                <a:solidFill>
                  <a:prstClr val="black"/>
                </a:solidFill>
              </a:rPr>
              <a:t>Construct Block A</a:t>
            </a:r>
          </a:p>
          <a:p>
            <a:pPr marL="285750" indent="-285750">
              <a:buFont typeface="Arial" panose="020B0604020202020204" pitchFamily="34" charset="0"/>
              <a:buChar char="•"/>
            </a:pPr>
            <a:r>
              <a:rPr lang="en-GB" sz="1200" dirty="0" smtClean="0">
                <a:solidFill>
                  <a:prstClr val="black"/>
                </a:solidFill>
              </a:rPr>
              <a:t>Construct Westaway Court</a:t>
            </a:r>
          </a:p>
          <a:p>
            <a:pPr marL="285750" indent="-285750">
              <a:buFont typeface="Arial" panose="020B0604020202020204" pitchFamily="34" charset="0"/>
              <a:buChar char="•"/>
            </a:pPr>
            <a:r>
              <a:rPr lang="en-GB" sz="1200" dirty="0" smtClean="0">
                <a:solidFill>
                  <a:prstClr val="black"/>
                </a:solidFill>
              </a:rPr>
              <a:t>Construct Temporary Link from 80’s block to </a:t>
            </a:r>
            <a:r>
              <a:rPr lang="en-GB" sz="1200" smtClean="0">
                <a:solidFill>
                  <a:prstClr val="black"/>
                </a:solidFill>
              </a:rPr>
              <a:t>Block A</a:t>
            </a:r>
            <a:endParaRPr lang="en-GB" sz="1200" dirty="0" smtClean="0">
              <a:solidFill>
                <a:prstClr val="black"/>
              </a:solidFill>
            </a:endParaRPr>
          </a:p>
          <a:p>
            <a:pPr marL="285750" indent="-285750">
              <a:buFont typeface="Arial" panose="020B0604020202020204" pitchFamily="34" charset="0"/>
              <a:buChar char="•"/>
            </a:pPr>
            <a:r>
              <a:rPr lang="en-GB" sz="1200" dirty="0" smtClean="0">
                <a:solidFill>
                  <a:prstClr val="black"/>
                </a:solidFill>
              </a:rPr>
              <a:t>Decant all services (in Gwyneth </a:t>
            </a:r>
            <a:r>
              <a:rPr lang="en-GB" sz="1200" dirty="0" err="1" smtClean="0">
                <a:solidFill>
                  <a:prstClr val="black"/>
                </a:solidFill>
              </a:rPr>
              <a:t>Huelin</a:t>
            </a:r>
            <a:r>
              <a:rPr lang="en-GB" sz="1200" dirty="0" smtClean="0">
                <a:solidFill>
                  <a:prstClr val="black"/>
                </a:solidFill>
              </a:rPr>
              <a:t> and central laboratory block) into Block A and Westaway Court</a:t>
            </a:r>
          </a:p>
        </p:txBody>
      </p:sp>
      <p:grpSp>
        <p:nvGrpSpPr>
          <p:cNvPr id="2" name="Group 1"/>
          <p:cNvGrpSpPr/>
          <p:nvPr/>
        </p:nvGrpSpPr>
        <p:grpSpPr>
          <a:xfrm>
            <a:off x="5916587" y="-283798"/>
            <a:ext cx="2672655" cy="959026"/>
            <a:chOff x="5916587" y="-283798"/>
            <a:chExt cx="2672655" cy="959026"/>
          </a:xfrm>
        </p:grpSpPr>
        <p:sp>
          <p:nvSpPr>
            <p:cNvPr id="24" name="Rounded Rectangle 23"/>
            <p:cNvSpPr>
              <a:spLocks noChangeAspect="1"/>
            </p:cNvSpPr>
            <p:nvPr/>
          </p:nvSpPr>
          <p:spPr>
            <a:xfrm rot="18810051">
              <a:off x="7670402" y="-243612"/>
              <a:ext cx="959026" cy="878654"/>
            </a:xfrm>
            <a:prstGeom prst="round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sp>
          <p:nvSpPr>
            <p:cNvPr id="46" name="TextBox 45"/>
            <p:cNvSpPr txBox="1"/>
            <p:nvPr/>
          </p:nvSpPr>
          <p:spPr>
            <a:xfrm>
              <a:off x="5916587" y="212269"/>
              <a:ext cx="1434474" cy="261610"/>
            </a:xfrm>
            <a:prstGeom prst="rect">
              <a:avLst/>
            </a:prstGeom>
            <a:noFill/>
          </p:spPr>
          <p:txBody>
            <a:bodyPr wrap="square" rtlCol="0">
              <a:spAutoFit/>
            </a:bodyPr>
            <a:lstStyle/>
            <a:p>
              <a:r>
                <a:rPr lang="en-GB" sz="1100" b="1" dirty="0" smtClean="0">
                  <a:solidFill>
                    <a:prstClr val="black"/>
                  </a:solidFill>
                </a:rPr>
                <a:t>Westaway Court</a:t>
              </a:r>
            </a:p>
          </p:txBody>
        </p:sp>
        <p:sp>
          <p:nvSpPr>
            <p:cNvPr id="47" name="Freeform 46"/>
            <p:cNvSpPr/>
            <p:nvPr/>
          </p:nvSpPr>
          <p:spPr>
            <a:xfrm>
              <a:off x="7032938" y="336960"/>
              <a:ext cx="786984" cy="0"/>
            </a:xfrm>
            <a:custGeom>
              <a:avLst/>
              <a:gdLst>
                <a:gd name="connsiteX0" fmla="*/ 0 w 786984"/>
                <a:gd name="connsiteY0" fmla="*/ 0 h 0"/>
                <a:gd name="connsiteX1" fmla="*/ 786984 w 786984"/>
                <a:gd name="connsiteY1" fmla="*/ 0 h 0"/>
              </a:gdLst>
              <a:ahLst/>
              <a:cxnLst>
                <a:cxn ang="0">
                  <a:pos x="connsiteX0" y="connsiteY0"/>
                </a:cxn>
                <a:cxn ang="0">
                  <a:pos x="connsiteX1" y="connsiteY1"/>
                </a:cxn>
              </a:cxnLst>
              <a:rect l="l" t="t" r="r" b="b"/>
              <a:pathLst>
                <a:path w="786984">
                  <a:moveTo>
                    <a:pt x="0" y="0"/>
                  </a:moveTo>
                  <a:lnTo>
                    <a:pt x="786984" y="0"/>
                  </a:lnTo>
                </a:path>
              </a:pathLst>
            </a:custGeom>
            <a:noFill/>
            <a:ln>
              <a:solidFill>
                <a:schemeClr val="tx1"/>
              </a:solidFill>
              <a:tailEnd type="ova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grpSp>
      <p:sp>
        <p:nvSpPr>
          <p:cNvPr id="48" name="Freeform 47"/>
          <p:cNvSpPr/>
          <p:nvPr/>
        </p:nvSpPr>
        <p:spPr>
          <a:xfrm>
            <a:off x="5219700" y="3690938"/>
            <a:ext cx="1447800" cy="1247775"/>
          </a:xfrm>
          <a:custGeom>
            <a:avLst/>
            <a:gdLst>
              <a:gd name="connsiteX0" fmla="*/ 0 w 1447800"/>
              <a:gd name="connsiteY0" fmla="*/ 823912 h 1247775"/>
              <a:gd name="connsiteX1" fmla="*/ 266700 w 1447800"/>
              <a:gd name="connsiteY1" fmla="*/ 1247775 h 1247775"/>
              <a:gd name="connsiteX2" fmla="*/ 385763 w 1447800"/>
              <a:gd name="connsiteY2" fmla="*/ 1176337 h 1247775"/>
              <a:gd name="connsiteX3" fmla="*/ 338138 w 1447800"/>
              <a:gd name="connsiteY3" fmla="*/ 1076325 h 1247775"/>
              <a:gd name="connsiteX4" fmla="*/ 728663 w 1447800"/>
              <a:gd name="connsiteY4" fmla="*/ 833437 h 1247775"/>
              <a:gd name="connsiteX5" fmla="*/ 766763 w 1447800"/>
              <a:gd name="connsiteY5" fmla="*/ 900112 h 1247775"/>
              <a:gd name="connsiteX6" fmla="*/ 923925 w 1447800"/>
              <a:gd name="connsiteY6" fmla="*/ 809625 h 1247775"/>
              <a:gd name="connsiteX7" fmla="*/ 881063 w 1447800"/>
              <a:gd name="connsiteY7" fmla="*/ 728662 h 1247775"/>
              <a:gd name="connsiteX8" fmla="*/ 1266825 w 1447800"/>
              <a:gd name="connsiteY8" fmla="*/ 476250 h 1247775"/>
              <a:gd name="connsiteX9" fmla="*/ 1328738 w 1447800"/>
              <a:gd name="connsiteY9" fmla="*/ 561975 h 1247775"/>
              <a:gd name="connsiteX10" fmla="*/ 1447800 w 1447800"/>
              <a:gd name="connsiteY10" fmla="*/ 490537 h 1247775"/>
              <a:gd name="connsiteX11" fmla="*/ 1304925 w 1447800"/>
              <a:gd name="connsiteY11" fmla="*/ 252412 h 1247775"/>
              <a:gd name="connsiteX12" fmla="*/ 1366838 w 1447800"/>
              <a:gd name="connsiteY12" fmla="*/ 223837 h 1247775"/>
              <a:gd name="connsiteX13" fmla="*/ 1323975 w 1447800"/>
              <a:gd name="connsiteY13" fmla="*/ 142875 h 1247775"/>
              <a:gd name="connsiteX14" fmla="*/ 1357313 w 1447800"/>
              <a:gd name="connsiteY14" fmla="*/ 133350 h 1247775"/>
              <a:gd name="connsiteX15" fmla="*/ 1276350 w 1447800"/>
              <a:gd name="connsiteY15" fmla="*/ 0 h 1247775"/>
              <a:gd name="connsiteX16" fmla="*/ 0 w 1447800"/>
              <a:gd name="connsiteY16" fmla="*/ 823912 h 1247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447800" h="1247775">
                <a:moveTo>
                  <a:pt x="0" y="823912"/>
                </a:moveTo>
                <a:lnTo>
                  <a:pt x="266700" y="1247775"/>
                </a:lnTo>
                <a:lnTo>
                  <a:pt x="385763" y="1176337"/>
                </a:lnTo>
                <a:lnTo>
                  <a:pt x="338138" y="1076325"/>
                </a:lnTo>
                <a:lnTo>
                  <a:pt x="728663" y="833437"/>
                </a:lnTo>
                <a:lnTo>
                  <a:pt x="766763" y="900112"/>
                </a:lnTo>
                <a:lnTo>
                  <a:pt x="923925" y="809625"/>
                </a:lnTo>
                <a:lnTo>
                  <a:pt x="881063" y="728662"/>
                </a:lnTo>
                <a:lnTo>
                  <a:pt x="1266825" y="476250"/>
                </a:lnTo>
                <a:lnTo>
                  <a:pt x="1328738" y="561975"/>
                </a:lnTo>
                <a:lnTo>
                  <a:pt x="1447800" y="490537"/>
                </a:lnTo>
                <a:lnTo>
                  <a:pt x="1304925" y="252412"/>
                </a:lnTo>
                <a:lnTo>
                  <a:pt x="1366838" y="223837"/>
                </a:lnTo>
                <a:lnTo>
                  <a:pt x="1323975" y="142875"/>
                </a:lnTo>
                <a:lnTo>
                  <a:pt x="1357313" y="133350"/>
                </a:lnTo>
                <a:lnTo>
                  <a:pt x="1276350" y="0"/>
                </a:lnTo>
                <a:lnTo>
                  <a:pt x="0" y="823912"/>
                </a:lnTo>
                <a:close/>
              </a:path>
            </a:pathLst>
          </a:custGeom>
          <a:solidFill>
            <a:schemeClr val="accent1">
              <a:lumMod val="75000"/>
              <a:alpha val="3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sp>
        <p:nvSpPr>
          <p:cNvPr id="49" name="Freeform 48"/>
          <p:cNvSpPr/>
          <p:nvPr/>
        </p:nvSpPr>
        <p:spPr>
          <a:xfrm>
            <a:off x="3481388" y="3762375"/>
            <a:ext cx="1797843" cy="1490663"/>
          </a:xfrm>
          <a:custGeom>
            <a:avLst/>
            <a:gdLst>
              <a:gd name="connsiteX0" fmla="*/ 0 w 1797843"/>
              <a:gd name="connsiteY0" fmla="*/ 621506 h 1490663"/>
              <a:gd name="connsiteX1" fmla="*/ 564356 w 1797843"/>
              <a:gd name="connsiteY1" fmla="*/ 1490663 h 1490663"/>
              <a:gd name="connsiteX2" fmla="*/ 752475 w 1797843"/>
              <a:gd name="connsiteY2" fmla="*/ 1366838 h 1490663"/>
              <a:gd name="connsiteX3" fmla="*/ 714375 w 1797843"/>
              <a:gd name="connsiteY3" fmla="*/ 1304925 h 1490663"/>
              <a:gd name="connsiteX4" fmla="*/ 1119187 w 1797843"/>
              <a:gd name="connsiteY4" fmla="*/ 1052513 h 1490663"/>
              <a:gd name="connsiteX5" fmla="*/ 1402556 w 1797843"/>
              <a:gd name="connsiteY5" fmla="*/ 1483519 h 1490663"/>
              <a:gd name="connsiteX6" fmla="*/ 1597818 w 1797843"/>
              <a:gd name="connsiteY6" fmla="*/ 1359694 h 1490663"/>
              <a:gd name="connsiteX7" fmla="*/ 1450181 w 1797843"/>
              <a:gd name="connsiteY7" fmla="*/ 1128713 h 1490663"/>
              <a:gd name="connsiteX8" fmla="*/ 1797843 w 1797843"/>
              <a:gd name="connsiteY8" fmla="*/ 895350 h 1490663"/>
              <a:gd name="connsiteX9" fmla="*/ 1626393 w 1797843"/>
              <a:gd name="connsiteY9" fmla="*/ 614363 h 1490663"/>
              <a:gd name="connsiteX10" fmla="*/ 1421606 w 1797843"/>
              <a:gd name="connsiteY10" fmla="*/ 745331 h 1490663"/>
              <a:gd name="connsiteX11" fmla="*/ 938212 w 1797843"/>
              <a:gd name="connsiteY11" fmla="*/ 0 h 1490663"/>
              <a:gd name="connsiteX12" fmla="*/ 800100 w 1797843"/>
              <a:gd name="connsiteY12" fmla="*/ 90488 h 1490663"/>
              <a:gd name="connsiteX13" fmla="*/ 766762 w 1797843"/>
              <a:gd name="connsiteY13" fmla="*/ 47625 h 1490663"/>
              <a:gd name="connsiteX14" fmla="*/ 592931 w 1797843"/>
              <a:gd name="connsiteY14" fmla="*/ 159544 h 1490663"/>
              <a:gd name="connsiteX15" fmla="*/ 628650 w 1797843"/>
              <a:gd name="connsiteY15" fmla="*/ 204788 h 1490663"/>
              <a:gd name="connsiteX16" fmla="*/ 561975 w 1797843"/>
              <a:gd name="connsiteY16" fmla="*/ 238125 h 1490663"/>
              <a:gd name="connsiteX17" fmla="*/ 504825 w 1797843"/>
              <a:gd name="connsiteY17" fmla="*/ 150019 h 1490663"/>
              <a:gd name="connsiteX18" fmla="*/ 14287 w 1797843"/>
              <a:gd name="connsiteY18" fmla="*/ 464344 h 1490663"/>
              <a:gd name="connsiteX19" fmla="*/ 78581 w 1797843"/>
              <a:gd name="connsiteY19" fmla="*/ 569119 h 1490663"/>
              <a:gd name="connsiteX20" fmla="*/ 0 w 1797843"/>
              <a:gd name="connsiteY20" fmla="*/ 621506 h 14906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797843" h="1490663">
                <a:moveTo>
                  <a:pt x="0" y="621506"/>
                </a:moveTo>
                <a:lnTo>
                  <a:pt x="564356" y="1490663"/>
                </a:lnTo>
                <a:lnTo>
                  <a:pt x="752475" y="1366838"/>
                </a:lnTo>
                <a:lnTo>
                  <a:pt x="714375" y="1304925"/>
                </a:lnTo>
                <a:lnTo>
                  <a:pt x="1119187" y="1052513"/>
                </a:lnTo>
                <a:lnTo>
                  <a:pt x="1402556" y="1483519"/>
                </a:lnTo>
                <a:lnTo>
                  <a:pt x="1597818" y="1359694"/>
                </a:lnTo>
                <a:lnTo>
                  <a:pt x="1450181" y="1128713"/>
                </a:lnTo>
                <a:lnTo>
                  <a:pt x="1797843" y="895350"/>
                </a:lnTo>
                <a:lnTo>
                  <a:pt x="1626393" y="614363"/>
                </a:lnTo>
                <a:lnTo>
                  <a:pt x="1421606" y="745331"/>
                </a:lnTo>
                <a:lnTo>
                  <a:pt x="938212" y="0"/>
                </a:lnTo>
                <a:lnTo>
                  <a:pt x="800100" y="90488"/>
                </a:lnTo>
                <a:lnTo>
                  <a:pt x="766762" y="47625"/>
                </a:lnTo>
                <a:lnTo>
                  <a:pt x="592931" y="159544"/>
                </a:lnTo>
                <a:lnTo>
                  <a:pt x="628650" y="204788"/>
                </a:lnTo>
                <a:lnTo>
                  <a:pt x="561975" y="238125"/>
                </a:lnTo>
                <a:lnTo>
                  <a:pt x="504825" y="150019"/>
                </a:lnTo>
                <a:lnTo>
                  <a:pt x="14287" y="464344"/>
                </a:lnTo>
                <a:lnTo>
                  <a:pt x="78581" y="569119"/>
                </a:lnTo>
                <a:lnTo>
                  <a:pt x="0" y="621506"/>
                </a:lnTo>
                <a:close/>
              </a:path>
            </a:pathLst>
          </a:custGeom>
          <a:solidFill>
            <a:schemeClr val="accent1">
              <a:lumMod val="75000"/>
              <a:alpha val="3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sp>
        <p:nvSpPr>
          <p:cNvPr id="50" name="TextBox 49"/>
          <p:cNvSpPr txBox="1"/>
          <p:nvPr/>
        </p:nvSpPr>
        <p:spPr>
          <a:xfrm>
            <a:off x="3847694" y="3968603"/>
            <a:ext cx="1104790" cy="553998"/>
          </a:xfrm>
          <a:prstGeom prst="rect">
            <a:avLst/>
          </a:prstGeom>
          <a:noFill/>
        </p:spPr>
        <p:txBody>
          <a:bodyPr wrap="none" rtlCol="0">
            <a:spAutoFit/>
          </a:bodyPr>
          <a:lstStyle/>
          <a:p>
            <a:r>
              <a:rPr lang="en-GB" sz="1000" dirty="0" smtClean="0">
                <a:solidFill>
                  <a:prstClr val="black"/>
                </a:solidFill>
              </a:rPr>
              <a:t>Temporary link</a:t>
            </a:r>
          </a:p>
          <a:p>
            <a:r>
              <a:rPr lang="en-GB" sz="1000" dirty="0">
                <a:solidFill>
                  <a:prstClr val="black"/>
                </a:solidFill>
              </a:rPr>
              <a:t>f</a:t>
            </a:r>
            <a:r>
              <a:rPr lang="en-GB" sz="1000" dirty="0" smtClean="0">
                <a:solidFill>
                  <a:prstClr val="black"/>
                </a:solidFill>
              </a:rPr>
              <a:t>rom existing 80s </a:t>
            </a:r>
          </a:p>
          <a:p>
            <a:r>
              <a:rPr lang="en-GB" sz="1000" dirty="0" smtClean="0">
                <a:solidFill>
                  <a:prstClr val="black"/>
                </a:solidFill>
              </a:rPr>
              <a:t>Block to Block A</a:t>
            </a:r>
            <a:endParaRPr lang="en-GB" sz="1000" dirty="0">
              <a:solidFill>
                <a:prstClr val="black"/>
              </a:solidFill>
            </a:endParaRPr>
          </a:p>
        </p:txBody>
      </p:sp>
      <p:sp>
        <p:nvSpPr>
          <p:cNvPr id="51" name="Freeform 50"/>
          <p:cNvSpPr/>
          <p:nvPr/>
        </p:nvSpPr>
        <p:spPr>
          <a:xfrm>
            <a:off x="4367213" y="4657725"/>
            <a:ext cx="1221581" cy="1483519"/>
          </a:xfrm>
          <a:custGeom>
            <a:avLst/>
            <a:gdLst>
              <a:gd name="connsiteX0" fmla="*/ 0 w 1221581"/>
              <a:gd name="connsiteY0" fmla="*/ 1078706 h 1483519"/>
              <a:gd name="connsiteX1" fmla="*/ 266700 w 1221581"/>
              <a:gd name="connsiteY1" fmla="*/ 1483519 h 1483519"/>
              <a:gd name="connsiteX2" fmla="*/ 450056 w 1221581"/>
              <a:gd name="connsiteY2" fmla="*/ 1362075 h 1483519"/>
              <a:gd name="connsiteX3" fmla="*/ 364331 w 1221581"/>
              <a:gd name="connsiteY3" fmla="*/ 1233488 h 1483519"/>
              <a:gd name="connsiteX4" fmla="*/ 447675 w 1221581"/>
              <a:gd name="connsiteY4" fmla="*/ 1185863 h 1483519"/>
              <a:gd name="connsiteX5" fmla="*/ 466725 w 1221581"/>
              <a:gd name="connsiteY5" fmla="*/ 1209675 h 1483519"/>
              <a:gd name="connsiteX6" fmla="*/ 1221581 w 1221581"/>
              <a:gd name="connsiteY6" fmla="*/ 719138 h 1483519"/>
              <a:gd name="connsiteX7" fmla="*/ 1112043 w 1221581"/>
              <a:gd name="connsiteY7" fmla="*/ 531019 h 1483519"/>
              <a:gd name="connsiteX8" fmla="*/ 1045368 w 1221581"/>
              <a:gd name="connsiteY8" fmla="*/ 561975 h 1483519"/>
              <a:gd name="connsiteX9" fmla="*/ 1009650 w 1221581"/>
              <a:gd name="connsiteY9" fmla="*/ 523875 h 1483519"/>
              <a:gd name="connsiteX10" fmla="*/ 1052512 w 1221581"/>
              <a:gd name="connsiteY10" fmla="*/ 502444 h 1483519"/>
              <a:gd name="connsiteX11" fmla="*/ 878681 w 1221581"/>
              <a:gd name="connsiteY11" fmla="*/ 211931 h 1483519"/>
              <a:gd name="connsiteX12" fmla="*/ 1002506 w 1221581"/>
              <a:gd name="connsiteY12" fmla="*/ 142875 h 1483519"/>
              <a:gd name="connsiteX13" fmla="*/ 912018 w 1221581"/>
              <a:gd name="connsiteY13" fmla="*/ 0 h 1483519"/>
              <a:gd name="connsiteX14" fmla="*/ 566737 w 1221581"/>
              <a:gd name="connsiteY14" fmla="*/ 235744 h 1483519"/>
              <a:gd name="connsiteX15" fmla="*/ 716756 w 1221581"/>
              <a:gd name="connsiteY15" fmla="*/ 464344 h 1483519"/>
              <a:gd name="connsiteX16" fmla="*/ 516731 w 1221581"/>
              <a:gd name="connsiteY16" fmla="*/ 592931 h 1483519"/>
              <a:gd name="connsiteX17" fmla="*/ 557212 w 1221581"/>
              <a:gd name="connsiteY17" fmla="*/ 659606 h 1483519"/>
              <a:gd name="connsiteX18" fmla="*/ 0 w 1221581"/>
              <a:gd name="connsiteY18" fmla="*/ 1014413 h 1483519"/>
              <a:gd name="connsiteX19" fmla="*/ 0 w 1221581"/>
              <a:gd name="connsiteY19" fmla="*/ 1078706 h 14835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221581" h="1483519">
                <a:moveTo>
                  <a:pt x="0" y="1078706"/>
                </a:moveTo>
                <a:lnTo>
                  <a:pt x="266700" y="1483519"/>
                </a:lnTo>
                <a:lnTo>
                  <a:pt x="450056" y="1362075"/>
                </a:lnTo>
                <a:lnTo>
                  <a:pt x="364331" y="1233488"/>
                </a:lnTo>
                <a:lnTo>
                  <a:pt x="447675" y="1185863"/>
                </a:lnTo>
                <a:lnTo>
                  <a:pt x="466725" y="1209675"/>
                </a:lnTo>
                <a:lnTo>
                  <a:pt x="1221581" y="719138"/>
                </a:lnTo>
                <a:lnTo>
                  <a:pt x="1112043" y="531019"/>
                </a:lnTo>
                <a:lnTo>
                  <a:pt x="1045368" y="561975"/>
                </a:lnTo>
                <a:lnTo>
                  <a:pt x="1009650" y="523875"/>
                </a:lnTo>
                <a:lnTo>
                  <a:pt x="1052512" y="502444"/>
                </a:lnTo>
                <a:lnTo>
                  <a:pt x="878681" y="211931"/>
                </a:lnTo>
                <a:lnTo>
                  <a:pt x="1002506" y="142875"/>
                </a:lnTo>
                <a:lnTo>
                  <a:pt x="912018" y="0"/>
                </a:lnTo>
                <a:lnTo>
                  <a:pt x="566737" y="235744"/>
                </a:lnTo>
                <a:lnTo>
                  <a:pt x="716756" y="464344"/>
                </a:lnTo>
                <a:lnTo>
                  <a:pt x="516731" y="592931"/>
                </a:lnTo>
                <a:lnTo>
                  <a:pt x="557212" y="659606"/>
                </a:lnTo>
                <a:lnTo>
                  <a:pt x="0" y="1014413"/>
                </a:lnTo>
                <a:lnTo>
                  <a:pt x="0" y="1078706"/>
                </a:lnTo>
                <a:close/>
              </a:path>
            </a:pathLst>
          </a:custGeom>
          <a:solidFill>
            <a:schemeClr val="accent1">
              <a:lumMod val="75000"/>
              <a:alpha val="3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sp>
        <p:nvSpPr>
          <p:cNvPr id="52" name="Freeform 51"/>
          <p:cNvSpPr/>
          <p:nvPr/>
        </p:nvSpPr>
        <p:spPr>
          <a:xfrm>
            <a:off x="5422900" y="2371725"/>
            <a:ext cx="1104900" cy="1800225"/>
          </a:xfrm>
          <a:custGeom>
            <a:avLst/>
            <a:gdLst>
              <a:gd name="connsiteX0" fmla="*/ 0 w 1104900"/>
              <a:gd name="connsiteY0" fmla="*/ 454025 h 1800225"/>
              <a:gd name="connsiteX1" fmla="*/ 314325 w 1104900"/>
              <a:gd name="connsiteY1" fmla="*/ 930275 h 1800225"/>
              <a:gd name="connsiteX2" fmla="*/ 203200 w 1104900"/>
              <a:gd name="connsiteY2" fmla="*/ 1022350 h 1800225"/>
              <a:gd name="connsiteX3" fmla="*/ 466725 w 1104900"/>
              <a:gd name="connsiteY3" fmla="*/ 1428750 h 1800225"/>
              <a:gd name="connsiteX4" fmla="*/ 177800 w 1104900"/>
              <a:gd name="connsiteY4" fmla="*/ 1603375 h 1800225"/>
              <a:gd name="connsiteX5" fmla="*/ 298450 w 1104900"/>
              <a:gd name="connsiteY5" fmla="*/ 1800225 h 1800225"/>
              <a:gd name="connsiteX6" fmla="*/ 434975 w 1104900"/>
              <a:gd name="connsiteY6" fmla="*/ 1708150 h 1800225"/>
              <a:gd name="connsiteX7" fmla="*/ 355600 w 1104900"/>
              <a:gd name="connsiteY7" fmla="*/ 1593850 h 1800225"/>
              <a:gd name="connsiteX8" fmla="*/ 1066800 w 1104900"/>
              <a:gd name="connsiteY8" fmla="*/ 1133475 h 1800225"/>
              <a:gd name="connsiteX9" fmla="*/ 908050 w 1104900"/>
              <a:gd name="connsiteY9" fmla="*/ 869950 h 1800225"/>
              <a:gd name="connsiteX10" fmla="*/ 1025525 w 1104900"/>
              <a:gd name="connsiteY10" fmla="*/ 790575 h 1800225"/>
              <a:gd name="connsiteX11" fmla="*/ 1047750 w 1104900"/>
              <a:gd name="connsiteY11" fmla="*/ 809625 h 1800225"/>
              <a:gd name="connsiteX12" fmla="*/ 1104900 w 1104900"/>
              <a:gd name="connsiteY12" fmla="*/ 784225 h 1800225"/>
              <a:gd name="connsiteX13" fmla="*/ 587375 w 1104900"/>
              <a:gd name="connsiteY13" fmla="*/ 0 h 1800225"/>
              <a:gd name="connsiteX14" fmla="*/ 415925 w 1104900"/>
              <a:gd name="connsiteY14" fmla="*/ 107950 h 1800225"/>
              <a:gd name="connsiteX15" fmla="*/ 441325 w 1104900"/>
              <a:gd name="connsiteY15" fmla="*/ 149225 h 1800225"/>
              <a:gd name="connsiteX16" fmla="*/ 390525 w 1104900"/>
              <a:gd name="connsiteY16" fmla="*/ 177800 h 1800225"/>
              <a:gd name="connsiteX17" fmla="*/ 374650 w 1104900"/>
              <a:gd name="connsiteY17" fmla="*/ 155575 h 1800225"/>
              <a:gd name="connsiteX18" fmla="*/ 168275 w 1104900"/>
              <a:gd name="connsiteY18" fmla="*/ 288925 h 1800225"/>
              <a:gd name="connsiteX19" fmla="*/ 187325 w 1104900"/>
              <a:gd name="connsiteY19" fmla="*/ 320675 h 1800225"/>
              <a:gd name="connsiteX20" fmla="*/ 79375 w 1104900"/>
              <a:gd name="connsiteY20" fmla="*/ 377825 h 1800225"/>
              <a:gd name="connsiteX21" fmla="*/ 95250 w 1104900"/>
              <a:gd name="connsiteY21" fmla="*/ 403225 h 1800225"/>
              <a:gd name="connsiteX22" fmla="*/ 0 w 1104900"/>
              <a:gd name="connsiteY22" fmla="*/ 454025 h 1800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104900" h="1800225">
                <a:moveTo>
                  <a:pt x="0" y="454025"/>
                </a:moveTo>
                <a:lnTo>
                  <a:pt x="314325" y="930275"/>
                </a:lnTo>
                <a:lnTo>
                  <a:pt x="203200" y="1022350"/>
                </a:lnTo>
                <a:lnTo>
                  <a:pt x="466725" y="1428750"/>
                </a:lnTo>
                <a:lnTo>
                  <a:pt x="177800" y="1603375"/>
                </a:lnTo>
                <a:lnTo>
                  <a:pt x="298450" y="1800225"/>
                </a:lnTo>
                <a:lnTo>
                  <a:pt x="434975" y="1708150"/>
                </a:lnTo>
                <a:lnTo>
                  <a:pt x="355600" y="1593850"/>
                </a:lnTo>
                <a:lnTo>
                  <a:pt x="1066800" y="1133475"/>
                </a:lnTo>
                <a:lnTo>
                  <a:pt x="908050" y="869950"/>
                </a:lnTo>
                <a:lnTo>
                  <a:pt x="1025525" y="790575"/>
                </a:lnTo>
                <a:lnTo>
                  <a:pt x="1047750" y="809625"/>
                </a:lnTo>
                <a:lnTo>
                  <a:pt x="1104900" y="784225"/>
                </a:lnTo>
                <a:lnTo>
                  <a:pt x="587375" y="0"/>
                </a:lnTo>
                <a:lnTo>
                  <a:pt x="415925" y="107950"/>
                </a:lnTo>
                <a:lnTo>
                  <a:pt x="441325" y="149225"/>
                </a:lnTo>
                <a:lnTo>
                  <a:pt x="390525" y="177800"/>
                </a:lnTo>
                <a:lnTo>
                  <a:pt x="374650" y="155575"/>
                </a:lnTo>
                <a:lnTo>
                  <a:pt x="168275" y="288925"/>
                </a:lnTo>
                <a:lnTo>
                  <a:pt x="187325" y="320675"/>
                </a:lnTo>
                <a:lnTo>
                  <a:pt x="79375" y="377825"/>
                </a:lnTo>
                <a:lnTo>
                  <a:pt x="95250" y="403225"/>
                </a:lnTo>
                <a:lnTo>
                  <a:pt x="0" y="454025"/>
                </a:lnTo>
                <a:close/>
              </a:path>
            </a:pathLst>
          </a:custGeom>
          <a:solidFill>
            <a:schemeClr val="accent1">
              <a:lumMod val="75000"/>
              <a:alpha val="3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sp>
        <p:nvSpPr>
          <p:cNvPr id="53" name="Freeform 52"/>
          <p:cNvSpPr/>
          <p:nvPr/>
        </p:nvSpPr>
        <p:spPr>
          <a:xfrm>
            <a:off x="4314825" y="2838450"/>
            <a:ext cx="1423988" cy="1666875"/>
          </a:xfrm>
          <a:custGeom>
            <a:avLst/>
            <a:gdLst>
              <a:gd name="connsiteX0" fmla="*/ 45244 w 1423988"/>
              <a:gd name="connsiteY0" fmla="*/ 964406 h 1666875"/>
              <a:gd name="connsiteX1" fmla="*/ 0 w 1423988"/>
              <a:gd name="connsiteY1" fmla="*/ 892969 h 1666875"/>
              <a:gd name="connsiteX2" fmla="*/ 588169 w 1423988"/>
              <a:gd name="connsiteY2" fmla="*/ 511969 h 1666875"/>
              <a:gd name="connsiteX3" fmla="*/ 602456 w 1423988"/>
              <a:gd name="connsiteY3" fmla="*/ 542925 h 1666875"/>
              <a:gd name="connsiteX4" fmla="*/ 695325 w 1423988"/>
              <a:gd name="connsiteY4" fmla="*/ 488156 h 1666875"/>
              <a:gd name="connsiteX5" fmla="*/ 666750 w 1423988"/>
              <a:gd name="connsiteY5" fmla="*/ 450056 h 1666875"/>
              <a:gd name="connsiteX6" fmla="*/ 933450 w 1423988"/>
              <a:gd name="connsiteY6" fmla="*/ 280988 h 1666875"/>
              <a:gd name="connsiteX7" fmla="*/ 954881 w 1423988"/>
              <a:gd name="connsiteY7" fmla="*/ 309563 h 1666875"/>
              <a:gd name="connsiteX8" fmla="*/ 1092994 w 1423988"/>
              <a:gd name="connsiteY8" fmla="*/ 228600 h 1666875"/>
              <a:gd name="connsiteX9" fmla="*/ 1000125 w 1423988"/>
              <a:gd name="connsiteY9" fmla="*/ 71438 h 1666875"/>
              <a:gd name="connsiteX10" fmla="*/ 1109663 w 1423988"/>
              <a:gd name="connsiteY10" fmla="*/ 0 h 1666875"/>
              <a:gd name="connsiteX11" fmla="*/ 1423988 w 1423988"/>
              <a:gd name="connsiteY11" fmla="*/ 466725 h 1666875"/>
              <a:gd name="connsiteX12" fmla="*/ 1085850 w 1423988"/>
              <a:gd name="connsiteY12" fmla="*/ 690563 h 1666875"/>
              <a:gd name="connsiteX13" fmla="*/ 1352550 w 1423988"/>
              <a:gd name="connsiteY13" fmla="*/ 1100138 h 1666875"/>
              <a:gd name="connsiteX14" fmla="*/ 1285875 w 1423988"/>
              <a:gd name="connsiteY14" fmla="*/ 1135856 h 1666875"/>
              <a:gd name="connsiteX15" fmla="*/ 1319213 w 1423988"/>
              <a:gd name="connsiteY15" fmla="*/ 1185863 h 1666875"/>
              <a:gd name="connsiteX16" fmla="*/ 995363 w 1423988"/>
              <a:gd name="connsiteY16" fmla="*/ 1388269 h 1666875"/>
              <a:gd name="connsiteX17" fmla="*/ 1083469 w 1423988"/>
              <a:gd name="connsiteY17" fmla="*/ 1533525 h 1666875"/>
              <a:gd name="connsiteX18" fmla="*/ 1035844 w 1423988"/>
              <a:gd name="connsiteY18" fmla="*/ 1562100 h 1666875"/>
              <a:gd name="connsiteX19" fmla="*/ 950119 w 1423988"/>
              <a:gd name="connsiteY19" fmla="*/ 1428750 h 1666875"/>
              <a:gd name="connsiteX20" fmla="*/ 588169 w 1423988"/>
              <a:gd name="connsiteY20" fmla="*/ 1666875 h 1666875"/>
              <a:gd name="connsiteX21" fmla="*/ 554831 w 1423988"/>
              <a:gd name="connsiteY21" fmla="*/ 1619250 h 1666875"/>
              <a:gd name="connsiteX22" fmla="*/ 707231 w 1423988"/>
              <a:gd name="connsiteY22" fmla="*/ 1521619 h 1666875"/>
              <a:gd name="connsiteX23" fmla="*/ 342900 w 1423988"/>
              <a:gd name="connsiteY23" fmla="*/ 969169 h 1666875"/>
              <a:gd name="connsiteX24" fmla="*/ 333375 w 1423988"/>
              <a:gd name="connsiteY24" fmla="*/ 985838 h 1666875"/>
              <a:gd name="connsiteX25" fmla="*/ 345281 w 1423988"/>
              <a:gd name="connsiteY25" fmla="*/ 1012031 h 1666875"/>
              <a:gd name="connsiteX26" fmla="*/ 342900 w 1423988"/>
              <a:gd name="connsiteY26" fmla="*/ 1042988 h 1666875"/>
              <a:gd name="connsiteX27" fmla="*/ 302419 w 1423988"/>
              <a:gd name="connsiteY27" fmla="*/ 1066800 h 1666875"/>
              <a:gd name="connsiteX28" fmla="*/ 273844 w 1423988"/>
              <a:gd name="connsiteY28" fmla="*/ 1066800 h 1666875"/>
              <a:gd name="connsiteX29" fmla="*/ 250031 w 1423988"/>
              <a:gd name="connsiteY29" fmla="*/ 1042988 h 1666875"/>
              <a:gd name="connsiteX30" fmla="*/ 202406 w 1423988"/>
              <a:gd name="connsiteY30" fmla="*/ 1073944 h 1666875"/>
              <a:gd name="connsiteX31" fmla="*/ 104775 w 1423988"/>
              <a:gd name="connsiteY31" fmla="*/ 926306 h 1666875"/>
              <a:gd name="connsiteX32" fmla="*/ 45244 w 1423988"/>
              <a:gd name="connsiteY32" fmla="*/ 964406 h 16668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1423988" h="1666875">
                <a:moveTo>
                  <a:pt x="45244" y="964406"/>
                </a:moveTo>
                <a:lnTo>
                  <a:pt x="0" y="892969"/>
                </a:lnTo>
                <a:lnTo>
                  <a:pt x="588169" y="511969"/>
                </a:lnTo>
                <a:lnTo>
                  <a:pt x="602456" y="542925"/>
                </a:lnTo>
                <a:lnTo>
                  <a:pt x="695325" y="488156"/>
                </a:lnTo>
                <a:lnTo>
                  <a:pt x="666750" y="450056"/>
                </a:lnTo>
                <a:lnTo>
                  <a:pt x="933450" y="280988"/>
                </a:lnTo>
                <a:lnTo>
                  <a:pt x="954881" y="309563"/>
                </a:lnTo>
                <a:lnTo>
                  <a:pt x="1092994" y="228600"/>
                </a:lnTo>
                <a:lnTo>
                  <a:pt x="1000125" y="71438"/>
                </a:lnTo>
                <a:lnTo>
                  <a:pt x="1109663" y="0"/>
                </a:lnTo>
                <a:lnTo>
                  <a:pt x="1423988" y="466725"/>
                </a:lnTo>
                <a:lnTo>
                  <a:pt x="1085850" y="690563"/>
                </a:lnTo>
                <a:lnTo>
                  <a:pt x="1352550" y="1100138"/>
                </a:lnTo>
                <a:lnTo>
                  <a:pt x="1285875" y="1135856"/>
                </a:lnTo>
                <a:lnTo>
                  <a:pt x="1319213" y="1185863"/>
                </a:lnTo>
                <a:lnTo>
                  <a:pt x="995363" y="1388269"/>
                </a:lnTo>
                <a:lnTo>
                  <a:pt x="1083469" y="1533525"/>
                </a:lnTo>
                <a:lnTo>
                  <a:pt x="1035844" y="1562100"/>
                </a:lnTo>
                <a:lnTo>
                  <a:pt x="950119" y="1428750"/>
                </a:lnTo>
                <a:lnTo>
                  <a:pt x="588169" y="1666875"/>
                </a:lnTo>
                <a:lnTo>
                  <a:pt x="554831" y="1619250"/>
                </a:lnTo>
                <a:lnTo>
                  <a:pt x="707231" y="1521619"/>
                </a:lnTo>
                <a:lnTo>
                  <a:pt x="342900" y="969169"/>
                </a:lnTo>
                <a:lnTo>
                  <a:pt x="333375" y="985838"/>
                </a:lnTo>
                <a:lnTo>
                  <a:pt x="345281" y="1012031"/>
                </a:lnTo>
                <a:lnTo>
                  <a:pt x="342900" y="1042988"/>
                </a:lnTo>
                <a:lnTo>
                  <a:pt x="302419" y="1066800"/>
                </a:lnTo>
                <a:lnTo>
                  <a:pt x="273844" y="1066800"/>
                </a:lnTo>
                <a:lnTo>
                  <a:pt x="250031" y="1042988"/>
                </a:lnTo>
                <a:lnTo>
                  <a:pt x="202406" y="1073944"/>
                </a:lnTo>
                <a:lnTo>
                  <a:pt x="104775" y="926306"/>
                </a:lnTo>
                <a:lnTo>
                  <a:pt x="45244" y="964406"/>
                </a:lnTo>
                <a:close/>
              </a:path>
            </a:pathLst>
          </a:custGeom>
          <a:solidFill>
            <a:schemeClr val="accent1">
              <a:lumMod val="75000"/>
              <a:alpha val="3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sp>
        <p:nvSpPr>
          <p:cNvPr id="54" name="Freeform 53"/>
          <p:cNvSpPr/>
          <p:nvPr/>
        </p:nvSpPr>
        <p:spPr>
          <a:xfrm>
            <a:off x="6489700" y="3517900"/>
            <a:ext cx="895350" cy="1203325"/>
          </a:xfrm>
          <a:custGeom>
            <a:avLst/>
            <a:gdLst>
              <a:gd name="connsiteX0" fmla="*/ 0 w 895350"/>
              <a:gd name="connsiteY0" fmla="*/ 168275 h 1203325"/>
              <a:gd name="connsiteX1" fmla="*/ 260350 w 895350"/>
              <a:gd name="connsiteY1" fmla="*/ 0 h 1203325"/>
              <a:gd name="connsiteX2" fmla="*/ 895350 w 895350"/>
              <a:gd name="connsiteY2" fmla="*/ 968375 h 1203325"/>
              <a:gd name="connsiteX3" fmla="*/ 825500 w 895350"/>
              <a:gd name="connsiteY3" fmla="*/ 1006475 h 1203325"/>
              <a:gd name="connsiteX4" fmla="*/ 860425 w 895350"/>
              <a:gd name="connsiteY4" fmla="*/ 1047750 h 1203325"/>
              <a:gd name="connsiteX5" fmla="*/ 663575 w 895350"/>
              <a:gd name="connsiteY5" fmla="*/ 1165225 h 1203325"/>
              <a:gd name="connsiteX6" fmla="*/ 641350 w 895350"/>
              <a:gd name="connsiteY6" fmla="*/ 1130300 h 1203325"/>
              <a:gd name="connsiteX7" fmla="*/ 530225 w 895350"/>
              <a:gd name="connsiteY7" fmla="*/ 1203325 h 1203325"/>
              <a:gd name="connsiteX8" fmla="*/ 479425 w 895350"/>
              <a:gd name="connsiteY8" fmla="*/ 1133475 h 1203325"/>
              <a:gd name="connsiteX9" fmla="*/ 517525 w 895350"/>
              <a:gd name="connsiteY9" fmla="*/ 1108075 h 1203325"/>
              <a:gd name="connsiteX10" fmla="*/ 73025 w 895350"/>
              <a:gd name="connsiteY10" fmla="*/ 406400 h 1203325"/>
              <a:gd name="connsiteX11" fmla="*/ 101600 w 895350"/>
              <a:gd name="connsiteY11" fmla="*/ 393700 h 1203325"/>
              <a:gd name="connsiteX12" fmla="*/ 53975 w 895350"/>
              <a:gd name="connsiteY12" fmla="*/ 320675 h 1203325"/>
              <a:gd name="connsiteX13" fmla="*/ 79375 w 895350"/>
              <a:gd name="connsiteY13" fmla="*/ 298450 h 1203325"/>
              <a:gd name="connsiteX14" fmla="*/ 0 w 895350"/>
              <a:gd name="connsiteY14" fmla="*/ 168275 h 12033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895350" h="1203325">
                <a:moveTo>
                  <a:pt x="0" y="168275"/>
                </a:moveTo>
                <a:lnTo>
                  <a:pt x="260350" y="0"/>
                </a:lnTo>
                <a:lnTo>
                  <a:pt x="895350" y="968375"/>
                </a:lnTo>
                <a:lnTo>
                  <a:pt x="825500" y="1006475"/>
                </a:lnTo>
                <a:lnTo>
                  <a:pt x="860425" y="1047750"/>
                </a:lnTo>
                <a:lnTo>
                  <a:pt x="663575" y="1165225"/>
                </a:lnTo>
                <a:lnTo>
                  <a:pt x="641350" y="1130300"/>
                </a:lnTo>
                <a:lnTo>
                  <a:pt x="530225" y="1203325"/>
                </a:lnTo>
                <a:lnTo>
                  <a:pt x="479425" y="1133475"/>
                </a:lnTo>
                <a:lnTo>
                  <a:pt x="517525" y="1108075"/>
                </a:lnTo>
                <a:lnTo>
                  <a:pt x="73025" y="406400"/>
                </a:lnTo>
                <a:lnTo>
                  <a:pt x="101600" y="393700"/>
                </a:lnTo>
                <a:lnTo>
                  <a:pt x="53975" y="320675"/>
                </a:lnTo>
                <a:lnTo>
                  <a:pt x="79375" y="298450"/>
                </a:lnTo>
                <a:lnTo>
                  <a:pt x="0" y="168275"/>
                </a:lnTo>
                <a:close/>
              </a:path>
            </a:pathLst>
          </a:custGeom>
          <a:solidFill>
            <a:schemeClr val="accent1">
              <a:lumMod val="75000"/>
              <a:alpha val="3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sp>
        <p:nvSpPr>
          <p:cNvPr id="27" name="Rectangle 26"/>
          <p:cNvSpPr/>
          <p:nvPr/>
        </p:nvSpPr>
        <p:spPr>
          <a:xfrm rot="3544926">
            <a:off x="5190012" y="1860308"/>
            <a:ext cx="151951" cy="525469"/>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prstClr val="white"/>
              </a:solidFill>
            </a:endParaRPr>
          </a:p>
        </p:txBody>
      </p:sp>
    </p:spTree>
    <p:extLst>
      <p:ext uri="{BB962C8B-B14F-4D97-AF65-F5344CB8AC3E}">
        <p14:creationId xmlns:p14="http://schemas.microsoft.com/office/powerpoint/2010/main" val="2098275348"/>
      </p:ext>
    </p:extLst>
  </p:cSld>
  <p:clrMapOvr>
    <a:masterClrMapping/>
  </p:clrMapOvr>
  <p:timing>
    <p:tnLst>
      <p:par>
        <p:cTn id="1" dur="indefinite" restart="never" nodeType="tmRoot"/>
      </p:par>
    </p:tnLst>
  </p:timing>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lumMod val="75000"/>
            <a:alpha val="30000"/>
          </a:schemeClr>
        </a:solidFill>
        <a:ln>
          <a:solidFill>
            <a:schemeClr val="tx1"/>
          </a:solid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GB" sz="800" b="0" i="0" u="none" strike="noStrike" cap="none" normalizeH="0" baseline="0" smtClean="0">
            <a:ln>
              <a:noFill/>
            </a:ln>
            <a:solidFill>
              <a:schemeClr val="tx1"/>
            </a:solidFill>
            <a:effectLst/>
            <a:latin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Form_x0020_can_x0020_be_x0020_submitted_x0020_by xmlns="f906fbab-2f75-4c55-9947-54e5e7fb542c"/>
    <P_x0020__x0026__x0020_E_x0020_subcategories xmlns="f906fbab-2f75-4c55-9947-54e5e7fb542c" xsi:nil="true"/>
    <Could_x0020_this_x0020_be_x0020_a_x0020_web_x0020_page_x003f_ xmlns="f906fbab-2f75-4c55-9947-54e5e7fb542c">No</Could_x0020_this_x0020_be_x0020_a_x0020_web_x0020_page_x003f_>
    <Form_x0020__x002d__x0020_no_x0020_of_x0020_pages xmlns="f906fbab-2f75-4c55-9947-54e5e7fb542c">13</Form_x0020__x002d__x0020_no_x0020_of_x0020_pages>
    <Document_x0020_type xmlns="f906fbab-2f75-4c55-9947-54e5e7fb542c">Policy</Document_x0020_type>
    <Review_x0020_date_x0020__x002d__x0020_for_x0020_updating_x0020_or_x0020_deleteing_x0020_from_x0020_site xmlns="f906fbab-2f75-4c55-9947-54e5e7fb542c" xsi:nil="true"/>
    <Department_x0020__x0028_new_x0029_ xmlns="f906fbab-2f75-4c55-9947-54e5e7fb542c">1</Department_x0020__x0028_new_x0029_>
    <Is_x0020_document_x0020_on_x0020_another_x0020_website_x003f__x0020_eg_x0020_States_x0020_Assembly xmlns="f906fbab-2f75-4c55-9947-54e5e7fb542c">false</Is_x0020_document_x0020_on_x0020_another_x0020_website_x003f__x0020_eg_x0020_States_x0020_Assembly>
    <Summary_x0020_text_x0020_for_x0020_PDFs xmlns="f906fbab-2f75-4c55-9947-54e5e7fb542c" xsi:nil="true"/>
    <PDF_x0020_tagged_x0020_for_x0020_accessibilty xmlns="f906fbab-2f75-4c55-9947-54e5e7fb542c">No</PDF_x0020_tagged_x0020_for_x0020_accessibilty>
    <Scanned_x0020_PDF xmlns="f906fbab-2f75-4c55-9947-54e5e7fb542c">No</Scanned_x0020_PDF>
    <Additional_x0020_attachments_x0020_submitted_x0020_with_x0020_form_x003f_ xmlns="f906fbab-2f75-4c55-9947-54e5e7fb542c" xsi:nil="true"/>
    <Copyright xmlns="f906fbab-2f75-4c55-9947-54e5e7fb542c">Owned by States of Jersey</Copyright>
    <Is_x0020_this_x0020_an_x0020_infographic_x003f_ xmlns="f906fbab-2f75-4c55-9947-54e5e7fb542c">false</Is_x0020_this_x0020_an_x0020_infographic_x003f_>
  </documentManagement>
</p:properties>
</file>

<file path=customXml/item2.xml><?xml version="1.0" encoding="utf-8"?>
<ct:contentTypeSchema xmlns:ct="http://schemas.microsoft.com/office/2006/metadata/contentType" xmlns:ma="http://schemas.microsoft.com/office/2006/metadata/properties/metaAttributes" ct:_="" ma:_="" ma:contentTypeName="SOJ Document" ma:contentTypeID="0x0101008BA73D3394C66B42AFDD494ADBC50D74004E480268BE61764C950B62616F270E0A" ma:contentTypeVersion="18" ma:contentTypeDescription="" ma:contentTypeScope="" ma:versionID="aca7a7d1a2e36451cd1926f0ea65372c">
  <xsd:schema xmlns:xsd="http://www.w3.org/2001/XMLSchema" xmlns:xs="http://www.w3.org/2001/XMLSchema" xmlns:p="http://schemas.microsoft.com/office/2006/metadata/properties" xmlns:ns2="f906fbab-2f75-4c55-9947-54e5e7fb542c" targetNamespace="http://schemas.microsoft.com/office/2006/metadata/properties" ma:root="true" ma:fieldsID="b194a0c6b20796394434e5a6a05ce10d" ns2:_="">
    <xsd:import namespace="f906fbab-2f75-4c55-9947-54e5e7fb542c"/>
    <xsd:element name="properties">
      <xsd:complexType>
        <xsd:sequence>
          <xsd:element name="documentManagement">
            <xsd:complexType>
              <xsd:all>
                <xsd:element ref="ns2:Form_x0020__x002d__x0020_no_x0020_of_x0020_pages"/>
                <xsd:element ref="ns2:Is_x0020_document_x0020_on_x0020_another_x0020_website_x003f__x0020_eg_x0020_States_x0020_Assembly" minOccurs="0"/>
                <xsd:element ref="ns2:Review_x0020_date_x0020__x002d__x0020_for_x0020_updating_x0020_or_x0020_deleteing_x0020_from_x0020_site" minOccurs="0"/>
                <xsd:element ref="ns2:Document_x0020_type"/>
                <xsd:element ref="ns2:Could_x0020_this_x0020_be_x0020_a_x0020_web_x0020_page_x003f_"/>
                <xsd:element ref="ns2:P_x0020__x0026__x0020_E_x0020_subcategories" minOccurs="0"/>
                <xsd:element ref="ns2:PDF_x0020_tagged_x0020_for_x0020_accessibilty"/>
                <xsd:element ref="ns2:Scanned_x0020_PDF"/>
                <xsd:element ref="ns2:Summary_x0020_text_x0020_for_x0020_PDFs" minOccurs="0"/>
                <xsd:element ref="ns2:Form_x0020_can_x0020_be_x0020_submitted_x0020_by" minOccurs="0"/>
                <xsd:element ref="ns2:Additional_x0020_attachments_x0020_submitted_x0020_with_x0020_form_x003f_" minOccurs="0"/>
                <xsd:element ref="ns2:Copyright"/>
                <xsd:element ref="ns2:Department_x0020__x0028_new_x0029_"/>
                <xsd:element ref="ns2:Is_x0020_this_x0020_an_x0020_infographic_x003f_"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f906fbab-2f75-4c55-9947-54e5e7fb542c" elementFormDefault="qualified">
    <xsd:import namespace="http://schemas.microsoft.com/office/2006/documentManagement/types"/>
    <xsd:import namespace="http://schemas.microsoft.com/office/infopath/2007/PartnerControls"/>
    <xsd:element name="Form_x0020__x002d__x0020_no_x0020_of_x0020_pages" ma:index="2" ma:displayName="No of pages" ma:description="Ensure number of pages is accurate" ma:internalName="Form_x0020__x002d__x0020_no_x0020_of_x0020_pages" ma:percentage="FALSE">
      <xsd:simpleType>
        <xsd:restriction base="dms:Number"/>
      </xsd:simpleType>
    </xsd:element>
    <xsd:element name="Is_x0020_document_x0020_on_x0020_another_x0020_website_x003f__x0020_eg_x0020_States_x0020_Assembly" ma:index="3" nillable="true" ma:displayName="Is document on another website? eg States Assembly" ma:default="0" ma:description="If document is on another website link to it instead of uploading duplicate document" ma:internalName="Is_x0020_document_x0020_on_x0020_another_x0020_website_x003f__x0020_eg_x0020_States_x0020_Assembly">
      <xsd:simpleType>
        <xsd:restriction base="dms:Boolean"/>
      </xsd:simpleType>
    </xsd:element>
    <xsd:element name="Review_x0020_date_x0020__x002d__x0020_for_x0020_updating_x0020_or_x0020_deleteing_x0020_from_x0020_site" ma:index="4" nillable="true" ma:displayName="Delete from site" ma:description="Fill this in as a reminder to update or delete PDF. You will not be sent a reminder but this will allow us to follow this up." ma:format="DateOnly" ma:internalName="Review_x0020_date_x0020__x002d__x0020_for_x0020_updating_x0020_or_x0020_deleteing_x0020_from_x0020_site">
      <xsd:simpleType>
        <xsd:restriction base="dms:DateTime"/>
      </xsd:simpleType>
    </xsd:element>
    <xsd:element name="Document_x0020_type" ma:index="5" ma:displayName="Document type" ma:description="document type" ma:format="Dropdown" ma:indexed="true" ma:internalName="Document_x0020_type">
      <xsd:simpleType>
        <xsd:restriction base="dms:Choice">
          <xsd:enumeration value="Agenda"/>
          <xsd:enumeration value="Business or delivery plan"/>
          <xsd:enumeration value="Children's Right Impact Assessment (CRIA)"/>
          <xsd:enumeration value="Consultation document"/>
          <xsd:enumeration value="Consultation response document"/>
          <xsd:enumeration value="Diagram / illustration / map"/>
          <xsd:enumeration value="Easy read"/>
          <xsd:enumeration value="Financial sanctions"/>
          <xsd:enumeration value="Financial document"/>
          <xsd:enumeration value="Form"/>
          <xsd:enumeration value="Guidance"/>
          <xsd:enumeration value="Legal document"/>
          <xsd:enumeration value="Letter"/>
          <xsd:enumeration value="Marketing material"/>
          <xsd:enumeration value="Minutes and board packs"/>
          <xsd:enumeration value="Pay scales"/>
          <xsd:enumeration value="Planning Obligation Agreement (POA)"/>
          <xsd:enumeration value="Policy"/>
          <xsd:enumeration value="Presentation"/>
          <xsd:enumeration value="Privacy policy"/>
          <xsd:enumeration value="Report"/>
          <xsd:enumeration value="Retention schedule"/>
          <xsd:enumeration value="Strategy document"/>
          <xsd:enumeration value="Tax document"/>
        </xsd:restriction>
      </xsd:simpleType>
    </xsd:element>
    <xsd:element name="Could_x0020_this_x0020_be_x0020_a_x0020_web_x0020_page_x003f_" ma:index="6" ma:displayName="Could this be a web page?" ma:format="Dropdown" ma:internalName="Could_x0020_this_x0020_be_x0020_a_x0020_web_x0020_page_x003f_">
      <xsd:simpleType>
        <xsd:restriction base="dms:Choice">
          <xsd:enumeration value="Yes, but I don't have the time"/>
          <xsd:enumeration value="No"/>
        </xsd:restriction>
      </xsd:simpleType>
    </xsd:element>
    <xsd:element name="P_x0020__x0026__x0020_E_x0020_subcategories" ma:index="7" nillable="true" ma:displayName="P &amp; E subcategories" ma:format="Dropdown" ma:internalName="P_x0020__x0026__x0020_E_x0020_subcategories">
      <xsd:simpleType>
        <xsd:restriction base="dms:Choice">
          <xsd:enumeration value="Environment"/>
          <xsd:enumeration value="Building control documents"/>
          <xsd:enumeration value="Consultation documents and responses"/>
          <xsd:enumeration value="Development control docs"/>
          <xsd:enumeration value="High hedges"/>
          <xsd:enumeration value="Historic buildings"/>
          <xsd:enumeration value="Island plan documents"/>
          <xsd:enumeration value="Miscellaneous documents"/>
          <xsd:enumeration value="PAP MM minutes and agendas"/>
          <xsd:enumeration value="Planning obligation agreements"/>
          <xsd:enumeration value="POSH street life"/>
          <xsd:enumeration value="Public enquiry documents"/>
          <xsd:enumeration value="Reports and publications"/>
          <xsd:enumeration value="Supplementary planning guidance"/>
          <xsd:enumeration value="Enviroment Protection"/>
          <xsd:enumeration value="Eco-Active"/>
          <xsd:enumeration value="Fish and marine"/>
          <xsd:enumeration value="Vet"/>
          <xsd:enumeration value="Policy &amp; Awareness"/>
          <xsd:enumeration value="Waste, Oil &amp; Water"/>
          <xsd:enumeration value="Countryside"/>
        </xsd:restriction>
      </xsd:simpleType>
    </xsd:element>
    <xsd:element name="PDF_x0020_tagged_x0020_for_x0020_accessibilty" ma:index="8" ma:displayName="PDF tagged for accessibilty (people with disabilities)" ma:default="No" ma:description="To allow screen readers to read and navigate around PDFs easily PDFs should be tagged. This can be done automatically with Adobe Acrobat (not Reader) but does require manual tagging where there are images, logos and graphs. If you do not know what tagging is, you probably aren't doing it." ma:format="RadioButtons" ma:internalName="PDF_x0020_tagged_x0020_for_x0020_accessibilty">
      <xsd:simpleType>
        <xsd:restriction base="dms:Choice">
          <xsd:enumeration value="No"/>
          <xsd:enumeration value="Auto tagged"/>
          <xsd:enumeration value="Auto and manually tagged"/>
        </xsd:restriction>
      </xsd:simpleType>
    </xsd:element>
    <xsd:element name="Scanned_x0020_PDF" ma:index="9" ma:displayName="Scanned PDF" ma:description="Scanned documents should not be uploaded onto the site as they cannot be indexed by search engines or read by accessbility software." ma:format="RadioButtons" ma:internalName="Scanned_x0020_PDF">
      <xsd:simpleType>
        <xsd:restriction base="dms:Choice">
          <xsd:enumeration value="Yes"/>
          <xsd:enumeration value="No"/>
        </xsd:restriction>
      </xsd:simpleType>
    </xsd:element>
    <xsd:element name="Summary_x0020_text_x0020_for_x0020_PDFs" ma:index="10" nillable="true" ma:displayName="Summary text for PDFs" ma:description="This field should be filled in if uploading a legally required scanned document. Please enter a summary description of the document. This will be used by our internal search engine as the teaser text when displayed in search results.&#10;Summary should be between 20-30 words." ma:internalName="Summary_x0020_text_x0020_for_x0020_PDFs">
      <xsd:simpleType>
        <xsd:restriction base="dms:Note">
          <xsd:maxLength value="255"/>
        </xsd:restriction>
      </xsd:simpleType>
    </xsd:element>
    <xsd:element name="Form_x0020_can_x0020_be_x0020_submitted_x0020_by" ma:index="11" nillable="true" ma:displayName="Form can be submitted by" ma:internalName="Form_x0020_can_x0020_be_x0020_submitted_x0020_by">
      <xsd:complexType>
        <xsd:complexContent>
          <xsd:extension base="dms:MultiChoice">
            <xsd:sequence>
              <xsd:element name="Value" maxOccurs="unbounded" minOccurs="0" nillable="true">
                <xsd:simpleType>
                  <xsd:restriction base="dms:Choice">
                    <xsd:enumeration value="Email"/>
                    <xsd:enumeration value="Fax"/>
                    <xsd:enumeration value="Post"/>
                    <xsd:enumeration value="Online"/>
                  </xsd:restriction>
                </xsd:simpleType>
              </xsd:element>
            </xsd:sequence>
          </xsd:extension>
        </xsd:complexContent>
      </xsd:complexType>
    </xsd:element>
    <xsd:element name="Additional_x0020_attachments_x0020_submitted_x0020_with_x0020_form_x003f_" ma:index="12" nillable="true" ma:displayName="Additional attachments submitted with form?" ma:description="eg. Map, plan, proof identity etc?" ma:internalName="Additional_x0020_attachments_x0020_submitted_x0020_with_x0020_form_x003f_">
      <xsd:simpleType>
        <xsd:restriction base="dms:Note">
          <xsd:maxLength value="255"/>
        </xsd:restriction>
      </xsd:simpleType>
    </xsd:element>
    <xsd:element name="Copyright" ma:index="13" ma:displayName="Copyright" ma:default="Owned by States of Jersey" ma:description="If we do not hold the copyright of the document then select 'Exclude' so that is not backed up to British Library archive." ma:format="Dropdown" ma:internalName="Copyright">
      <xsd:simpleType>
        <xsd:restriction base="dms:Choice">
          <xsd:enumeration value="Owned by States of Jersey"/>
          <xsd:enumeration value="Not required"/>
          <xsd:enumeration value="Exclude"/>
        </xsd:restriction>
      </xsd:simpleType>
    </xsd:element>
    <xsd:element name="Department_x0020__x0028_new_x0029_" ma:index="20" ma:displayName="Department" ma:indexed="true" ma:list="{2f5bc5fb-88d0-4fac-840f-f89fcd501457}" ma:internalName="Department_x0020__x0028_new_x0029_" ma:showField="Title" ma:web="f8e0d1a5-2ada-400f-bddd-efa5689e750a">
      <xsd:simpleType>
        <xsd:restriction base="dms:Lookup"/>
      </xsd:simpleType>
    </xsd:element>
    <xsd:element name="Is_x0020_this_x0020_an_x0020_infographic_x003f_" ma:index="21" nillable="true" ma:displayName="Is this an infographic?" ma:default="0" ma:internalName="Is_x0020_this_x0020_an_x0020_infographic_x003f_">
      <xsd:simpleType>
        <xsd:restriction base="dms:Boolea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15" ma:displayName="Content Type"/>
        <xsd:element ref="dc:title" minOccurs="0" maxOccurs="1" ma:index="1"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6A4378DB-6CBE-4408-9476-243583EC5D3F}">
  <ds:schemaRefs>
    <ds:schemaRef ds:uri="http://schemas.openxmlformats.org/package/2006/metadata/core-properties"/>
    <ds:schemaRef ds:uri="http://www.w3.org/XML/1998/namespace"/>
    <ds:schemaRef ds:uri="http://purl.org/dc/terms/"/>
    <ds:schemaRef ds:uri="http://schemas.microsoft.com/office/2006/documentManagement/types"/>
    <ds:schemaRef ds:uri="162749e3-8654-426b-bdac-e870c9c81ad2"/>
    <ds:schemaRef ds:uri="http://purl.org/dc/dcmitype/"/>
    <ds:schemaRef ds:uri="http://schemas.microsoft.com/office/2006/metadata/properties"/>
    <ds:schemaRef ds:uri="http://purl.org/dc/elements/1.1/"/>
    <ds:schemaRef ds:uri="http://schemas.microsoft.com/office/infopath/2007/PartnerControls"/>
  </ds:schemaRefs>
</ds:datastoreItem>
</file>

<file path=customXml/itemProps2.xml><?xml version="1.0" encoding="utf-8"?>
<ds:datastoreItem xmlns:ds="http://schemas.openxmlformats.org/officeDocument/2006/customXml" ds:itemID="{CA5C03E4-BE3E-4691-B38E-FFFEF3BC5205}"/>
</file>

<file path=customXml/itemProps3.xml><?xml version="1.0" encoding="utf-8"?>
<ds:datastoreItem xmlns:ds="http://schemas.openxmlformats.org/officeDocument/2006/customXml" ds:itemID="{3DDDC5F7-4FD5-4985-986D-ED9B63C9113B}">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2745</TotalTime>
  <Words>435</Words>
  <Application>Microsoft Office PowerPoint</Application>
  <PresentationFormat>Widescreen</PresentationFormat>
  <Paragraphs>135</Paragraphs>
  <Slides>13</Slides>
  <Notes>1</Notes>
  <HiddenSlides>0</HiddenSlides>
  <MMClips>0</MMClips>
  <ScaleCrop>false</ScaleCrop>
  <HeadingPairs>
    <vt:vector size="6" baseType="variant">
      <vt:variant>
        <vt:lpstr>Fonts Used</vt:lpstr>
      </vt:variant>
      <vt:variant>
        <vt:i4>3</vt:i4>
      </vt:variant>
      <vt:variant>
        <vt:lpstr>Theme</vt:lpstr>
      </vt:variant>
      <vt:variant>
        <vt:i4>2</vt:i4>
      </vt:variant>
      <vt:variant>
        <vt:lpstr>Slide Titles</vt:lpstr>
      </vt:variant>
      <vt:variant>
        <vt:i4>13</vt:i4>
      </vt:variant>
    </vt:vector>
  </HeadingPairs>
  <TitlesOfParts>
    <vt:vector size="18" baseType="lpstr">
      <vt:lpstr>Arial</vt:lpstr>
      <vt:lpstr>Calibri</vt:lpstr>
      <vt:lpstr>Calibri Light</vt:lpstr>
      <vt:lpstr>Default Design</vt:lpstr>
      <vt:lpstr>1_Office Theme</vt:lpstr>
      <vt:lpstr>PowerPoint Presentation</vt:lpstr>
      <vt:lpstr>Feedback previous Workshop</vt:lpstr>
      <vt:lpstr>PowerPoint Presentation</vt:lpstr>
      <vt:lpstr>Existing General Hospital</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Site design evolution</vt:lpstr>
      <vt:lpstr>Planning challenges</vt:lpstr>
    </vt:vector>
  </TitlesOfParts>
  <Company>States Of Jersey</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Workshop 3 Presentation 07-08-18</dc:title>
  <dc:creator>Philippa MacAndrew</dc:creator>
  <cp:lastModifiedBy>Ralph Buchholz</cp:lastModifiedBy>
  <cp:revision>120</cp:revision>
  <cp:lastPrinted>2018-07-26T10:35:49Z</cp:lastPrinted>
  <dcterms:created xsi:type="dcterms:W3CDTF">2018-07-24T11:05:50Z</dcterms:created>
  <dcterms:modified xsi:type="dcterms:W3CDTF">2018-10-01T10:43:52Z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0x0101008BA73D3394C66B42AFDD494ADBC50D74004E480268BE61764C950B62616F270E0A</vt:lpwstr>
  </property>
  <property fmtid="{D5CDD505-2E9C-101B-9397-08002B2CF9AE}" pid="3" name="Form - is signature required?">
    <vt:bool>false</vt:bool>
  </property>
  <property fmtid="{D5CDD505-2E9C-101B-9397-08002B2CF9AE}" pid="4" name="Form - is payment required?">
    <vt:bool>false</vt:bool>
  </property>
</Properties>
</file>