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59" r:id="rId6"/>
    <p:sldId id="263" r:id="rId7"/>
    <p:sldId id="260" r:id="rId8"/>
    <p:sldId id="265" r:id="rId9"/>
    <p:sldId id="261" r:id="rId10"/>
    <p:sldId id="264" r:id="rId11"/>
    <p:sldId id="266" r:id="rId12"/>
    <p:sldId id="26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2" d="100"/>
          <a:sy n="102" d="100"/>
        </p:scale>
        <p:origin x="150" y="3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BA9DC-6661-3808-8345-346D029282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C2E0B1A-B582-F06B-FC72-EEE9A4B938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9E1F093-2B96-53FA-4246-E39154E61209}"/>
              </a:ext>
            </a:extLst>
          </p:cNvPr>
          <p:cNvSpPr>
            <a:spLocks noGrp="1"/>
          </p:cNvSpPr>
          <p:nvPr>
            <p:ph type="dt" sz="half" idx="10"/>
          </p:nvPr>
        </p:nvSpPr>
        <p:spPr/>
        <p:txBody>
          <a:bodyPr/>
          <a:lstStyle/>
          <a:p>
            <a:fld id="{39B71848-7BE9-4D06-B558-BF2C49A3E2AE}" type="datetimeFigureOut">
              <a:rPr lang="en-GB" smtClean="0"/>
              <a:t>09/11/2022</a:t>
            </a:fld>
            <a:endParaRPr lang="en-GB"/>
          </a:p>
        </p:txBody>
      </p:sp>
      <p:sp>
        <p:nvSpPr>
          <p:cNvPr id="5" name="Footer Placeholder 4">
            <a:extLst>
              <a:ext uri="{FF2B5EF4-FFF2-40B4-BE49-F238E27FC236}">
                <a16:creationId xmlns:a16="http://schemas.microsoft.com/office/drawing/2014/main" id="{3E50A2FF-1D7C-B239-CF23-546081ED309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8D338B-1478-200A-4FDC-2B5B2AC69E99}"/>
              </a:ext>
            </a:extLst>
          </p:cNvPr>
          <p:cNvSpPr>
            <a:spLocks noGrp="1"/>
          </p:cNvSpPr>
          <p:nvPr>
            <p:ph type="sldNum" sz="quarter" idx="12"/>
          </p:nvPr>
        </p:nvSpPr>
        <p:spPr/>
        <p:txBody>
          <a:bodyPr/>
          <a:lstStyle/>
          <a:p>
            <a:fld id="{82932F16-6CB2-47F5-A0B1-B2CD83358CF2}" type="slidenum">
              <a:rPr lang="en-GB" smtClean="0"/>
              <a:t>‹#›</a:t>
            </a:fld>
            <a:endParaRPr lang="en-GB"/>
          </a:p>
        </p:txBody>
      </p:sp>
    </p:spTree>
    <p:extLst>
      <p:ext uri="{BB962C8B-B14F-4D97-AF65-F5344CB8AC3E}">
        <p14:creationId xmlns:p14="http://schemas.microsoft.com/office/powerpoint/2010/main" val="1224158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12F3D-3DF0-3B34-0A4C-E19EA3DF4EE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BA4EDAD-1977-E2CE-D590-0E56ECC251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6BD68C-1EE7-CADE-0CE7-BE81E07D8690}"/>
              </a:ext>
            </a:extLst>
          </p:cNvPr>
          <p:cNvSpPr>
            <a:spLocks noGrp="1"/>
          </p:cNvSpPr>
          <p:nvPr>
            <p:ph type="dt" sz="half" idx="10"/>
          </p:nvPr>
        </p:nvSpPr>
        <p:spPr/>
        <p:txBody>
          <a:bodyPr/>
          <a:lstStyle/>
          <a:p>
            <a:fld id="{39B71848-7BE9-4D06-B558-BF2C49A3E2AE}" type="datetimeFigureOut">
              <a:rPr lang="en-GB" smtClean="0"/>
              <a:t>09/11/2022</a:t>
            </a:fld>
            <a:endParaRPr lang="en-GB"/>
          </a:p>
        </p:txBody>
      </p:sp>
      <p:sp>
        <p:nvSpPr>
          <p:cNvPr id="5" name="Footer Placeholder 4">
            <a:extLst>
              <a:ext uri="{FF2B5EF4-FFF2-40B4-BE49-F238E27FC236}">
                <a16:creationId xmlns:a16="http://schemas.microsoft.com/office/drawing/2014/main" id="{9F513B3A-EEC7-0D0A-C28D-F3AEAFA253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C3D87E-4B80-B1AC-E3EB-56377E262AE6}"/>
              </a:ext>
            </a:extLst>
          </p:cNvPr>
          <p:cNvSpPr>
            <a:spLocks noGrp="1"/>
          </p:cNvSpPr>
          <p:nvPr>
            <p:ph type="sldNum" sz="quarter" idx="12"/>
          </p:nvPr>
        </p:nvSpPr>
        <p:spPr/>
        <p:txBody>
          <a:bodyPr/>
          <a:lstStyle/>
          <a:p>
            <a:fld id="{82932F16-6CB2-47F5-A0B1-B2CD83358CF2}" type="slidenum">
              <a:rPr lang="en-GB" smtClean="0"/>
              <a:t>‹#›</a:t>
            </a:fld>
            <a:endParaRPr lang="en-GB"/>
          </a:p>
        </p:txBody>
      </p:sp>
    </p:spTree>
    <p:extLst>
      <p:ext uri="{BB962C8B-B14F-4D97-AF65-F5344CB8AC3E}">
        <p14:creationId xmlns:p14="http://schemas.microsoft.com/office/powerpoint/2010/main" val="2243362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5027E4-6BC2-1283-5996-F77A8518E6F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58547C2-E517-9329-59F6-8EDBAF67CB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3FF82B-D48D-2EEA-5F0D-1E01B4C129C8}"/>
              </a:ext>
            </a:extLst>
          </p:cNvPr>
          <p:cNvSpPr>
            <a:spLocks noGrp="1"/>
          </p:cNvSpPr>
          <p:nvPr>
            <p:ph type="dt" sz="half" idx="10"/>
          </p:nvPr>
        </p:nvSpPr>
        <p:spPr/>
        <p:txBody>
          <a:bodyPr/>
          <a:lstStyle/>
          <a:p>
            <a:fld id="{39B71848-7BE9-4D06-B558-BF2C49A3E2AE}" type="datetimeFigureOut">
              <a:rPr lang="en-GB" smtClean="0"/>
              <a:t>09/11/2022</a:t>
            </a:fld>
            <a:endParaRPr lang="en-GB"/>
          </a:p>
        </p:txBody>
      </p:sp>
      <p:sp>
        <p:nvSpPr>
          <p:cNvPr id="5" name="Footer Placeholder 4">
            <a:extLst>
              <a:ext uri="{FF2B5EF4-FFF2-40B4-BE49-F238E27FC236}">
                <a16:creationId xmlns:a16="http://schemas.microsoft.com/office/drawing/2014/main" id="{CD249916-E507-AA67-812E-F62858B77D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EBAD90-11C2-4C6C-265C-AE0147C0904F}"/>
              </a:ext>
            </a:extLst>
          </p:cNvPr>
          <p:cNvSpPr>
            <a:spLocks noGrp="1"/>
          </p:cNvSpPr>
          <p:nvPr>
            <p:ph type="sldNum" sz="quarter" idx="12"/>
          </p:nvPr>
        </p:nvSpPr>
        <p:spPr/>
        <p:txBody>
          <a:bodyPr/>
          <a:lstStyle/>
          <a:p>
            <a:fld id="{82932F16-6CB2-47F5-A0B1-B2CD83358CF2}" type="slidenum">
              <a:rPr lang="en-GB" smtClean="0"/>
              <a:t>‹#›</a:t>
            </a:fld>
            <a:endParaRPr lang="en-GB"/>
          </a:p>
        </p:txBody>
      </p:sp>
    </p:spTree>
    <p:extLst>
      <p:ext uri="{BB962C8B-B14F-4D97-AF65-F5344CB8AC3E}">
        <p14:creationId xmlns:p14="http://schemas.microsoft.com/office/powerpoint/2010/main" val="1323694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3604C-0671-1584-F077-104ECE573C9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A9B57F7-B940-D566-E6B2-F845AC2EEA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D3BEBA-A506-53FD-9A19-684B8746EB76}"/>
              </a:ext>
            </a:extLst>
          </p:cNvPr>
          <p:cNvSpPr>
            <a:spLocks noGrp="1"/>
          </p:cNvSpPr>
          <p:nvPr>
            <p:ph type="dt" sz="half" idx="10"/>
          </p:nvPr>
        </p:nvSpPr>
        <p:spPr/>
        <p:txBody>
          <a:bodyPr/>
          <a:lstStyle/>
          <a:p>
            <a:fld id="{39B71848-7BE9-4D06-B558-BF2C49A3E2AE}" type="datetimeFigureOut">
              <a:rPr lang="en-GB" smtClean="0"/>
              <a:t>09/11/2022</a:t>
            </a:fld>
            <a:endParaRPr lang="en-GB"/>
          </a:p>
        </p:txBody>
      </p:sp>
      <p:sp>
        <p:nvSpPr>
          <p:cNvPr id="5" name="Footer Placeholder 4">
            <a:extLst>
              <a:ext uri="{FF2B5EF4-FFF2-40B4-BE49-F238E27FC236}">
                <a16:creationId xmlns:a16="http://schemas.microsoft.com/office/drawing/2014/main" id="{5F0DD7EA-AEB3-2F3E-B08F-59EDA1A54D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38A043-3532-9366-98FD-CC92B51B4992}"/>
              </a:ext>
            </a:extLst>
          </p:cNvPr>
          <p:cNvSpPr>
            <a:spLocks noGrp="1"/>
          </p:cNvSpPr>
          <p:nvPr>
            <p:ph type="sldNum" sz="quarter" idx="12"/>
          </p:nvPr>
        </p:nvSpPr>
        <p:spPr/>
        <p:txBody>
          <a:bodyPr/>
          <a:lstStyle/>
          <a:p>
            <a:fld id="{82932F16-6CB2-47F5-A0B1-B2CD83358CF2}" type="slidenum">
              <a:rPr lang="en-GB" smtClean="0"/>
              <a:t>‹#›</a:t>
            </a:fld>
            <a:endParaRPr lang="en-GB"/>
          </a:p>
        </p:txBody>
      </p:sp>
    </p:spTree>
    <p:extLst>
      <p:ext uri="{BB962C8B-B14F-4D97-AF65-F5344CB8AC3E}">
        <p14:creationId xmlns:p14="http://schemas.microsoft.com/office/powerpoint/2010/main" val="2722181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5B0B5-04C2-653E-ADC0-E6D8034910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A65778E-BCA8-7EE9-02F5-7EF18ABB67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8E0BEA-F64A-3CEC-A083-75C0FD1A28DD}"/>
              </a:ext>
            </a:extLst>
          </p:cNvPr>
          <p:cNvSpPr>
            <a:spLocks noGrp="1"/>
          </p:cNvSpPr>
          <p:nvPr>
            <p:ph type="dt" sz="half" idx="10"/>
          </p:nvPr>
        </p:nvSpPr>
        <p:spPr/>
        <p:txBody>
          <a:bodyPr/>
          <a:lstStyle/>
          <a:p>
            <a:fld id="{39B71848-7BE9-4D06-B558-BF2C49A3E2AE}" type="datetimeFigureOut">
              <a:rPr lang="en-GB" smtClean="0"/>
              <a:t>09/11/2022</a:t>
            </a:fld>
            <a:endParaRPr lang="en-GB"/>
          </a:p>
        </p:txBody>
      </p:sp>
      <p:sp>
        <p:nvSpPr>
          <p:cNvPr id="5" name="Footer Placeholder 4">
            <a:extLst>
              <a:ext uri="{FF2B5EF4-FFF2-40B4-BE49-F238E27FC236}">
                <a16:creationId xmlns:a16="http://schemas.microsoft.com/office/drawing/2014/main" id="{2683B402-DB36-A857-CCBE-D4FACEBF10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BDB164-D9FA-BE0E-FA8C-0C99C20BB663}"/>
              </a:ext>
            </a:extLst>
          </p:cNvPr>
          <p:cNvSpPr>
            <a:spLocks noGrp="1"/>
          </p:cNvSpPr>
          <p:nvPr>
            <p:ph type="sldNum" sz="quarter" idx="12"/>
          </p:nvPr>
        </p:nvSpPr>
        <p:spPr/>
        <p:txBody>
          <a:bodyPr/>
          <a:lstStyle/>
          <a:p>
            <a:fld id="{82932F16-6CB2-47F5-A0B1-B2CD83358CF2}" type="slidenum">
              <a:rPr lang="en-GB" smtClean="0"/>
              <a:t>‹#›</a:t>
            </a:fld>
            <a:endParaRPr lang="en-GB"/>
          </a:p>
        </p:txBody>
      </p:sp>
    </p:spTree>
    <p:extLst>
      <p:ext uri="{BB962C8B-B14F-4D97-AF65-F5344CB8AC3E}">
        <p14:creationId xmlns:p14="http://schemas.microsoft.com/office/powerpoint/2010/main" val="2956519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5F2DD-25EF-CAB7-99C8-C8B580EFC27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A561949-EDD7-D366-6244-C3CB10827A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805E12A-98B3-97E3-CF41-28AE6D6FC4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7A672E9-2762-EC50-C504-4FE3721E69EB}"/>
              </a:ext>
            </a:extLst>
          </p:cNvPr>
          <p:cNvSpPr>
            <a:spLocks noGrp="1"/>
          </p:cNvSpPr>
          <p:nvPr>
            <p:ph type="dt" sz="half" idx="10"/>
          </p:nvPr>
        </p:nvSpPr>
        <p:spPr/>
        <p:txBody>
          <a:bodyPr/>
          <a:lstStyle/>
          <a:p>
            <a:fld id="{39B71848-7BE9-4D06-B558-BF2C49A3E2AE}" type="datetimeFigureOut">
              <a:rPr lang="en-GB" smtClean="0"/>
              <a:t>09/11/2022</a:t>
            </a:fld>
            <a:endParaRPr lang="en-GB"/>
          </a:p>
        </p:txBody>
      </p:sp>
      <p:sp>
        <p:nvSpPr>
          <p:cNvPr id="6" name="Footer Placeholder 5">
            <a:extLst>
              <a:ext uri="{FF2B5EF4-FFF2-40B4-BE49-F238E27FC236}">
                <a16:creationId xmlns:a16="http://schemas.microsoft.com/office/drawing/2014/main" id="{46673DE5-3014-16C3-19E3-D4E54B38783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693B5F9-FC3C-4F7E-BFBF-E7EA41BE73B3}"/>
              </a:ext>
            </a:extLst>
          </p:cNvPr>
          <p:cNvSpPr>
            <a:spLocks noGrp="1"/>
          </p:cNvSpPr>
          <p:nvPr>
            <p:ph type="sldNum" sz="quarter" idx="12"/>
          </p:nvPr>
        </p:nvSpPr>
        <p:spPr/>
        <p:txBody>
          <a:bodyPr/>
          <a:lstStyle/>
          <a:p>
            <a:fld id="{82932F16-6CB2-47F5-A0B1-B2CD83358CF2}" type="slidenum">
              <a:rPr lang="en-GB" smtClean="0"/>
              <a:t>‹#›</a:t>
            </a:fld>
            <a:endParaRPr lang="en-GB"/>
          </a:p>
        </p:txBody>
      </p:sp>
    </p:spTree>
    <p:extLst>
      <p:ext uri="{BB962C8B-B14F-4D97-AF65-F5344CB8AC3E}">
        <p14:creationId xmlns:p14="http://schemas.microsoft.com/office/powerpoint/2010/main" val="1044138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07C81-AB8C-372E-85D2-141A0425361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5F858D1-7CC8-528E-83C3-BC70668C0E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6C4B29-F75C-5212-998E-25C22313C4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BB0C38E-FC4D-01DC-E5C4-0CEBEE31EA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C24EB8-D25F-A714-56CA-7374EF2345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13BF28F-D969-41B5-A384-EDB4676FEA60}"/>
              </a:ext>
            </a:extLst>
          </p:cNvPr>
          <p:cNvSpPr>
            <a:spLocks noGrp="1"/>
          </p:cNvSpPr>
          <p:nvPr>
            <p:ph type="dt" sz="half" idx="10"/>
          </p:nvPr>
        </p:nvSpPr>
        <p:spPr/>
        <p:txBody>
          <a:bodyPr/>
          <a:lstStyle/>
          <a:p>
            <a:fld id="{39B71848-7BE9-4D06-B558-BF2C49A3E2AE}" type="datetimeFigureOut">
              <a:rPr lang="en-GB" smtClean="0"/>
              <a:t>09/11/2022</a:t>
            </a:fld>
            <a:endParaRPr lang="en-GB"/>
          </a:p>
        </p:txBody>
      </p:sp>
      <p:sp>
        <p:nvSpPr>
          <p:cNvPr id="8" name="Footer Placeholder 7">
            <a:extLst>
              <a:ext uri="{FF2B5EF4-FFF2-40B4-BE49-F238E27FC236}">
                <a16:creationId xmlns:a16="http://schemas.microsoft.com/office/drawing/2014/main" id="{6903E7D9-2643-2B4B-6C01-3AB3F540299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A7F6723-5DE5-171A-5F2F-A8FA32D52079}"/>
              </a:ext>
            </a:extLst>
          </p:cNvPr>
          <p:cNvSpPr>
            <a:spLocks noGrp="1"/>
          </p:cNvSpPr>
          <p:nvPr>
            <p:ph type="sldNum" sz="quarter" idx="12"/>
          </p:nvPr>
        </p:nvSpPr>
        <p:spPr/>
        <p:txBody>
          <a:bodyPr/>
          <a:lstStyle/>
          <a:p>
            <a:fld id="{82932F16-6CB2-47F5-A0B1-B2CD83358CF2}" type="slidenum">
              <a:rPr lang="en-GB" smtClean="0"/>
              <a:t>‹#›</a:t>
            </a:fld>
            <a:endParaRPr lang="en-GB"/>
          </a:p>
        </p:txBody>
      </p:sp>
    </p:spTree>
    <p:extLst>
      <p:ext uri="{BB962C8B-B14F-4D97-AF65-F5344CB8AC3E}">
        <p14:creationId xmlns:p14="http://schemas.microsoft.com/office/powerpoint/2010/main" val="614959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1F8D3-349B-2C7E-48F7-8C4F239C5F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EBDE476-B404-3330-AED2-2AF82222CAA8}"/>
              </a:ext>
            </a:extLst>
          </p:cNvPr>
          <p:cNvSpPr>
            <a:spLocks noGrp="1"/>
          </p:cNvSpPr>
          <p:nvPr>
            <p:ph type="dt" sz="half" idx="10"/>
          </p:nvPr>
        </p:nvSpPr>
        <p:spPr/>
        <p:txBody>
          <a:bodyPr/>
          <a:lstStyle/>
          <a:p>
            <a:fld id="{39B71848-7BE9-4D06-B558-BF2C49A3E2AE}" type="datetimeFigureOut">
              <a:rPr lang="en-GB" smtClean="0"/>
              <a:t>09/11/2022</a:t>
            </a:fld>
            <a:endParaRPr lang="en-GB"/>
          </a:p>
        </p:txBody>
      </p:sp>
      <p:sp>
        <p:nvSpPr>
          <p:cNvPr id="4" name="Footer Placeholder 3">
            <a:extLst>
              <a:ext uri="{FF2B5EF4-FFF2-40B4-BE49-F238E27FC236}">
                <a16:creationId xmlns:a16="http://schemas.microsoft.com/office/drawing/2014/main" id="{77FF2AC7-B570-674D-989D-31FFE15FBD9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074EB52-DBDA-7495-78A6-BFA23F66007D}"/>
              </a:ext>
            </a:extLst>
          </p:cNvPr>
          <p:cNvSpPr>
            <a:spLocks noGrp="1"/>
          </p:cNvSpPr>
          <p:nvPr>
            <p:ph type="sldNum" sz="quarter" idx="12"/>
          </p:nvPr>
        </p:nvSpPr>
        <p:spPr/>
        <p:txBody>
          <a:bodyPr/>
          <a:lstStyle/>
          <a:p>
            <a:fld id="{82932F16-6CB2-47F5-A0B1-B2CD83358CF2}" type="slidenum">
              <a:rPr lang="en-GB" smtClean="0"/>
              <a:t>‹#›</a:t>
            </a:fld>
            <a:endParaRPr lang="en-GB"/>
          </a:p>
        </p:txBody>
      </p:sp>
    </p:spTree>
    <p:extLst>
      <p:ext uri="{BB962C8B-B14F-4D97-AF65-F5344CB8AC3E}">
        <p14:creationId xmlns:p14="http://schemas.microsoft.com/office/powerpoint/2010/main" val="3767673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6E2E2A-3F85-4723-BB1E-FF2A253959E2}"/>
              </a:ext>
            </a:extLst>
          </p:cNvPr>
          <p:cNvSpPr>
            <a:spLocks noGrp="1"/>
          </p:cNvSpPr>
          <p:nvPr>
            <p:ph type="dt" sz="half" idx="10"/>
          </p:nvPr>
        </p:nvSpPr>
        <p:spPr/>
        <p:txBody>
          <a:bodyPr/>
          <a:lstStyle/>
          <a:p>
            <a:fld id="{39B71848-7BE9-4D06-B558-BF2C49A3E2AE}" type="datetimeFigureOut">
              <a:rPr lang="en-GB" smtClean="0"/>
              <a:t>09/11/2022</a:t>
            </a:fld>
            <a:endParaRPr lang="en-GB"/>
          </a:p>
        </p:txBody>
      </p:sp>
      <p:sp>
        <p:nvSpPr>
          <p:cNvPr id="3" name="Footer Placeholder 2">
            <a:extLst>
              <a:ext uri="{FF2B5EF4-FFF2-40B4-BE49-F238E27FC236}">
                <a16:creationId xmlns:a16="http://schemas.microsoft.com/office/drawing/2014/main" id="{6873774D-4B5B-E858-604B-CEE4917450F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C14801A-6750-1F72-7AB0-24F10E273764}"/>
              </a:ext>
            </a:extLst>
          </p:cNvPr>
          <p:cNvSpPr>
            <a:spLocks noGrp="1"/>
          </p:cNvSpPr>
          <p:nvPr>
            <p:ph type="sldNum" sz="quarter" idx="12"/>
          </p:nvPr>
        </p:nvSpPr>
        <p:spPr/>
        <p:txBody>
          <a:bodyPr/>
          <a:lstStyle/>
          <a:p>
            <a:fld id="{82932F16-6CB2-47F5-A0B1-B2CD83358CF2}" type="slidenum">
              <a:rPr lang="en-GB" smtClean="0"/>
              <a:t>‹#›</a:t>
            </a:fld>
            <a:endParaRPr lang="en-GB"/>
          </a:p>
        </p:txBody>
      </p:sp>
    </p:spTree>
    <p:extLst>
      <p:ext uri="{BB962C8B-B14F-4D97-AF65-F5344CB8AC3E}">
        <p14:creationId xmlns:p14="http://schemas.microsoft.com/office/powerpoint/2010/main" val="2352952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5A6AB-50B1-2B37-6A64-5A8D1D325C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B035CC4-E723-A16E-1D35-04FC201EE2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63A4B12-2BB7-8E9C-65B4-F77481F662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8ABECC-E6E1-57E2-865C-89C6E9733881}"/>
              </a:ext>
            </a:extLst>
          </p:cNvPr>
          <p:cNvSpPr>
            <a:spLocks noGrp="1"/>
          </p:cNvSpPr>
          <p:nvPr>
            <p:ph type="dt" sz="half" idx="10"/>
          </p:nvPr>
        </p:nvSpPr>
        <p:spPr/>
        <p:txBody>
          <a:bodyPr/>
          <a:lstStyle/>
          <a:p>
            <a:fld id="{39B71848-7BE9-4D06-B558-BF2C49A3E2AE}" type="datetimeFigureOut">
              <a:rPr lang="en-GB" smtClean="0"/>
              <a:t>09/11/2022</a:t>
            </a:fld>
            <a:endParaRPr lang="en-GB"/>
          </a:p>
        </p:txBody>
      </p:sp>
      <p:sp>
        <p:nvSpPr>
          <p:cNvPr id="6" name="Footer Placeholder 5">
            <a:extLst>
              <a:ext uri="{FF2B5EF4-FFF2-40B4-BE49-F238E27FC236}">
                <a16:creationId xmlns:a16="http://schemas.microsoft.com/office/drawing/2014/main" id="{DFAB279A-62F1-3783-313A-3B391C02836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06B0CBF-E73F-8D1A-5E5C-F53B7FDD9A35}"/>
              </a:ext>
            </a:extLst>
          </p:cNvPr>
          <p:cNvSpPr>
            <a:spLocks noGrp="1"/>
          </p:cNvSpPr>
          <p:nvPr>
            <p:ph type="sldNum" sz="quarter" idx="12"/>
          </p:nvPr>
        </p:nvSpPr>
        <p:spPr/>
        <p:txBody>
          <a:bodyPr/>
          <a:lstStyle/>
          <a:p>
            <a:fld id="{82932F16-6CB2-47F5-A0B1-B2CD83358CF2}" type="slidenum">
              <a:rPr lang="en-GB" smtClean="0"/>
              <a:t>‹#›</a:t>
            </a:fld>
            <a:endParaRPr lang="en-GB"/>
          </a:p>
        </p:txBody>
      </p:sp>
    </p:spTree>
    <p:extLst>
      <p:ext uri="{BB962C8B-B14F-4D97-AF65-F5344CB8AC3E}">
        <p14:creationId xmlns:p14="http://schemas.microsoft.com/office/powerpoint/2010/main" val="2813743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67E63-108D-8E57-9056-E082685BC3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4C07814-F078-30AA-B8A5-D55DF05F64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BD5E5D9-ED86-3E27-C63B-862978344D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772B96-359D-3388-D107-E5CB2A0AA721}"/>
              </a:ext>
            </a:extLst>
          </p:cNvPr>
          <p:cNvSpPr>
            <a:spLocks noGrp="1"/>
          </p:cNvSpPr>
          <p:nvPr>
            <p:ph type="dt" sz="half" idx="10"/>
          </p:nvPr>
        </p:nvSpPr>
        <p:spPr/>
        <p:txBody>
          <a:bodyPr/>
          <a:lstStyle/>
          <a:p>
            <a:fld id="{39B71848-7BE9-4D06-B558-BF2C49A3E2AE}" type="datetimeFigureOut">
              <a:rPr lang="en-GB" smtClean="0"/>
              <a:t>09/11/2022</a:t>
            </a:fld>
            <a:endParaRPr lang="en-GB"/>
          </a:p>
        </p:txBody>
      </p:sp>
      <p:sp>
        <p:nvSpPr>
          <p:cNvPr id="6" name="Footer Placeholder 5">
            <a:extLst>
              <a:ext uri="{FF2B5EF4-FFF2-40B4-BE49-F238E27FC236}">
                <a16:creationId xmlns:a16="http://schemas.microsoft.com/office/drawing/2014/main" id="{7733EB95-DFD2-278A-C33A-8922374ADB2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77D6E3C-AA7B-8FA0-F330-EACB7953475A}"/>
              </a:ext>
            </a:extLst>
          </p:cNvPr>
          <p:cNvSpPr>
            <a:spLocks noGrp="1"/>
          </p:cNvSpPr>
          <p:nvPr>
            <p:ph type="sldNum" sz="quarter" idx="12"/>
          </p:nvPr>
        </p:nvSpPr>
        <p:spPr/>
        <p:txBody>
          <a:bodyPr/>
          <a:lstStyle/>
          <a:p>
            <a:fld id="{82932F16-6CB2-47F5-A0B1-B2CD83358CF2}" type="slidenum">
              <a:rPr lang="en-GB" smtClean="0"/>
              <a:t>‹#›</a:t>
            </a:fld>
            <a:endParaRPr lang="en-GB"/>
          </a:p>
        </p:txBody>
      </p:sp>
    </p:spTree>
    <p:extLst>
      <p:ext uri="{BB962C8B-B14F-4D97-AF65-F5344CB8AC3E}">
        <p14:creationId xmlns:p14="http://schemas.microsoft.com/office/powerpoint/2010/main" val="899723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54906B-01E2-AFF0-4999-6778565DFC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7FFA5AB-67B7-F5FA-2BCA-0CB00B35B6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21290D7-896B-882E-B187-B56999A465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B71848-7BE9-4D06-B558-BF2C49A3E2AE}" type="datetimeFigureOut">
              <a:rPr lang="en-GB" smtClean="0"/>
              <a:t>09/11/2022</a:t>
            </a:fld>
            <a:endParaRPr lang="en-GB"/>
          </a:p>
        </p:txBody>
      </p:sp>
      <p:sp>
        <p:nvSpPr>
          <p:cNvPr id="5" name="Footer Placeholder 4">
            <a:extLst>
              <a:ext uri="{FF2B5EF4-FFF2-40B4-BE49-F238E27FC236}">
                <a16:creationId xmlns:a16="http://schemas.microsoft.com/office/drawing/2014/main" id="{CAD0C6FD-7893-5610-0C24-CA1CCB00C2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48C7C92-5D40-77D3-6F9B-F5247DBF85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932F16-6CB2-47F5-A0B1-B2CD83358CF2}" type="slidenum">
              <a:rPr lang="en-GB" smtClean="0"/>
              <a:t>‹#›</a:t>
            </a:fld>
            <a:endParaRPr lang="en-GB"/>
          </a:p>
        </p:txBody>
      </p:sp>
    </p:spTree>
    <p:extLst>
      <p:ext uri="{BB962C8B-B14F-4D97-AF65-F5344CB8AC3E}">
        <p14:creationId xmlns:p14="http://schemas.microsoft.com/office/powerpoint/2010/main" val="1639171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www.learningdisabilityservice-leeds.nhs.uk/easy-on-the-i/image-bank/?symbol_keyword=thinking&amp;symbol_category=&amp;symbol_show_sensitive=no"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2.xml.rels><?xml version="1.0" encoding="UTF-8" standalone="yes"?>
<Relationships xmlns="http://schemas.openxmlformats.org/package/2006/relationships"><Relationship Id="rId3" Type="http://schemas.openxmlformats.org/officeDocument/2006/relationships/hyperlink" Target="https://survey.gov.je/s/PolicyInclusionFramework/" TargetMode="External"/><Relationship Id="rId2" Type="http://schemas.openxmlformats.org/officeDocument/2006/relationships/image" Target="../media/image24.png"/><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hyperlink" Target="mailto:policyengagement@gov.j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C6137-1F24-122C-4C0D-86C1525EA3F4}"/>
              </a:ext>
            </a:extLst>
          </p:cNvPr>
          <p:cNvSpPr>
            <a:spLocks noGrp="1"/>
          </p:cNvSpPr>
          <p:nvPr>
            <p:ph type="ctrTitle"/>
          </p:nvPr>
        </p:nvSpPr>
        <p:spPr>
          <a:xfrm>
            <a:off x="1524000" y="1041400"/>
            <a:ext cx="9144000" cy="2387600"/>
          </a:xfrm>
        </p:spPr>
        <p:txBody>
          <a:bodyPr/>
          <a:lstStyle/>
          <a:p>
            <a:r>
              <a:rPr lang="en-GB" dirty="0"/>
              <a:t>The Policy Inclusion Framework</a:t>
            </a:r>
          </a:p>
        </p:txBody>
      </p:sp>
      <p:pic>
        <p:nvPicPr>
          <p:cNvPr id="9218" name="Picture 2" descr="Easy read">
            <a:extLst>
              <a:ext uri="{FF2B5EF4-FFF2-40B4-BE49-F238E27FC236}">
                <a16:creationId xmlns:a16="http://schemas.microsoft.com/office/drawing/2014/main" id="{E0288481-0655-9557-2FAB-231F89868B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3500" y="3911600"/>
            <a:ext cx="1905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Government of Jersey logo">
            <a:extLst>
              <a:ext uri="{FF2B5EF4-FFF2-40B4-BE49-F238E27FC236}">
                <a16:creationId xmlns:a16="http://schemas.microsoft.com/office/drawing/2014/main" id="{9FD6A5F9-15B8-025A-E0D8-1EF2D0F6CBB4}"/>
              </a:ext>
            </a:extLst>
          </p:cNvPr>
          <p:cNvPicPr>
            <a:picLocks noChangeAspect="1"/>
          </p:cNvPicPr>
          <p:nvPr/>
        </p:nvPicPr>
        <p:blipFill rotWithShape="1">
          <a:blip r:embed="rId3">
            <a:extLst>
              <a:ext uri="{28A0092B-C50C-407E-A947-70E740481C1C}">
                <a14:useLocalDpi xmlns:a14="http://schemas.microsoft.com/office/drawing/2010/main" val="0"/>
              </a:ext>
            </a:extLst>
          </a:blip>
          <a:srcRect l="69478" t="2893" r="5253" b="89832"/>
          <a:stretch/>
        </p:blipFill>
        <p:spPr bwMode="auto">
          <a:xfrm>
            <a:off x="9354958" y="-18345"/>
            <a:ext cx="2837042" cy="1154289"/>
          </a:xfrm>
          <a:prstGeom prst="rect">
            <a:avLst/>
          </a:prstGeom>
          <a:noFill/>
          <a:ln>
            <a:noFill/>
          </a:ln>
        </p:spPr>
      </p:pic>
      <p:sp>
        <p:nvSpPr>
          <p:cNvPr id="3" name="TextBox 2">
            <a:extLst>
              <a:ext uri="{FF2B5EF4-FFF2-40B4-BE49-F238E27FC236}">
                <a16:creationId xmlns:a16="http://schemas.microsoft.com/office/drawing/2014/main" id="{C3D0F36E-8A09-6594-3CE5-C61C0886EFC9}"/>
              </a:ext>
            </a:extLst>
          </p:cNvPr>
          <p:cNvSpPr txBox="1"/>
          <p:nvPr/>
        </p:nvSpPr>
        <p:spPr>
          <a:xfrm>
            <a:off x="3526971" y="6114534"/>
            <a:ext cx="6690049" cy="369332"/>
          </a:xfrm>
          <a:prstGeom prst="rect">
            <a:avLst/>
          </a:prstGeom>
          <a:noFill/>
        </p:spPr>
        <p:txBody>
          <a:bodyPr wrap="square" rtlCol="0">
            <a:spAutoFit/>
          </a:bodyPr>
          <a:lstStyle/>
          <a:p>
            <a:r>
              <a:rPr lang="en-GB" dirty="0"/>
              <a:t>Images courtesy of </a:t>
            </a:r>
            <a:r>
              <a:rPr lang="en-GB" dirty="0">
                <a:hlinkClick r:id="rId4"/>
              </a:rPr>
              <a:t>Learning Disability Service (NHS Leeds)</a:t>
            </a:r>
            <a:endParaRPr lang="en-GB" dirty="0"/>
          </a:p>
        </p:txBody>
      </p:sp>
    </p:spTree>
    <p:extLst>
      <p:ext uri="{BB962C8B-B14F-4D97-AF65-F5344CB8AC3E}">
        <p14:creationId xmlns:p14="http://schemas.microsoft.com/office/powerpoint/2010/main" val="80450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E568E1-5033-D9E6-B797-891839D1CD26}"/>
              </a:ext>
            </a:extLst>
          </p:cNvPr>
          <p:cNvSpPr>
            <a:spLocks noGrp="1"/>
          </p:cNvSpPr>
          <p:nvPr>
            <p:ph idx="1"/>
          </p:nvPr>
        </p:nvSpPr>
        <p:spPr>
          <a:xfrm>
            <a:off x="643812" y="478172"/>
            <a:ext cx="10709987" cy="1117363"/>
          </a:xfrm>
        </p:spPr>
        <p:txBody>
          <a:bodyPr>
            <a:normAutofit/>
          </a:bodyPr>
          <a:lstStyle/>
          <a:p>
            <a:pPr marL="0" marR="0" lvl="0" indent="0" algn="l" defTabSz="914400" rtl="0" eaLnBrk="1" fontAlgn="auto" latinLnBrk="0" hangingPunct="1">
              <a:lnSpc>
                <a:spcPct val="90000"/>
              </a:lnSpc>
              <a:spcBef>
                <a:spcPts val="1000"/>
              </a:spcBef>
              <a:spcAft>
                <a:spcPts val="0"/>
              </a:spcAft>
              <a:buClrTx/>
              <a:buSzTx/>
              <a:buNone/>
              <a:tabLst/>
              <a:defRPr/>
            </a:pPr>
            <a:r>
              <a:rPr kumimoji="0" lang="en-GB" sz="3200" i="0" u="none" strike="noStrike" kern="1200" cap="none" spc="0" normalizeH="0" baseline="0" noProof="0" dirty="0">
                <a:ln>
                  <a:noFill/>
                </a:ln>
                <a:solidFill>
                  <a:prstClr val="black"/>
                </a:solidFill>
                <a:effectLst/>
                <a:uLnTx/>
                <a:uFillTx/>
                <a:latin typeface="Calibri" panose="020F0502020204030204"/>
                <a:ea typeface="+mn-ea"/>
                <a:cs typeface="+mn-cs"/>
              </a:rPr>
              <a:t>The Framework talks about doing more polling and more citizen’s assemblies.</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en-GB" sz="2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None/>
              <a:tabLst/>
              <a:defRPr/>
            </a:pPr>
            <a:endPar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GB" dirty="0"/>
          </a:p>
        </p:txBody>
      </p:sp>
      <p:sp>
        <p:nvSpPr>
          <p:cNvPr id="2" name="TextBox 1">
            <a:extLst>
              <a:ext uri="{FF2B5EF4-FFF2-40B4-BE49-F238E27FC236}">
                <a16:creationId xmlns:a16="http://schemas.microsoft.com/office/drawing/2014/main" id="{778C354B-C0ED-0BC4-6DB0-DFC28A501E31}"/>
              </a:ext>
            </a:extLst>
          </p:cNvPr>
          <p:cNvSpPr txBox="1"/>
          <p:nvPr/>
        </p:nvSpPr>
        <p:spPr>
          <a:xfrm>
            <a:off x="3764003" y="1684562"/>
            <a:ext cx="7750629" cy="4095480"/>
          </a:xfrm>
          <a:prstGeom prst="rect">
            <a:avLst/>
          </a:prstGeom>
          <a:noFill/>
        </p:spPr>
        <p:txBody>
          <a:bodyPr wrap="square" rtlCol="0">
            <a:spAutoFit/>
          </a:bodyPr>
          <a:lstStyle/>
          <a:p>
            <a:pPr marL="0" marR="0" lvl="0" indent="0" algn="l" defTabSz="914400" rtl="0" eaLnBrk="1" fontAlgn="auto" latinLnBrk="0" hangingPunct="1">
              <a:lnSpc>
                <a:spcPct val="90000"/>
              </a:lnSpc>
              <a:spcBef>
                <a:spcPts val="1000"/>
              </a:spcBef>
              <a:spcAft>
                <a:spcPts val="0"/>
              </a:spcAft>
              <a:buClrTx/>
              <a:buSzTx/>
              <a:buNone/>
              <a:tabLst/>
              <a:defRPr/>
            </a:pPr>
            <a:endParaRPr lang="en-GB" sz="2800" noProof="0" dirty="0">
              <a:solidFill>
                <a:prstClr val="black"/>
              </a:solidFill>
              <a:latin typeface="Calibri" panose="020F0502020204030204"/>
            </a:endParaRPr>
          </a:p>
          <a:p>
            <a:pPr marL="0" marR="0" lvl="0" indent="0" algn="l" defTabSz="914400" rtl="0" eaLnBrk="1" fontAlgn="auto" latinLnBrk="0" hangingPunct="1">
              <a:lnSpc>
                <a:spcPct val="90000"/>
              </a:lnSpc>
              <a:spcBef>
                <a:spcPts val="1000"/>
              </a:spcBef>
              <a:spcAft>
                <a:spcPts val="0"/>
              </a:spcAft>
              <a:buClrTx/>
              <a:buSzTx/>
              <a:buNone/>
              <a:tabLst/>
              <a:defRPr/>
            </a:pPr>
            <a:r>
              <a:rPr kumimoji="0" lang="en-GB" sz="3200" i="0" u="none" strike="noStrike" kern="1200" cap="none" spc="0" normalizeH="0" baseline="0" noProof="0" dirty="0">
                <a:ln>
                  <a:noFill/>
                </a:ln>
                <a:solidFill>
                  <a:prstClr val="black"/>
                </a:solidFill>
                <a:effectLst/>
                <a:uLnTx/>
                <a:uFillTx/>
                <a:latin typeface="Calibri" panose="020F0502020204030204"/>
                <a:ea typeface="+mn-ea"/>
                <a:cs typeface="+mn-cs"/>
              </a:rPr>
              <a:t>Polling is when the Government sends a survey to lots of people. The survey asks what problems are the most important to you right now. </a:t>
            </a:r>
          </a:p>
          <a:p>
            <a:pPr marL="0" marR="0" lvl="0" indent="0" algn="l" defTabSz="914400" rtl="0" eaLnBrk="1" fontAlgn="auto" latinLnBrk="0" hangingPunct="1">
              <a:lnSpc>
                <a:spcPct val="90000"/>
              </a:lnSpc>
              <a:spcBef>
                <a:spcPts val="1000"/>
              </a:spcBef>
              <a:spcAft>
                <a:spcPts val="0"/>
              </a:spcAft>
              <a:buClrTx/>
              <a:buSzTx/>
              <a:buNone/>
              <a:tabLst/>
              <a:defRPr/>
            </a:pPr>
            <a:endParaRPr lang="en-GB" sz="3200" dirty="0">
              <a:solidFill>
                <a:prstClr val="black"/>
              </a:solidFill>
              <a:latin typeface="Calibri" panose="020F0502020204030204"/>
            </a:endParaRPr>
          </a:p>
          <a:p>
            <a:pPr marL="0" marR="0" lvl="0" indent="0" algn="l" defTabSz="914400" rtl="0" eaLnBrk="1" fontAlgn="auto" latinLnBrk="0" hangingPunct="1">
              <a:lnSpc>
                <a:spcPct val="90000"/>
              </a:lnSpc>
              <a:spcBef>
                <a:spcPts val="1000"/>
              </a:spcBef>
              <a:spcAft>
                <a:spcPts val="0"/>
              </a:spcAft>
              <a:buClrTx/>
              <a:buSzTx/>
              <a:buNone/>
              <a:tabLst/>
              <a:defRPr/>
            </a:pPr>
            <a:r>
              <a:rPr kumimoji="0" lang="en-GB" sz="3200" i="0" u="none" strike="noStrike" kern="1200" cap="none" spc="0" normalizeH="0" baseline="0" noProof="0" dirty="0">
                <a:ln>
                  <a:noFill/>
                </a:ln>
                <a:solidFill>
                  <a:prstClr val="black"/>
                </a:solidFill>
                <a:effectLst/>
                <a:uLnTx/>
                <a:uFillTx/>
                <a:latin typeface="Calibri" panose="020F0502020204030204"/>
                <a:ea typeface="+mn-ea"/>
                <a:cs typeface="+mn-cs"/>
              </a:rPr>
              <a:t>This helps us understand what problems we need to focus on. </a:t>
            </a:r>
          </a:p>
        </p:txBody>
      </p:sp>
      <p:pic>
        <p:nvPicPr>
          <p:cNvPr id="4" name="Picture 3" descr="Survey">
            <a:extLst>
              <a:ext uri="{FF2B5EF4-FFF2-40B4-BE49-F238E27FC236}">
                <a16:creationId xmlns:a16="http://schemas.microsoft.com/office/drawing/2014/main" id="{8800FEF6-EAA7-C0BF-5513-D04D03D7D216}"/>
              </a:ext>
            </a:extLst>
          </p:cNvPr>
          <p:cNvPicPr>
            <a:picLocks noChangeAspect="1"/>
          </p:cNvPicPr>
          <p:nvPr/>
        </p:nvPicPr>
        <p:blipFill>
          <a:blip r:embed="rId2"/>
          <a:stretch>
            <a:fillRect/>
          </a:stretch>
        </p:blipFill>
        <p:spPr>
          <a:xfrm>
            <a:off x="1592417" y="2062065"/>
            <a:ext cx="1268362" cy="1268362"/>
          </a:xfrm>
          <a:prstGeom prst="rect">
            <a:avLst/>
          </a:prstGeom>
        </p:spPr>
      </p:pic>
      <p:pic>
        <p:nvPicPr>
          <p:cNvPr id="3074" name="Picture 2" descr="Thumbs up">
            <a:extLst>
              <a:ext uri="{FF2B5EF4-FFF2-40B4-BE49-F238E27FC236}">
                <a16:creationId xmlns:a16="http://schemas.microsoft.com/office/drawing/2014/main" id="{9B1A560C-240D-EE46-676D-AFDBE7567D0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998" t="18408" r="4409" b="5184"/>
          <a:stretch/>
        </p:blipFill>
        <p:spPr bwMode="auto">
          <a:xfrm>
            <a:off x="903871" y="3963913"/>
            <a:ext cx="2246673" cy="1874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6895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1DECCD4-D29B-2215-382B-12424A85AA0A}"/>
              </a:ext>
            </a:extLst>
          </p:cNvPr>
          <p:cNvSpPr txBox="1"/>
          <p:nvPr/>
        </p:nvSpPr>
        <p:spPr>
          <a:xfrm>
            <a:off x="4083699" y="819358"/>
            <a:ext cx="7315200" cy="4594078"/>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None/>
              <a:tabLst/>
              <a:defRPr/>
            </a:pPr>
            <a:r>
              <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rPr>
              <a:t>A citizens’ assembly is a group of people from the community. They </a:t>
            </a:r>
            <a:r>
              <a:rPr lang="en-GB" sz="3200" dirty="0">
                <a:solidFill>
                  <a:prstClr val="black"/>
                </a:solidFill>
                <a:latin typeface="Calibri" panose="020F0502020204030204"/>
              </a:rPr>
              <a:t>have meetings to</a:t>
            </a:r>
            <a:r>
              <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rPr>
              <a:t> learn </a:t>
            </a:r>
            <a:r>
              <a:rPr lang="en-GB" sz="3200" dirty="0">
                <a:solidFill>
                  <a:prstClr val="black"/>
                </a:solidFill>
                <a:latin typeface="Calibri" panose="020F0502020204030204"/>
              </a:rPr>
              <a:t>and talk</a:t>
            </a:r>
            <a:r>
              <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rPr>
              <a:t> about a problem.</a:t>
            </a:r>
          </a:p>
          <a:p>
            <a:pPr marL="0" marR="0" lvl="0" indent="0" algn="l" defTabSz="914400" rtl="0" eaLnBrk="1" fontAlgn="auto" latinLnBrk="0" hangingPunct="1">
              <a:lnSpc>
                <a:spcPct val="90000"/>
              </a:lnSpc>
              <a:spcBef>
                <a:spcPts val="1000"/>
              </a:spcBef>
              <a:spcAft>
                <a:spcPts val="0"/>
              </a:spcAft>
              <a:buClrTx/>
              <a:buSzTx/>
              <a:buNone/>
              <a:tabLst/>
              <a:defRPr/>
            </a:pPr>
            <a:endParaRPr lang="en-GB" sz="3200" dirty="0">
              <a:solidFill>
                <a:prstClr val="black"/>
              </a:solidFill>
              <a:latin typeface="Calibri" panose="020F0502020204030204"/>
            </a:endParaRPr>
          </a:p>
          <a:p>
            <a:pPr marL="0" marR="0" lvl="0" indent="0" algn="l" defTabSz="914400" rtl="0" eaLnBrk="1" fontAlgn="auto" latinLnBrk="0" hangingPunct="1">
              <a:lnSpc>
                <a:spcPct val="90000"/>
              </a:lnSpc>
              <a:spcBef>
                <a:spcPts val="1000"/>
              </a:spcBef>
              <a:spcAft>
                <a:spcPts val="0"/>
              </a:spcAft>
              <a:buClrTx/>
              <a:buSzTx/>
              <a:buNone/>
              <a:tabLst/>
              <a:defRPr/>
            </a:pPr>
            <a:r>
              <a:rPr lang="en-GB" sz="3200" dirty="0">
                <a:solidFill>
                  <a:prstClr val="black"/>
                </a:solidFill>
                <a:latin typeface="Calibri" panose="020F0502020204030204"/>
              </a:rPr>
              <a:t>T</a:t>
            </a:r>
            <a:r>
              <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rPr>
              <a:t>hey tell the Government what we should do about </a:t>
            </a:r>
            <a:r>
              <a:rPr lang="en-GB" sz="3200" dirty="0">
                <a:solidFill>
                  <a:prstClr val="black"/>
                </a:solidFill>
                <a:latin typeface="Calibri" panose="020F0502020204030204"/>
              </a:rPr>
              <a:t>the problem</a:t>
            </a:r>
            <a:r>
              <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90000"/>
              </a:lnSpc>
              <a:spcBef>
                <a:spcPts val="1000"/>
              </a:spcBef>
              <a:spcAft>
                <a:spcPts val="0"/>
              </a:spcAft>
              <a:buClrTx/>
              <a:buSzTx/>
              <a:buNone/>
              <a:tabLst/>
              <a:defRPr/>
            </a:pPr>
            <a:endParaRPr lang="en-GB" sz="3200" dirty="0">
              <a:solidFill>
                <a:prstClr val="black"/>
              </a:solidFill>
              <a:latin typeface="Calibri" panose="020F0502020204030204"/>
            </a:endParaRPr>
          </a:p>
          <a:p>
            <a:pPr marL="0" marR="0" lvl="0" indent="0" algn="l" defTabSz="914400" rtl="0" eaLnBrk="1" fontAlgn="auto" latinLnBrk="0" hangingPunct="1">
              <a:lnSpc>
                <a:spcPct val="90000"/>
              </a:lnSpc>
              <a:spcBef>
                <a:spcPts val="1000"/>
              </a:spcBef>
              <a:spcAft>
                <a:spcPts val="0"/>
              </a:spcAft>
              <a:buClrTx/>
              <a:buSzTx/>
              <a:buNone/>
              <a:tabLst/>
              <a:defRPr/>
            </a:pPr>
            <a:r>
              <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rPr>
              <a:t>This is for complicated problems like climate change. </a:t>
            </a:r>
            <a:endParaRPr lang="en-GB" sz="2400" dirty="0"/>
          </a:p>
        </p:txBody>
      </p:sp>
      <p:pic>
        <p:nvPicPr>
          <p:cNvPr id="6" name="Picture 4" descr="Big meeting - people sitting at three tables">
            <a:extLst>
              <a:ext uri="{FF2B5EF4-FFF2-40B4-BE49-F238E27FC236}">
                <a16:creationId xmlns:a16="http://schemas.microsoft.com/office/drawing/2014/main" id="{2BAE6368-B634-7B9D-6296-678C6D143A5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20" t="21530" r="3929" b="4388"/>
          <a:stretch/>
        </p:blipFill>
        <p:spPr bwMode="auto">
          <a:xfrm>
            <a:off x="1082109" y="819358"/>
            <a:ext cx="2341833" cy="1483569"/>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Man has an idea">
            <a:extLst>
              <a:ext uri="{FF2B5EF4-FFF2-40B4-BE49-F238E27FC236}">
                <a16:creationId xmlns:a16="http://schemas.microsoft.com/office/drawing/2014/main" id="{54C7CC90-BD62-3654-EFFD-256B0CDAA62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750" t="17878" r="11923" b="4245"/>
          <a:stretch/>
        </p:blipFill>
        <p:spPr bwMode="auto">
          <a:xfrm>
            <a:off x="1541580" y="2766589"/>
            <a:ext cx="1530220" cy="148356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Feeling confused">
            <a:extLst>
              <a:ext uri="{FF2B5EF4-FFF2-40B4-BE49-F238E27FC236}">
                <a16:creationId xmlns:a16="http://schemas.microsoft.com/office/drawing/2014/main" id="{0DCCDD93-C916-9A9E-188D-3BE4312066B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853" t="16891" r="3086" b="2471"/>
          <a:stretch/>
        </p:blipFill>
        <p:spPr bwMode="auto">
          <a:xfrm>
            <a:off x="1729800" y="4713820"/>
            <a:ext cx="1451546" cy="1257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1564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180677-8A4D-EABA-8020-66727DDCFF57}"/>
              </a:ext>
            </a:extLst>
          </p:cNvPr>
          <p:cNvSpPr>
            <a:spLocks noGrp="1"/>
          </p:cNvSpPr>
          <p:nvPr>
            <p:ph idx="1"/>
          </p:nvPr>
        </p:nvSpPr>
        <p:spPr>
          <a:xfrm>
            <a:off x="4245429" y="538703"/>
            <a:ext cx="7024396" cy="2956348"/>
          </a:xfrm>
        </p:spPr>
        <p:txBody>
          <a:bodyPr>
            <a:normAutofit/>
          </a:bodyPr>
          <a:lstStyle/>
          <a:p>
            <a:pPr marL="0" lvl="0" indent="0">
              <a:lnSpc>
                <a:spcPct val="107000"/>
              </a:lnSpc>
              <a:spcAft>
                <a:spcPts val="800"/>
              </a:spcAft>
              <a:buNone/>
            </a:pPr>
            <a:r>
              <a:rPr lang="en-GB" sz="3200" dirty="0">
                <a:effectLst/>
                <a:latin typeface="Calibri" panose="020F0502020204030204" pitchFamily="34" charset="0"/>
                <a:ea typeface="Calibri" panose="020F0502020204030204" pitchFamily="34" charset="0"/>
                <a:cs typeface="Times New Roman" panose="02020603050405020304" pitchFamily="18" charset="0"/>
              </a:rPr>
              <a:t>Tell us what you think.</a:t>
            </a:r>
          </a:p>
          <a:p>
            <a:pPr marL="0" lvl="0" indent="0">
              <a:lnSpc>
                <a:spcPct val="107000"/>
              </a:lnSpc>
              <a:spcAft>
                <a:spcPts val="800"/>
              </a:spcAft>
              <a:buNone/>
            </a:pPr>
            <a:r>
              <a:rPr lang="en-GB" sz="3200" dirty="0">
                <a:effectLst/>
                <a:latin typeface="Calibri" panose="020F0502020204030204" pitchFamily="34" charset="0"/>
                <a:ea typeface="Calibri" panose="020F0502020204030204" pitchFamily="34" charset="0"/>
                <a:cs typeface="Times New Roman" panose="02020603050405020304" pitchFamily="18" charset="0"/>
              </a:rPr>
              <a:t>How would you like the Government to listen to you?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pic>
        <p:nvPicPr>
          <p:cNvPr id="8194" name="Picture 2" descr="Asking a question">
            <a:extLst>
              <a:ext uri="{FF2B5EF4-FFF2-40B4-BE49-F238E27FC236}">
                <a16:creationId xmlns:a16="http://schemas.microsoft.com/office/drawing/2014/main" id="{C06B1C1C-798E-F171-2993-778A1C585BA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902" t="32510" r="5025" b="6453"/>
          <a:stretch/>
        </p:blipFill>
        <p:spPr bwMode="auto">
          <a:xfrm>
            <a:off x="674003" y="551537"/>
            <a:ext cx="3092694" cy="209570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C12C286-EFF8-EBFD-17D1-28BA909D8C24}"/>
              </a:ext>
            </a:extLst>
          </p:cNvPr>
          <p:cNvSpPr txBox="1"/>
          <p:nvPr/>
        </p:nvSpPr>
        <p:spPr>
          <a:xfrm>
            <a:off x="4170784" y="3674202"/>
            <a:ext cx="7482761" cy="1880643"/>
          </a:xfrm>
          <a:prstGeom prst="rect">
            <a:avLst/>
          </a:prstGeom>
          <a:noFill/>
        </p:spPr>
        <p:txBody>
          <a:bodyPr wrap="square">
            <a:spAutoFit/>
          </a:bodyPr>
          <a:lstStyle/>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GB"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Tell us by filling out this short </a:t>
            </a:r>
            <a:r>
              <a:rPr kumimoji="0" lang="en-GB"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hlinkClick r:id="rId3"/>
              </a:rPr>
              <a:t>survey</a:t>
            </a:r>
            <a:r>
              <a:rPr lang="en-GB"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endParaRPr kumimoji="0" lang="en-GB"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GB"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You can also email </a:t>
            </a:r>
            <a:r>
              <a:rPr kumimoji="0" lang="en-GB" sz="3200" b="0" i="0" u="sng" strike="noStrike" kern="1200" cap="none" spc="0" normalizeH="0" baseline="0" noProof="0" dirty="0">
                <a:ln>
                  <a:noFill/>
                </a:ln>
                <a:solidFill>
                  <a:srgbClr val="0563C1"/>
                </a:solidFill>
                <a:effectLst/>
                <a:uLnTx/>
                <a:uFillTx/>
                <a:latin typeface="Calibri" panose="020F0502020204030204" pitchFamily="34" charset="0"/>
                <a:ea typeface="Calibri" panose="020F0502020204030204" pitchFamily="34" charset="0"/>
                <a:cs typeface="Times New Roman" panose="02020603050405020304" pitchFamily="18" charset="0"/>
                <a:hlinkClick r:id="rId4"/>
              </a:rPr>
              <a:t>policyengagement@gov.je</a:t>
            </a:r>
            <a:r>
              <a:rPr kumimoji="0" lang="en-GB"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and tell us. </a:t>
            </a:r>
            <a:endPar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pic>
        <p:nvPicPr>
          <p:cNvPr id="8196" name="Picture 4" descr="Telling someone">
            <a:extLst>
              <a:ext uri="{FF2B5EF4-FFF2-40B4-BE49-F238E27FC236}">
                <a16:creationId xmlns:a16="http://schemas.microsoft.com/office/drawing/2014/main" id="{41ACBABA-CC0E-7E44-2091-F0D359D11A62}"/>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6741" t="41524" r="5555" b="8542"/>
          <a:stretch/>
        </p:blipFill>
        <p:spPr bwMode="auto">
          <a:xfrm>
            <a:off x="674003" y="3859323"/>
            <a:ext cx="3023336" cy="16955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001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287ABE-6201-AB52-3F9B-865E7CFB1877}"/>
              </a:ext>
            </a:extLst>
          </p:cNvPr>
          <p:cNvSpPr>
            <a:spLocks noGrp="1"/>
          </p:cNvSpPr>
          <p:nvPr>
            <p:ph idx="1"/>
          </p:nvPr>
        </p:nvSpPr>
        <p:spPr>
          <a:xfrm>
            <a:off x="4303551" y="569166"/>
            <a:ext cx="7357145" cy="5730033"/>
          </a:xfrm>
        </p:spPr>
        <p:txBody>
          <a:bodyPr/>
          <a:lstStyle/>
          <a:p>
            <a:pPr marL="0" lvl="0" indent="0">
              <a:lnSpc>
                <a:spcPct val="107000"/>
              </a:lnSpc>
              <a:buNone/>
            </a:pP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pPr>
            <a:r>
              <a:rPr lang="en-GB" sz="3200" dirty="0">
                <a:effectLst/>
                <a:latin typeface="Calibri" panose="020F0502020204030204" pitchFamily="34" charset="0"/>
                <a:ea typeface="Calibri" panose="020F0502020204030204" pitchFamily="34" charset="0"/>
                <a:cs typeface="Times New Roman" panose="02020603050405020304" pitchFamily="18" charset="0"/>
              </a:rPr>
              <a:t>As the Government of Jersey, we want to find out the best way to listen to people in Jersey and get their feedback. </a:t>
            </a:r>
          </a:p>
          <a:p>
            <a:pPr marL="0" lvl="0" indent="0">
              <a:lnSpc>
                <a:spcPct val="107000"/>
              </a:lnSpc>
              <a:buNone/>
            </a:pP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pP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pPr>
            <a:r>
              <a:rPr lang="en-GB" sz="3200" dirty="0">
                <a:effectLst/>
                <a:latin typeface="Calibri" panose="020F0502020204030204" pitchFamily="34" charset="0"/>
                <a:ea typeface="Calibri" panose="020F0502020204030204" pitchFamily="34" charset="0"/>
                <a:cs typeface="Times New Roman" panose="02020603050405020304" pitchFamily="18" charset="0"/>
              </a:rPr>
              <a:t>How we listen and talk to people is called ‘engagement’.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buNone/>
            </a:pP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buNone/>
            </a:pP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endParaRPr lang="en-GB" dirty="0">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buNone/>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descr="Four people meeting at a table">
            <a:extLst>
              <a:ext uri="{FF2B5EF4-FFF2-40B4-BE49-F238E27FC236}">
                <a16:creationId xmlns:a16="http://schemas.microsoft.com/office/drawing/2014/main" id="{7F38AFEC-8021-6573-6282-1D728E27E899}"/>
              </a:ext>
            </a:extLst>
          </p:cNvPr>
          <p:cNvPicPr>
            <a:picLocks noChangeAspect="1"/>
          </p:cNvPicPr>
          <p:nvPr/>
        </p:nvPicPr>
        <p:blipFill>
          <a:blip r:embed="rId2"/>
          <a:stretch>
            <a:fillRect/>
          </a:stretch>
        </p:blipFill>
        <p:spPr>
          <a:xfrm>
            <a:off x="1069571" y="416752"/>
            <a:ext cx="2433778" cy="2587439"/>
          </a:xfrm>
          <a:prstGeom prst="rect">
            <a:avLst/>
          </a:prstGeom>
        </p:spPr>
      </p:pic>
      <p:pic>
        <p:nvPicPr>
          <p:cNvPr id="5" name="Picture 4" descr="Two people talking and listening to each other">
            <a:extLst>
              <a:ext uri="{FF2B5EF4-FFF2-40B4-BE49-F238E27FC236}">
                <a16:creationId xmlns:a16="http://schemas.microsoft.com/office/drawing/2014/main" id="{9449A140-AE19-1448-C736-956675E3E1FD}"/>
              </a:ext>
            </a:extLst>
          </p:cNvPr>
          <p:cNvPicPr>
            <a:picLocks noChangeAspect="1"/>
          </p:cNvPicPr>
          <p:nvPr/>
        </p:nvPicPr>
        <p:blipFill rotWithShape="1">
          <a:blip r:embed="rId3"/>
          <a:srcRect l="4425" t="22615" r="3034" b="5279"/>
          <a:stretch/>
        </p:blipFill>
        <p:spPr>
          <a:xfrm>
            <a:off x="1069571" y="3729786"/>
            <a:ext cx="2515257" cy="1930401"/>
          </a:xfrm>
          <a:prstGeom prst="rect">
            <a:avLst/>
          </a:prstGeom>
        </p:spPr>
      </p:pic>
    </p:spTree>
    <p:extLst>
      <p:ext uri="{BB962C8B-B14F-4D97-AF65-F5344CB8AC3E}">
        <p14:creationId xmlns:p14="http://schemas.microsoft.com/office/powerpoint/2010/main" val="1206062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3E3D47-2327-135D-4407-2C2A86427F8E}"/>
              </a:ext>
            </a:extLst>
          </p:cNvPr>
          <p:cNvSpPr>
            <a:spLocks noGrp="1"/>
          </p:cNvSpPr>
          <p:nvPr>
            <p:ph idx="1"/>
          </p:nvPr>
        </p:nvSpPr>
        <p:spPr>
          <a:xfrm>
            <a:off x="4580388" y="922789"/>
            <a:ext cx="6739855" cy="5430343"/>
          </a:xfrm>
        </p:spPr>
        <p:txBody>
          <a:bodyPr/>
          <a:lstStyle/>
          <a:p>
            <a:pPr marL="0" indent="0" algn="just">
              <a:buNone/>
            </a:pPr>
            <a:r>
              <a:rPr lang="en-GB" sz="3200" dirty="0">
                <a:effectLst/>
                <a:latin typeface="Calibri" panose="020F0502020204030204" pitchFamily="34" charset="0"/>
                <a:ea typeface="Calibri" panose="020F0502020204030204" pitchFamily="34" charset="0"/>
                <a:cs typeface="Times New Roman" panose="02020603050405020304" pitchFamily="18" charset="0"/>
              </a:rPr>
              <a:t>We want to get feedback on problems facing the Jersey community. </a:t>
            </a:r>
          </a:p>
          <a:p>
            <a:pPr marL="0" indent="0">
              <a:buNone/>
            </a:pP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3200" dirty="0">
                <a:effectLst/>
                <a:latin typeface="Calibri" panose="020F0502020204030204" pitchFamily="34" charset="0"/>
                <a:ea typeface="Calibri" panose="020F0502020204030204" pitchFamily="34" charset="0"/>
                <a:cs typeface="Times New Roman" panose="02020603050405020304" pitchFamily="18" charset="0"/>
              </a:rPr>
              <a:t>We come up with solutions and want to hear what you think of them. </a:t>
            </a:r>
          </a:p>
          <a:p>
            <a:pPr marL="0" indent="0">
              <a:buNone/>
            </a:pP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3200" dirty="0">
                <a:effectLst/>
                <a:latin typeface="Calibri" panose="020F0502020204030204" pitchFamily="34" charset="0"/>
                <a:ea typeface="Calibri" panose="020F0502020204030204" pitchFamily="34" charset="0"/>
                <a:cs typeface="Times New Roman" panose="02020603050405020304" pitchFamily="18" charset="0"/>
              </a:rPr>
              <a:t>These solutions are called ‘policies’.</a:t>
            </a:r>
          </a:p>
          <a:p>
            <a:pPr marL="0" indent="0">
              <a:buNone/>
            </a:pPr>
            <a:endParaRPr lang="en-GB" dirty="0"/>
          </a:p>
        </p:txBody>
      </p:sp>
      <p:pic>
        <p:nvPicPr>
          <p:cNvPr id="4098" name="Picture 2" descr="Man thinking of an idea">
            <a:extLst>
              <a:ext uri="{FF2B5EF4-FFF2-40B4-BE49-F238E27FC236}">
                <a16:creationId xmlns:a16="http://schemas.microsoft.com/office/drawing/2014/main" id="{1D942685-FD51-6398-FDCB-44931A0BA7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670" t="17963" r="4054" b="2331"/>
          <a:stretch/>
        </p:blipFill>
        <p:spPr bwMode="auto">
          <a:xfrm>
            <a:off x="1980405" y="2550251"/>
            <a:ext cx="1786252" cy="157713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Man thinking of an idea">
            <a:extLst>
              <a:ext uri="{FF2B5EF4-FFF2-40B4-BE49-F238E27FC236}">
                <a16:creationId xmlns:a16="http://schemas.microsoft.com/office/drawing/2014/main" id="{841C97B1-62E2-2E16-3545-C1D33A56B90A}"/>
              </a:ext>
            </a:extLst>
          </p:cNvPr>
          <p:cNvPicPr>
            <a:picLocks noChangeAspect="1"/>
          </p:cNvPicPr>
          <p:nvPr/>
        </p:nvPicPr>
        <p:blipFill>
          <a:blip r:embed="rId3"/>
          <a:stretch>
            <a:fillRect/>
          </a:stretch>
        </p:blipFill>
        <p:spPr>
          <a:xfrm>
            <a:off x="1980405" y="4646369"/>
            <a:ext cx="1430167" cy="1384583"/>
          </a:xfrm>
          <a:prstGeom prst="rect">
            <a:avLst/>
          </a:prstGeom>
        </p:spPr>
      </p:pic>
      <p:pic>
        <p:nvPicPr>
          <p:cNvPr id="4100" name="Picture 4" descr="Thinking about your problems">
            <a:extLst>
              <a:ext uri="{FF2B5EF4-FFF2-40B4-BE49-F238E27FC236}">
                <a16:creationId xmlns:a16="http://schemas.microsoft.com/office/drawing/2014/main" id="{28931F9F-93E9-8239-E07C-8234A3B9277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560" t="27244" r="3674" b="3282"/>
          <a:stretch/>
        </p:blipFill>
        <p:spPr bwMode="auto">
          <a:xfrm>
            <a:off x="1669409" y="629172"/>
            <a:ext cx="2097248" cy="12508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7162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CEAABF-BA20-A6E8-7F48-EDFC964D90E1}"/>
              </a:ext>
            </a:extLst>
          </p:cNvPr>
          <p:cNvSpPr>
            <a:spLocks noGrp="1"/>
          </p:cNvSpPr>
          <p:nvPr>
            <p:ph idx="1"/>
          </p:nvPr>
        </p:nvSpPr>
        <p:spPr>
          <a:xfrm>
            <a:off x="4515555" y="756355"/>
            <a:ext cx="6804378" cy="5779912"/>
          </a:xfrm>
        </p:spPr>
        <p:txBody>
          <a:bodyPr/>
          <a:lstStyle/>
          <a:p>
            <a:pPr marL="0" indent="0">
              <a:buNone/>
            </a:pPr>
            <a:r>
              <a:rPr lang="en-GB" sz="3200" dirty="0">
                <a:effectLst/>
                <a:latin typeface="Calibri" panose="020F0502020204030204" pitchFamily="34" charset="0"/>
                <a:ea typeface="Calibri" panose="020F0502020204030204" pitchFamily="34" charset="0"/>
                <a:cs typeface="Times New Roman" panose="02020603050405020304" pitchFamily="18" charset="0"/>
              </a:rPr>
              <a:t>By listening to what you think of our policies, we are checking that the policies work for you.</a:t>
            </a:r>
          </a:p>
          <a:p>
            <a:pPr marL="0" indent="0">
              <a:buNone/>
            </a:pP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3200" dirty="0">
                <a:effectLst/>
                <a:latin typeface="Calibri" panose="020F0502020204030204" pitchFamily="34" charset="0"/>
                <a:ea typeface="Calibri" panose="020F0502020204030204" pitchFamily="34" charset="0"/>
                <a:cs typeface="Times New Roman" panose="02020603050405020304" pitchFamily="18" charset="0"/>
              </a:rPr>
              <a:t>Listening to you helps us understand the problems you face. This means we can create better solutions for you.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pic>
        <p:nvPicPr>
          <p:cNvPr id="1028" name="Picture 4" descr="Two people smiling at each other">
            <a:extLst>
              <a:ext uri="{FF2B5EF4-FFF2-40B4-BE49-F238E27FC236}">
                <a16:creationId xmlns:a16="http://schemas.microsoft.com/office/drawing/2014/main" id="{F8E57240-4885-ACD9-F8E3-3807468A34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4503" y="563235"/>
            <a:ext cx="2929147" cy="18160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Two people smiling">
            <a:extLst>
              <a:ext uri="{FF2B5EF4-FFF2-40B4-BE49-F238E27FC236}">
                <a16:creationId xmlns:a16="http://schemas.microsoft.com/office/drawing/2014/main" id="{C5DA2F51-BB5A-4DBF-DD0F-98B58E5B94F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555" t="25852" r="5334" b="4221"/>
          <a:stretch/>
        </p:blipFill>
        <p:spPr bwMode="auto">
          <a:xfrm>
            <a:off x="1170693" y="3532704"/>
            <a:ext cx="2522957" cy="20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4562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0F3FDA-49DC-5F1F-FAEC-A2627EEB3BE5}"/>
              </a:ext>
            </a:extLst>
          </p:cNvPr>
          <p:cNvSpPr>
            <a:spLocks noGrp="1"/>
          </p:cNvSpPr>
          <p:nvPr>
            <p:ph idx="1"/>
          </p:nvPr>
        </p:nvSpPr>
        <p:spPr>
          <a:xfrm>
            <a:off x="4011708" y="752171"/>
            <a:ext cx="7673622" cy="5723957"/>
          </a:xfrm>
        </p:spPr>
        <p:txBody>
          <a:bodyPr/>
          <a:lstStyle/>
          <a:p>
            <a:pPr marL="0" lvl="0" indent="0">
              <a:lnSpc>
                <a:spcPct val="107000"/>
              </a:lnSpc>
              <a:spcAft>
                <a:spcPts val="800"/>
              </a:spcAft>
              <a:buNone/>
            </a:pPr>
            <a:r>
              <a:rPr lang="en-GB" sz="3200" dirty="0">
                <a:effectLst/>
                <a:latin typeface="Calibri" panose="020F0502020204030204" pitchFamily="34" charset="0"/>
                <a:ea typeface="Calibri" panose="020F0502020204030204" pitchFamily="34" charset="0"/>
                <a:cs typeface="Times New Roman" panose="02020603050405020304" pitchFamily="18" charset="0"/>
              </a:rPr>
              <a:t>We have created a tool to improve how people in Government listen to the public. The tool helps us to understand when we need to listen to people, and how we can do it. </a:t>
            </a:r>
          </a:p>
          <a:p>
            <a:pPr marL="0" lvl="0" indent="0">
              <a:lnSpc>
                <a:spcPct val="107000"/>
              </a:lnSpc>
              <a:spcAft>
                <a:spcPts val="800"/>
              </a:spcAft>
              <a:buNone/>
            </a:pP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pPr>
            <a:r>
              <a:rPr lang="en-GB" sz="3200" dirty="0">
                <a:effectLst/>
                <a:latin typeface="Calibri" panose="020F0502020204030204" pitchFamily="34" charset="0"/>
                <a:ea typeface="Calibri" panose="020F0502020204030204" pitchFamily="34" charset="0"/>
                <a:cs typeface="Times New Roman" panose="02020603050405020304" pitchFamily="18" charset="0"/>
              </a:rPr>
              <a:t>This tool is called The Policy Inclusion Framework.</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pic>
        <p:nvPicPr>
          <p:cNvPr id="2052" name="Picture 4" descr="A Framework or a checklist">
            <a:extLst>
              <a:ext uri="{FF2B5EF4-FFF2-40B4-BE49-F238E27FC236}">
                <a16:creationId xmlns:a16="http://schemas.microsoft.com/office/drawing/2014/main" id="{1FBBACC0-5AA6-51FE-405E-ED267FDA856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058" t="17389" r="5966" b="5455"/>
          <a:stretch/>
        </p:blipFill>
        <p:spPr bwMode="auto">
          <a:xfrm>
            <a:off x="1619410" y="4006428"/>
            <a:ext cx="1677196" cy="1443847"/>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4" descr="Four people meeting at a table">
            <a:extLst>
              <a:ext uri="{FF2B5EF4-FFF2-40B4-BE49-F238E27FC236}">
                <a16:creationId xmlns:a16="http://schemas.microsoft.com/office/drawing/2014/main" id="{886C212F-2113-987A-F50A-5449B3D2EE6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13" t="17511" r="6449" b="4066"/>
          <a:stretch/>
        </p:blipFill>
        <p:spPr bwMode="auto">
          <a:xfrm>
            <a:off x="1418285" y="1089129"/>
            <a:ext cx="1878321" cy="1896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1647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9A39FA-FB15-F7C2-8861-43A71635AF0E}"/>
              </a:ext>
            </a:extLst>
          </p:cNvPr>
          <p:cNvSpPr>
            <a:spLocks noGrp="1"/>
          </p:cNvSpPr>
          <p:nvPr>
            <p:ph idx="1"/>
          </p:nvPr>
        </p:nvSpPr>
        <p:spPr>
          <a:xfrm>
            <a:off x="334347" y="627741"/>
            <a:ext cx="8156510" cy="5846955"/>
          </a:xfrm>
        </p:spPr>
        <p:txBody>
          <a:bodyPr>
            <a:normAutofit/>
          </a:bodyPr>
          <a:lstStyle/>
          <a:p>
            <a:pPr marL="0" indent="0">
              <a:buNone/>
            </a:pPr>
            <a:r>
              <a:rPr lang="en-GB" sz="3200" dirty="0"/>
              <a:t>The Framework looks like this:</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pic>
        <p:nvPicPr>
          <p:cNvPr id="1028" name="Picture 4" descr="Blue pyramid diagram showing the 4 levels of engagement with descriptions for each level next to it. &#10;&#10;At the bottom is the broadest, least intensive types of engagement. At the top is the most intensive, targeted types of engagement. &#10;&#10;Bottom to top: &#10;&#10;Level 1 - Observing public opinion through polling, surveys and generic focus groups&#10;&#10;Level 2 - Endorsing proposals on specific issues through surveys, targeted comms and focus groups&#10;&#10;Level 3 - Contributing to policy development by asking for feedback through stakeholder meetings, workshops and targeted focus groups&#10;&#10;Level 4 - Producing policy solutions alongside citizens through deliberative  workshops and citizens' assemblies ">
            <a:extLst>
              <a:ext uri="{FF2B5EF4-FFF2-40B4-BE49-F238E27FC236}">
                <a16:creationId xmlns:a16="http://schemas.microsoft.com/office/drawing/2014/main" id="{269BE007-5B92-9D0B-FB98-F6CF3AD4BF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8991" y="1208908"/>
            <a:ext cx="8739533" cy="4915987"/>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A Framework or a checklist">
            <a:extLst>
              <a:ext uri="{FF2B5EF4-FFF2-40B4-BE49-F238E27FC236}">
                <a16:creationId xmlns:a16="http://schemas.microsoft.com/office/drawing/2014/main" id="{4BE88887-415E-93AA-B2B8-2B727531523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777" t="17334" r="6741" b="6222"/>
          <a:stretch/>
        </p:blipFill>
        <p:spPr bwMode="auto">
          <a:xfrm>
            <a:off x="710676" y="2611054"/>
            <a:ext cx="1914881" cy="1635892"/>
          </a:xfrm>
          <a:prstGeom prst="rect">
            <a:avLst/>
          </a:prstGeom>
          <a:noFill/>
          <a:extLst>
            <a:ext uri="{909E8E84-426E-40DD-AFC4-6F175D3DCCD1}">
              <a14:hiddenFill xmlns:a14="http://schemas.microsoft.com/office/drawing/2010/main">
                <a:solidFill>
                  <a:srgbClr val="FFFFFF"/>
                </a:solidFill>
              </a14:hiddenFill>
            </a:ext>
          </a:extLst>
        </p:spPr>
      </p:pic>
      <p:sp>
        <p:nvSpPr>
          <p:cNvPr id="2" name="Arrow: Right 1" descr="Arrow pointing right. It shows that the checklist image means 'The Framework'">
            <a:extLst>
              <a:ext uri="{FF2B5EF4-FFF2-40B4-BE49-F238E27FC236}">
                <a16:creationId xmlns:a16="http://schemas.microsoft.com/office/drawing/2014/main" id="{F6680F8D-79DF-74FC-5FA8-C2521EEBEA5B}"/>
              </a:ext>
            </a:extLst>
          </p:cNvPr>
          <p:cNvSpPr/>
          <p:nvPr/>
        </p:nvSpPr>
        <p:spPr>
          <a:xfrm>
            <a:off x="2709333" y="3309371"/>
            <a:ext cx="1573418" cy="4836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90985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5F98AE-0F30-8BDE-765D-5A68C3F95359}"/>
              </a:ext>
            </a:extLst>
          </p:cNvPr>
          <p:cNvSpPr>
            <a:spLocks noGrp="1"/>
          </p:cNvSpPr>
          <p:nvPr>
            <p:ph idx="1"/>
          </p:nvPr>
        </p:nvSpPr>
        <p:spPr>
          <a:xfrm>
            <a:off x="4572000" y="1306285"/>
            <a:ext cx="6781800" cy="5111291"/>
          </a:xfrm>
        </p:spPr>
        <p:txBody>
          <a:bodyPr>
            <a:normAutofit/>
          </a:bodyPr>
          <a:lstStyle/>
          <a:p>
            <a:pPr marL="0" lvl="0" indent="0">
              <a:lnSpc>
                <a:spcPct val="107000"/>
              </a:lnSpc>
              <a:spcAft>
                <a:spcPts val="800"/>
              </a:spcAft>
              <a:buNone/>
            </a:pPr>
            <a:r>
              <a:rPr lang="en-GB" sz="3200" dirty="0">
                <a:effectLst/>
                <a:latin typeface="Calibri" panose="020F0502020204030204" pitchFamily="34" charset="0"/>
                <a:ea typeface="Calibri" panose="020F0502020204030204" pitchFamily="34" charset="0"/>
                <a:cs typeface="Times New Roman" panose="02020603050405020304" pitchFamily="18" charset="0"/>
              </a:rPr>
              <a:t>What does the Framework say?</a:t>
            </a:r>
          </a:p>
          <a:p>
            <a:pPr marL="0" lvl="0" indent="0">
              <a:lnSpc>
                <a:spcPct val="107000"/>
              </a:lnSpc>
              <a:spcAft>
                <a:spcPts val="800"/>
              </a:spcAft>
              <a:buNone/>
            </a:pP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pP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pPr>
            <a:r>
              <a:rPr lang="en-GB" sz="3200" dirty="0">
                <a:latin typeface="Calibri" panose="020F0502020204030204" pitchFamily="34" charset="0"/>
                <a:ea typeface="Calibri" panose="020F0502020204030204" pitchFamily="34" charset="0"/>
                <a:cs typeface="Times New Roman" panose="02020603050405020304" pitchFamily="18" charset="0"/>
              </a:rPr>
              <a:t>T</a:t>
            </a:r>
            <a:r>
              <a:rPr lang="en-GB" sz="3200" dirty="0">
                <a:effectLst/>
                <a:latin typeface="Calibri" panose="020F0502020204030204" pitchFamily="34" charset="0"/>
                <a:ea typeface="Calibri" panose="020F0502020204030204" pitchFamily="34" charset="0"/>
                <a:cs typeface="Times New Roman" panose="02020603050405020304" pitchFamily="18" charset="0"/>
              </a:rPr>
              <a:t>he Framework says that we should listen to people all the time to understand what is most important to them.</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pPr>
            <a:endParaRPr lang="en-GB" dirty="0"/>
          </a:p>
        </p:txBody>
      </p:sp>
      <p:pic>
        <p:nvPicPr>
          <p:cNvPr id="2" name="Picture 4" descr="Survey">
            <a:extLst>
              <a:ext uri="{FF2B5EF4-FFF2-40B4-BE49-F238E27FC236}">
                <a16:creationId xmlns:a16="http://schemas.microsoft.com/office/drawing/2014/main" id="{CD304458-59A9-ED43-3ADC-C0CFDDFB29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777" t="17334" r="6741" b="6222"/>
          <a:stretch/>
        </p:blipFill>
        <p:spPr bwMode="auto">
          <a:xfrm>
            <a:off x="505403" y="726271"/>
            <a:ext cx="1914881" cy="1635892"/>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Thinking ">
            <a:extLst>
              <a:ext uri="{FF2B5EF4-FFF2-40B4-BE49-F238E27FC236}">
                <a16:creationId xmlns:a16="http://schemas.microsoft.com/office/drawing/2014/main" id="{6D9A1C44-A381-B0BA-5EAE-79F4B49E498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000" t="18148" r="5555" b="4815"/>
          <a:stretch/>
        </p:blipFill>
        <p:spPr bwMode="auto">
          <a:xfrm>
            <a:off x="2420283" y="894607"/>
            <a:ext cx="1761067" cy="14675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Two people talking and listening to each other">
            <a:extLst>
              <a:ext uri="{FF2B5EF4-FFF2-40B4-BE49-F238E27FC236}">
                <a16:creationId xmlns:a16="http://schemas.microsoft.com/office/drawing/2014/main" id="{71533B8E-C1CE-823E-6C70-7526AEB313CB}"/>
              </a:ext>
            </a:extLst>
          </p:cNvPr>
          <p:cNvPicPr>
            <a:picLocks noChangeAspect="1"/>
          </p:cNvPicPr>
          <p:nvPr/>
        </p:nvPicPr>
        <p:blipFill rotWithShape="1">
          <a:blip r:embed="rId4"/>
          <a:srcRect l="4425" t="22615" r="3034" b="5279"/>
          <a:stretch/>
        </p:blipFill>
        <p:spPr>
          <a:xfrm>
            <a:off x="994813" y="3539584"/>
            <a:ext cx="2850939" cy="2188029"/>
          </a:xfrm>
          <a:prstGeom prst="rect">
            <a:avLst/>
          </a:prstGeom>
        </p:spPr>
      </p:pic>
    </p:spTree>
    <p:extLst>
      <p:ext uri="{BB962C8B-B14F-4D97-AF65-F5344CB8AC3E}">
        <p14:creationId xmlns:p14="http://schemas.microsoft.com/office/powerpoint/2010/main" val="2149968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501E48-592E-C01E-BA72-98D81FEDCC9F}"/>
              </a:ext>
            </a:extLst>
          </p:cNvPr>
          <p:cNvSpPr>
            <a:spLocks noGrp="1"/>
          </p:cNvSpPr>
          <p:nvPr>
            <p:ph idx="1"/>
          </p:nvPr>
        </p:nvSpPr>
        <p:spPr>
          <a:xfrm>
            <a:off x="4208105" y="562869"/>
            <a:ext cx="7528249" cy="5514490"/>
          </a:xfrm>
        </p:spPr>
        <p:txBody>
          <a:bodyPr>
            <a:normAutofit/>
          </a:bodyPr>
          <a:lstStyle/>
          <a:p>
            <a:pPr marL="0" indent="0">
              <a:buNone/>
            </a:pP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3200" dirty="0">
                <a:effectLst/>
                <a:latin typeface="Calibri" panose="020F0502020204030204" pitchFamily="34" charset="0"/>
                <a:ea typeface="Calibri" panose="020F0502020204030204" pitchFamily="34" charset="0"/>
                <a:cs typeface="Times New Roman" panose="02020603050405020304" pitchFamily="18" charset="0"/>
              </a:rPr>
              <a:t>The Framework says that we should give people the chance to have their say and help us come up with policies.</a:t>
            </a:r>
          </a:p>
          <a:p>
            <a:pPr marL="0" indent="0">
              <a:buNone/>
            </a:pP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3200" dirty="0">
                <a:effectLst/>
                <a:latin typeface="Calibri" panose="020F0502020204030204" pitchFamily="34" charset="0"/>
                <a:ea typeface="Calibri" panose="020F0502020204030204" pitchFamily="34" charset="0"/>
                <a:cs typeface="Times New Roman" panose="02020603050405020304" pitchFamily="18" charset="0"/>
              </a:rPr>
              <a:t>The Framework says that Government should find out what people think in different ways. This includes polling, surveys and meeting with people. </a:t>
            </a:r>
          </a:p>
          <a:p>
            <a:pPr marL="0" indent="0">
              <a:buNone/>
            </a:pPr>
            <a:endParaRPr lang="en-GB" sz="3200" dirty="0"/>
          </a:p>
          <a:p>
            <a:pPr marL="0" indent="0">
              <a:buNone/>
            </a:pPr>
            <a:endParaRPr lang="en-GB" sz="3200" dirty="0"/>
          </a:p>
          <a:p>
            <a:endParaRPr lang="en-GB" dirty="0"/>
          </a:p>
        </p:txBody>
      </p:sp>
      <p:pic>
        <p:nvPicPr>
          <p:cNvPr id="5122" name="Picture 2" descr="Survey">
            <a:extLst>
              <a:ext uri="{FF2B5EF4-FFF2-40B4-BE49-F238E27FC236}">
                <a16:creationId xmlns:a16="http://schemas.microsoft.com/office/drawing/2014/main" id="{731D94D0-9F9E-FA40-49F2-4F1D3D66368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285" t="13695" r="2163" b="4243"/>
          <a:stretch/>
        </p:blipFill>
        <p:spPr bwMode="auto">
          <a:xfrm>
            <a:off x="2432369" y="3855041"/>
            <a:ext cx="1397407" cy="1397408"/>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Two people meeting at a table">
            <a:extLst>
              <a:ext uri="{FF2B5EF4-FFF2-40B4-BE49-F238E27FC236}">
                <a16:creationId xmlns:a16="http://schemas.microsoft.com/office/drawing/2014/main" id="{01586FE1-FA0A-F0FB-060F-02EC50675B8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13" t="17511" r="6449" b="4066"/>
          <a:stretch/>
        </p:blipFill>
        <p:spPr bwMode="auto">
          <a:xfrm>
            <a:off x="1450424" y="482751"/>
            <a:ext cx="2379352" cy="240259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Two people talking and listening to each other">
            <a:extLst>
              <a:ext uri="{FF2B5EF4-FFF2-40B4-BE49-F238E27FC236}">
                <a16:creationId xmlns:a16="http://schemas.microsoft.com/office/drawing/2014/main" id="{AB3E5FD5-F5AC-FE34-FEB0-6EB52378F167}"/>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4775" t="21028" r="4123" b="4501"/>
          <a:stretch/>
        </p:blipFill>
        <p:spPr bwMode="auto">
          <a:xfrm>
            <a:off x="632352" y="3855041"/>
            <a:ext cx="1574113" cy="12674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7970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5E6B27-3965-FC86-36B8-A36E9AED4DD0}"/>
              </a:ext>
            </a:extLst>
          </p:cNvPr>
          <p:cNvSpPr>
            <a:spLocks noGrp="1"/>
          </p:cNvSpPr>
          <p:nvPr>
            <p:ph idx="1"/>
          </p:nvPr>
        </p:nvSpPr>
        <p:spPr>
          <a:xfrm>
            <a:off x="4041421" y="2111021"/>
            <a:ext cx="7732890" cy="4368801"/>
          </a:xfrm>
        </p:spPr>
        <p:txBody>
          <a:bodyPr>
            <a:normAutofit fontScale="92500" lnSpcReduction="10000"/>
          </a:bodyPr>
          <a:lstStyle/>
          <a:p>
            <a:pPr marL="0" indent="0">
              <a:buNone/>
            </a:pPr>
            <a:r>
              <a:rPr lang="en-GB" sz="3200" dirty="0">
                <a:latin typeface="Calibri" panose="020F0502020204030204" pitchFamily="34" charset="0"/>
                <a:ea typeface="Calibri" panose="020F0502020204030204" pitchFamily="34" charset="0"/>
                <a:cs typeface="Times New Roman" panose="02020603050405020304" pitchFamily="18" charset="0"/>
              </a:rPr>
              <a:t>W</a:t>
            </a:r>
            <a:r>
              <a:rPr lang="en-GB" sz="3200" dirty="0">
                <a:effectLst/>
                <a:latin typeface="Calibri" panose="020F0502020204030204" pitchFamily="34" charset="0"/>
                <a:ea typeface="Calibri" panose="020F0502020204030204" pitchFamily="34" charset="0"/>
                <a:cs typeface="Times New Roman" panose="02020603050405020304" pitchFamily="18" charset="0"/>
              </a:rPr>
              <a:t>e need to go out into the community more.</a:t>
            </a:r>
          </a:p>
          <a:p>
            <a:pPr marL="0" indent="0">
              <a:buNone/>
            </a:pP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3200" dirty="0">
                <a:effectLst/>
                <a:latin typeface="Calibri" panose="020F0502020204030204" pitchFamily="34" charset="0"/>
                <a:ea typeface="Calibri" panose="020F0502020204030204" pitchFamily="34" charset="0"/>
                <a:cs typeface="Times New Roman" panose="02020603050405020304" pitchFamily="18" charset="0"/>
              </a:rPr>
              <a:t>We need to make it easy to come to meetings if you have a disability.</a:t>
            </a:r>
          </a:p>
          <a:p>
            <a:pPr marL="0" indent="0">
              <a:buNone/>
            </a:pP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3200" dirty="0">
                <a:effectLst/>
                <a:latin typeface="Calibri" panose="020F0502020204030204" pitchFamily="34" charset="0"/>
                <a:ea typeface="Calibri" panose="020F0502020204030204" pitchFamily="34" charset="0"/>
                <a:cs typeface="Times New Roman" panose="02020603050405020304" pitchFamily="18" charset="0"/>
              </a:rPr>
              <a:t>We need to translate things if you don’t speak English as your first language. </a:t>
            </a:r>
            <a:endParaRPr lang="en-GB" sz="3200" dirty="0"/>
          </a:p>
        </p:txBody>
      </p:sp>
      <p:sp>
        <p:nvSpPr>
          <p:cNvPr id="2" name="TextBox 1">
            <a:extLst>
              <a:ext uri="{FF2B5EF4-FFF2-40B4-BE49-F238E27FC236}">
                <a16:creationId xmlns:a16="http://schemas.microsoft.com/office/drawing/2014/main" id="{0B1B5A4A-B557-9C9A-7BD5-B79DB00181C0}"/>
              </a:ext>
            </a:extLst>
          </p:cNvPr>
          <p:cNvSpPr txBox="1"/>
          <p:nvPr/>
        </p:nvSpPr>
        <p:spPr>
          <a:xfrm>
            <a:off x="699911" y="338667"/>
            <a:ext cx="10893778" cy="1077218"/>
          </a:xfrm>
          <a:prstGeom prst="rect">
            <a:avLst/>
          </a:prstGeom>
          <a:noFill/>
        </p:spPr>
        <p:txBody>
          <a:bodyPr wrap="square" rtlCol="0">
            <a:spAutoFit/>
          </a:bodyPr>
          <a:lstStyle/>
          <a:p>
            <a:pPr marL="0" indent="0">
              <a:buNone/>
            </a:pPr>
            <a:r>
              <a:rPr lang="en-GB" sz="3200" dirty="0">
                <a:effectLst/>
                <a:latin typeface="Calibri" panose="020F0502020204030204" pitchFamily="34" charset="0"/>
                <a:ea typeface="Calibri" panose="020F0502020204030204" pitchFamily="34" charset="0"/>
                <a:cs typeface="Times New Roman" panose="02020603050405020304" pitchFamily="18" charset="0"/>
              </a:rPr>
              <a:t>The Framework says we need to make it as easy as possible for people to have their say. This means:</a:t>
            </a:r>
          </a:p>
        </p:txBody>
      </p:sp>
      <p:pic>
        <p:nvPicPr>
          <p:cNvPr id="6146" name="Picture 2" descr="Houses ">
            <a:extLst>
              <a:ext uri="{FF2B5EF4-FFF2-40B4-BE49-F238E27FC236}">
                <a16:creationId xmlns:a16="http://schemas.microsoft.com/office/drawing/2014/main" id="{D4BBB338-8C30-ABF6-22D3-2C16EC746C7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49" t="22014" r="3427" b="7302"/>
          <a:stretch/>
        </p:blipFill>
        <p:spPr bwMode="auto">
          <a:xfrm>
            <a:off x="1377903" y="1720745"/>
            <a:ext cx="1794934" cy="1077218"/>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Man being supported">
            <a:extLst>
              <a:ext uri="{FF2B5EF4-FFF2-40B4-BE49-F238E27FC236}">
                <a16:creationId xmlns:a16="http://schemas.microsoft.com/office/drawing/2014/main" id="{24C6E736-D4AE-E354-B570-6A182EEF609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148" t="17979" r="9481" b="2955"/>
          <a:stretch/>
        </p:blipFill>
        <p:spPr bwMode="auto">
          <a:xfrm>
            <a:off x="1561675" y="3176473"/>
            <a:ext cx="1445677" cy="1387672"/>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Two people talking and listening to each other">
            <a:extLst>
              <a:ext uri="{FF2B5EF4-FFF2-40B4-BE49-F238E27FC236}">
                <a16:creationId xmlns:a16="http://schemas.microsoft.com/office/drawing/2014/main" id="{9FAF71E0-DE06-FDD2-DE07-14A39185815D}"/>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4434" t="27864" r="5777" b="6000"/>
          <a:stretch/>
        </p:blipFill>
        <p:spPr bwMode="auto">
          <a:xfrm>
            <a:off x="1203485" y="4997519"/>
            <a:ext cx="1883931" cy="1387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55700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SOJ Document" ma:contentTypeID="0x0101008BA73D3394C66B42AFDD494ADBC50D74004E480268BE61764C950B62616F270E0A" ma:contentTypeVersion="18" ma:contentTypeDescription="" ma:contentTypeScope="" ma:versionID="aca7a7d1a2e36451cd1926f0ea65372c">
  <xsd:schema xmlns:xsd="http://www.w3.org/2001/XMLSchema" xmlns:xs="http://www.w3.org/2001/XMLSchema" xmlns:p="http://schemas.microsoft.com/office/2006/metadata/properties" xmlns:ns2="f906fbab-2f75-4c55-9947-54e5e7fb542c" targetNamespace="http://schemas.microsoft.com/office/2006/metadata/properties" ma:root="true" ma:fieldsID="b194a0c6b20796394434e5a6a05ce10d" ns2:_="">
    <xsd:import namespace="f906fbab-2f75-4c55-9947-54e5e7fb542c"/>
    <xsd:element name="properties">
      <xsd:complexType>
        <xsd:sequence>
          <xsd:element name="documentManagement">
            <xsd:complexType>
              <xsd:all>
                <xsd:element ref="ns2:Form_x0020__x002d__x0020_no_x0020_of_x0020_pages"/>
                <xsd:element ref="ns2:Is_x0020_document_x0020_on_x0020_another_x0020_website_x003f__x0020_eg_x0020_States_x0020_Assembly" minOccurs="0"/>
                <xsd:element ref="ns2:Review_x0020_date_x0020__x002d__x0020_for_x0020_updating_x0020_or_x0020_deleteing_x0020_from_x0020_site" minOccurs="0"/>
                <xsd:element ref="ns2:Document_x0020_type"/>
                <xsd:element ref="ns2:Could_x0020_this_x0020_be_x0020_a_x0020_web_x0020_page_x003f_"/>
                <xsd:element ref="ns2:P_x0020__x0026__x0020_E_x0020_subcategories" minOccurs="0"/>
                <xsd:element ref="ns2:PDF_x0020_tagged_x0020_for_x0020_accessibilty"/>
                <xsd:element ref="ns2:Scanned_x0020_PDF"/>
                <xsd:element ref="ns2:Summary_x0020_text_x0020_for_x0020_PDFs" minOccurs="0"/>
                <xsd:element ref="ns2:Form_x0020_can_x0020_be_x0020_submitted_x0020_by" minOccurs="0"/>
                <xsd:element ref="ns2:Additional_x0020_attachments_x0020_submitted_x0020_with_x0020_form_x003f_" minOccurs="0"/>
                <xsd:element ref="ns2:Copyright"/>
                <xsd:element ref="ns2:Department_x0020__x0028_new_x0029_"/>
                <xsd:element ref="ns2:Is_x0020_this_x0020_an_x0020_infographic_x003f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06fbab-2f75-4c55-9947-54e5e7fb542c" elementFormDefault="qualified">
    <xsd:import namespace="http://schemas.microsoft.com/office/2006/documentManagement/types"/>
    <xsd:import namespace="http://schemas.microsoft.com/office/infopath/2007/PartnerControls"/>
    <xsd:element name="Form_x0020__x002d__x0020_no_x0020_of_x0020_pages" ma:index="2" ma:displayName="No of pages" ma:description="Ensure number of pages is accurate" ma:internalName="Form_x0020__x002d__x0020_no_x0020_of_x0020_pages" ma:percentage="FALSE">
      <xsd:simpleType>
        <xsd:restriction base="dms:Number"/>
      </xsd:simpleType>
    </xsd:element>
    <xsd:element name="Is_x0020_document_x0020_on_x0020_another_x0020_website_x003f__x0020_eg_x0020_States_x0020_Assembly" ma:index="3" nillable="true" ma:displayName="Is document on another website? eg States Assembly" ma:default="0" ma:description="If document is on another website link to it instead of uploading duplicate document" ma:internalName="Is_x0020_document_x0020_on_x0020_another_x0020_website_x003f__x0020_eg_x0020_States_x0020_Assembly">
      <xsd:simpleType>
        <xsd:restriction base="dms:Boolean"/>
      </xsd:simpleType>
    </xsd:element>
    <xsd:element name="Review_x0020_date_x0020__x002d__x0020_for_x0020_updating_x0020_or_x0020_deleteing_x0020_from_x0020_site" ma:index="4" nillable="true" ma:displayName="Delete from site" ma:description="Fill this in as a reminder to update or delete PDF. You will not be sent a reminder but this will allow us to follow this up." ma:format="DateOnly" ma:internalName="Review_x0020_date_x0020__x002d__x0020_for_x0020_updating_x0020_or_x0020_deleteing_x0020_from_x0020_site">
      <xsd:simpleType>
        <xsd:restriction base="dms:DateTime"/>
      </xsd:simpleType>
    </xsd:element>
    <xsd:element name="Document_x0020_type" ma:index="5" ma:displayName="Document type" ma:description="document type" ma:format="Dropdown" ma:indexed="true" ma:internalName="Document_x0020_type">
      <xsd:simpleType>
        <xsd:restriction base="dms:Choice">
          <xsd:enumeration value="Agenda"/>
          <xsd:enumeration value="Business or delivery plan"/>
          <xsd:enumeration value="Children's Right Impact Assessment (CRIA)"/>
          <xsd:enumeration value="Consultation document"/>
          <xsd:enumeration value="Consultation response document"/>
          <xsd:enumeration value="Diagram / illustration / map"/>
          <xsd:enumeration value="Easy read"/>
          <xsd:enumeration value="Financial sanctions"/>
          <xsd:enumeration value="Financial document"/>
          <xsd:enumeration value="Form"/>
          <xsd:enumeration value="Guidance"/>
          <xsd:enumeration value="Legal document"/>
          <xsd:enumeration value="Letter"/>
          <xsd:enumeration value="Marketing material"/>
          <xsd:enumeration value="Minutes and board packs"/>
          <xsd:enumeration value="Pay scales"/>
          <xsd:enumeration value="Planning Obligation Agreement (POA)"/>
          <xsd:enumeration value="Policy"/>
          <xsd:enumeration value="Presentation"/>
          <xsd:enumeration value="Privacy policy"/>
          <xsd:enumeration value="Report"/>
          <xsd:enumeration value="Retention schedule"/>
          <xsd:enumeration value="Strategy document"/>
          <xsd:enumeration value="Tax document"/>
        </xsd:restriction>
      </xsd:simpleType>
    </xsd:element>
    <xsd:element name="Could_x0020_this_x0020_be_x0020_a_x0020_web_x0020_page_x003f_" ma:index="6" ma:displayName="Could this be a web page?" ma:format="Dropdown" ma:internalName="Could_x0020_this_x0020_be_x0020_a_x0020_web_x0020_page_x003f_">
      <xsd:simpleType>
        <xsd:restriction base="dms:Choice">
          <xsd:enumeration value="Yes, but I don't have the time"/>
          <xsd:enumeration value="No"/>
        </xsd:restriction>
      </xsd:simpleType>
    </xsd:element>
    <xsd:element name="P_x0020__x0026__x0020_E_x0020_subcategories" ma:index="7" nillable="true" ma:displayName="P &amp; E subcategories" ma:format="Dropdown" ma:internalName="P_x0020__x0026__x0020_E_x0020_subcategories">
      <xsd:simpleType>
        <xsd:restriction base="dms:Choice">
          <xsd:enumeration value="Environment"/>
          <xsd:enumeration value="Building control documents"/>
          <xsd:enumeration value="Consultation documents and responses"/>
          <xsd:enumeration value="Development control docs"/>
          <xsd:enumeration value="High hedges"/>
          <xsd:enumeration value="Historic buildings"/>
          <xsd:enumeration value="Island plan documents"/>
          <xsd:enumeration value="Miscellaneous documents"/>
          <xsd:enumeration value="PAP MM minutes and agendas"/>
          <xsd:enumeration value="Planning obligation agreements"/>
          <xsd:enumeration value="POSH street life"/>
          <xsd:enumeration value="Public enquiry documents"/>
          <xsd:enumeration value="Reports and publications"/>
          <xsd:enumeration value="Supplementary planning guidance"/>
          <xsd:enumeration value="Enviroment Protection"/>
          <xsd:enumeration value="Eco-Active"/>
          <xsd:enumeration value="Fish and marine"/>
          <xsd:enumeration value="Vet"/>
          <xsd:enumeration value="Policy &amp; Awareness"/>
          <xsd:enumeration value="Waste, Oil &amp; Water"/>
          <xsd:enumeration value="Countryside"/>
        </xsd:restriction>
      </xsd:simpleType>
    </xsd:element>
    <xsd:element name="PDF_x0020_tagged_x0020_for_x0020_accessibilty" ma:index="8" ma:displayName="PDF tagged for accessibilty (people with disabilities)" ma:default="No" ma:description="To allow screen readers to read and navigate around PDFs easily PDFs should be tagged. This can be done automatically with Adobe Acrobat (not Reader) but does require manual tagging where there are images, logos and graphs. If you do not know what tagging is, you probably aren't doing it." ma:format="RadioButtons" ma:internalName="PDF_x0020_tagged_x0020_for_x0020_accessibilty">
      <xsd:simpleType>
        <xsd:restriction base="dms:Choice">
          <xsd:enumeration value="No"/>
          <xsd:enumeration value="Auto tagged"/>
          <xsd:enumeration value="Auto and manually tagged"/>
        </xsd:restriction>
      </xsd:simpleType>
    </xsd:element>
    <xsd:element name="Scanned_x0020_PDF" ma:index="9" ma:displayName="Scanned PDF" ma:description="Scanned documents should not be uploaded onto the site as they cannot be indexed by search engines or read by accessbility software." ma:format="RadioButtons" ma:internalName="Scanned_x0020_PDF">
      <xsd:simpleType>
        <xsd:restriction base="dms:Choice">
          <xsd:enumeration value="Yes"/>
          <xsd:enumeration value="No"/>
        </xsd:restriction>
      </xsd:simpleType>
    </xsd:element>
    <xsd:element name="Summary_x0020_text_x0020_for_x0020_PDFs" ma:index="10" nillable="true" ma:displayName="Summary text for PDFs" ma:description="This field should be filled in if uploading a legally required scanned document. Please enter a summary description of the document. This will be used by our internal search engine as the teaser text when displayed in search results.&#10;Summary should be between 20-30 words." ma:internalName="Summary_x0020_text_x0020_for_x0020_PDFs">
      <xsd:simpleType>
        <xsd:restriction base="dms:Note">
          <xsd:maxLength value="255"/>
        </xsd:restriction>
      </xsd:simpleType>
    </xsd:element>
    <xsd:element name="Form_x0020_can_x0020_be_x0020_submitted_x0020_by" ma:index="11" nillable="true" ma:displayName="Form can be submitted by" ma:internalName="Form_x0020_can_x0020_be_x0020_submitted_x0020_by">
      <xsd:complexType>
        <xsd:complexContent>
          <xsd:extension base="dms:MultiChoice">
            <xsd:sequence>
              <xsd:element name="Value" maxOccurs="unbounded" minOccurs="0" nillable="true">
                <xsd:simpleType>
                  <xsd:restriction base="dms:Choice">
                    <xsd:enumeration value="Email"/>
                    <xsd:enumeration value="Fax"/>
                    <xsd:enumeration value="Post"/>
                    <xsd:enumeration value="Online"/>
                  </xsd:restriction>
                </xsd:simpleType>
              </xsd:element>
            </xsd:sequence>
          </xsd:extension>
        </xsd:complexContent>
      </xsd:complexType>
    </xsd:element>
    <xsd:element name="Additional_x0020_attachments_x0020_submitted_x0020_with_x0020_form_x003f_" ma:index="12" nillable="true" ma:displayName="Additional attachments submitted with form?" ma:description="eg. Map, plan, proof identity etc?" ma:internalName="Additional_x0020_attachments_x0020_submitted_x0020_with_x0020_form_x003f_">
      <xsd:simpleType>
        <xsd:restriction base="dms:Note">
          <xsd:maxLength value="255"/>
        </xsd:restriction>
      </xsd:simpleType>
    </xsd:element>
    <xsd:element name="Copyright" ma:index="13" ma:displayName="Copyright" ma:default="Owned by States of Jersey" ma:description="If we do not hold the copyright of the document then select 'Exclude' so that is not backed up to British Library archive." ma:format="Dropdown" ma:internalName="Copyright">
      <xsd:simpleType>
        <xsd:restriction base="dms:Choice">
          <xsd:enumeration value="Owned by States of Jersey"/>
          <xsd:enumeration value="Not required"/>
          <xsd:enumeration value="Exclude"/>
        </xsd:restriction>
      </xsd:simpleType>
    </xsd:element>
    <xsd:element name="Department_x0020__x0028_new_x0029_" ma:index="20" ma:displayName="Department" ma:indexed="true" ma:list="{2f5bc5fb-88d0-4fac-840f-f89fcd501457}" ma:internalName="Department_x0020__x0028_new_x0029_" ma:showField="Title" ma:web="f8e0d1a5-2ada-400f-bddd-efa5689e750a">
      <xsd:simpleType>
        <xsd:restriction base="dms:Lookup"/>
      </xsd:simpleType>
    </xsd:element>
    <xsd:element name="Is_x0020_this_x0020_an_x0020_infographic_x003f_" ma:index="21" nillable="true" ma:displayName="Is this an infographic?" ma:default="0" ma:internalName="Is_x0020_this_x0020_an_x0020_infographic_x003f_">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orm_x0020_can_x0020_be_x0020_submitted_x0020_by xmlns="f906fbab-2f75-4c55-9947-54e5e7fb542c"/>
    <P_x0020__x0026__x0020_E_x0020_subcategories xmlns="f906fbab-2f75-4c55-9947-54e5e7fb542c" xsi:nil="true"/>
    <Could_x0020_this_x0020_be_x0020_a_x0020_web_x0020_page_x003f_ xmlns="f906fbab-2f75-4c55-9947-54e5e7fb542c">No</Could_x0020_this_x0020_be_x0020_a_x0020_web_x0020_page_x003f_>
    <Form_x0020__x002d__x0020_no_x0020_of_x0020_pages xmlns="f906fbab-2f75-4c55-9947-54e5e7fb542c">4</Form_x0020__x002d__x0020_no_x0020_of_x0020_pages>
    <Document_x0020_type xmlns="f906fbab-2f75-4c55-9947-54e5e7fb542c">Consultation document</Document_x0020_type>
    <Is_x0020_this_x0020_an_x0020_infographic_x003f_ xmlns="f906fbab-2f75-4c55-9947-54e5e7fb542c">false</Is_x0020_this_x0020_an_x0020_infographic_x003f_>
    <Review_x0020_date_x0020__x002d__x0020_for_x0020_updating_x0020_or_x0020_deleteing_x0020_from_x0020_site xmlns="f906fbab-2f75-4c55-9947-54e5e7fb542c" xsi:nil="true"/>
    <Department_x0020__x0028_new_x0029_ xmlns="f906fbab-2f75-4c55-9947-54e5e7fb542c">16</Department_x0020__x0028_new_x0029_>
    <Is_x0020_document_x0020_on_x0020_another_x0020_website_x003f__x0020_eg_x0020_States_x0020_Assembly xmlns="f906fbab-2f75-4c55-9947-54e5e7fb542c">false</Is_x0020_document_x0020_on_x0020_another_x0020_website_x003f__x0020_eg_x0020_States_x0020_Assembly>
    <Summary_x0020_text_x0020_for_x0020_PDFs xmlns="f906fbab-2f75-4c55-9947-54e5e7fb542c" xsi:nil="true"/>
    <PDF_x0020_tagged_x0020_for_x0020_accessibilty xmlns="f906fbab-2f75-4c55-9947-54e5e7fb542c">Auto and manually tagged</PDF_x0020_tagged_x0020_for_x0020_accessibilty>
    <Scanned_x0020_PDF xmlns="f906fbab-2f75-4c55-9947-54e5e7fb542c">No</Scanned_x0020_PDF>
    <Additional_x0020_attachments_x0020_submitted_x0020_with_x0020_form_x003f_ xmlns="f906fbab-2f75-4c55-9947-54e5e7fb542c" xsi:nil="true"/>
    <Copyright xmlns="f906fbab-2f75-4c55-9947-54e5e7fb542c">Owned by States of Jersey</Copyright>
  </documentManagement>
</p:properties>
</file>

<file path=customXml/itemProps1.xml><?xml version="1.0" encoding="utf-8"?>
<ds:datastoreItem xmlns:ds="http://schemas.openxmlformats.org/officeDocument/2006/customXml" ds:itemID="{449B9228-A9FC-444A-9CFE-63A2124F38E9}"/>
</file>

<file path=customXml/itemProps2.xml><?xml version="1.0" encoding="utf-8"?>
<ds:datastoreItem xmlns:ds="http://schemas.openxmlformats.org/officeDocument/2006/customXml" ds:itemID="{51E68BF8-5F38-4EA7-AD6F-62D4E1819C39}"/>
</file>

<file path=customXml/itemProps3.xml><?xml version="1.0" encoding="utf-8"?>
<ds:datastoreItem xmlns:ds="http://schemas.openxmlformats.org/officeDocument/2006/customXml" ds:itemID="{EAF0101E-78FC-4711-AD03-74B1A83328C5}"/>
</file>

<file path=docProps/app.xml><?xml version="1.0" encoding="utf-8"?>
<Properties xmlns="http://schemas.openxmlformats.org/officeDocument/2006/extended-properties" xmlns:vt="http://schemas.openxmlformats.org/officeDocument/2006/docPropsVTypes">
  <TotalTime>552</TotalTime>
  <Words>450</Words>
  <Application>Microsoft Office PowerPoint</Application>
  <PresentationFormat>Widescreen</PresentationFormat>
  <Paragraphs>69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Symbol</vt:lpstr>
      <vt:lpstr>Office Theme</vt:lpstr>
      <vt:lpstr>The Policy Inclusion Framework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Government of Jersey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Policy Inclusion Framework</dc:title>
  <dc:creator>Rose Dickinson</dc:creator>
  <cp:lastModifiedBy>Rose Dickinson</cp:lastModifiedBy>
  <cp:revision>12</cp:revision>
  <dcterms:created xsi:type="dcterms:W3CDTF">2022-11-04T12:59:08Z</dcterms:created>
  <dcterms:modified xsi:type="dcterms:W3CDTF">2022-11-09T10:30:22Z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0x0101008BA73D3394C66B42AFDD494ADBC50D74004E480268BE61764C950B62616F270E0A</vt:lpwstr>
  </property>
</Properties>
</file>