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3" r:id="rId7"/>
    <p:sldId id="260" r:id="rId8"/>
    <p:sldId id="265" r:id="rId9"/>
    <p:sldId id="261" r:id="rId10"/>
    <p:sldId id="264" r:id="rId11"/>
    <p:sldId id="266"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2" d="100"/>
          <a:sy n="102" d="100"/>
        </p:scale>
        <p:origin x="150"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BA9DC-6661-3808-8345-346D029282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C2E0B1A-B582-F06B-FC72-EEE9A4B938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9E1F093-2B96-53FA-4246-E39154E61209}"/>
              </a:ext>
            </a:extLst>
          </p:cNvPr>
          <p:cNvSpPr>
            <a:spLocks noGrp="1"/>
          </p:cNvSpPr>
          <p:nvPr>
            <p:ph type="dt" sz="half" idx="10"/>
          </p:nvPr>
        </p:nvSpPr>
        <p:spPr/>
        <p:txBody>
          <a:bodyPr/>
          <a:lstStyle/>
          <a:p>
            <a:fld id="{39B71848-7BE9-4D06-B558-BF2C49A3E2AE}" type="datetimeFigureOut">
              <a:rPr lang="en-GB" smtClean="0"/>
              <a:t>09/11/2022</a:t>
            </a:fld>
            <a:endParaRPr lang="en-GB"/>
          </a:p>
        </p:txBody>
      </p:sp>
      <p:sp>
        <p:nvSpPr>
          <p:cNvPr id="5" name="Footer Placeholder 4">
            <a:extLst>
              <a:ext uri="{FF2B5EF4-FFF2-40B4-BE49-F238E27FC236}">
                <a16:creationId xmlns:a16="http://schemas.microsoft.com/office/drawing/2014/main" id="{3E50A2FF-1D7C-B239-CF23-546081ED30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8D338B-1478-200A-4FDC-2B5B2AC69E99}"/>
              </a:ext>
            </a:extLst>
          </p:cNvPr>
          <p:cNvSpPr>
            <a:spLocks noGrp="1"/>
          </p:cNvSpPr>
          <p:nvPr>
            <p:ph type="sldNum" sz="quarter" idx="12"/>
          </p:nvPr>
        </p:nvSpPr>
        <p:spPr/>
        <p:txBody>
          <a:bodyPr/>
          <a:lstStyle/>
          <a:p>
            <a:fld id="{82932F16-6CB2-47F5-A0B1-B2CD83358CF2}" type="slidenum">
              <a:rPr lang="en-GB" smtClean="0"/>
              <a:t>‹#›</a:t>
            </a:fld>
            <a:endParaRPr lang="en-GB"/>
          </a:p>
        </p:txBody>
      </p:sp>
    </p:spTree>
    <p:extLst>
      <p:ext uri="{BB962C8B-B14F-4D97-AF65-F5344CB8AC3E}">
        <p14:creationId xmlns:p14="http://schemas.microsoft.com/office/powerpoint/2010/main" val="1224158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12F3D-3DF0-3B34-0A4C-E19EA3DF4EE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A4EDAD-1977-E2CE-D590-0E56ECC251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6BD68C-1EE7-CADE-0CE7-BE81E07D8690}"/>
              </a:ext>
            </a:extLst>
          </p:cNvPr>
          <p:cNvSpPr>
            <a:spLocks noGrp="1"/>
          </p:cNvSpPr>
          <p:nvPr>
            <p:ph type="dt" sz="half" idx="10"/>
          </p:nvPr>
        </p:nvSpPr>
        <p:spPr/>
        <p:txBody>
          <a:bodyPr/>
          <a:lstStyle/>
          <a:p>
            <a:fld id="{39B71848-7BE9-4D06-B558-BF2C49A3E2AE}" type="datetimeFigureOut">
              <a:rPr lang="en-GB" smtClean="0"/>
              <a:t>09/11/2022</a:t>
            </a:fld>
            <a:endParaRPr lang="en-GB"/>
          </a:p>
        </p:txBody>
      </p:sp>
      <p:sp>
        <p:nvSpPr>
          <p:cNvPr id="5" name="Footer Placeholder 4">
            <a:extLst>
              <a:ext uri="{FF2B5EF4-FFF2-40B4-BE49-F238E27FC236}">
                <a16:creationId xmlns:a16="http://schemas.microsoft.com/office/drawing/2014/main" id="{9F513B3A-EEC7-0D0A-C28D-F3AEAFA253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C3D87E-4B80-B1AC-E3EB-56377E262AE6}"/>
              </a:ext>
            </a:extLst>
          </p:cNvPr>
          <p:cNvSpPr>
            <a:spLocks noGrp="1"/>
          </p:cNvSpPr>
          <p:nvPr>
            <p:ph type="sldNum" sz="quarter" idx="12"/>
          </p:nvPr>
        </p:nvSpPr>
        <p:spPr/>
        <p:txBody>
          <a:bodyPr/>
          <a:lstStyle/>
          <a:p>
            <a:fld id="{82932F16-6CB2-47F5-A0B1-B2CD83358CF2}" type="slidenum">
              <a:rPr lang="en-GB" smtClean="0"/>
              <a:t>‹#›</a:t>
            </a:fld>
            <a:endParaRPr lang="en-GB"/>
          </a:p>
        </p:txBody>
      </p:sp>
    </p:spTree>
    <p:extLst>
      <p:ext uri="{BB962C8B-B14F-4D97-AF65-F5344CB8AC3E}">
        <p14:creationId xmlns:p14="http://schemas.microsoft.com/office/powerpoint/2010/main" val="2243362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5027E4-6BC2-1283-5996-F77A8518E6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8547C2-E517-9329-59F6-8EDBAF67CB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3FF82B-D48D-2EEA-5F0D-1E01B4C129C8}"/>
              </a:ext>
            </a:extLst>
          </p:cNvPr>
          <p:cNvSpPr>
            <a:spLocks noGrp="1"/>
          </p:cNvSpPr>
          <p:nvPr>
            <p:ph type="dt" sz="half" idx="10"/>
          </p:nvPr>
        </p:nvSpPr>
        <p:spPr/>
        <p:txBody>
          <a:bodyPr/>
          <a:lstStyle/>
          <a:p>
            <a:fld id="{39B71848-7BE9-4D06-B558-BF2C49A3E2AE}" type="datetimeFigureOut">
              <a:rPr lang="en-GB" smtClean="0"/>
              <a:t>09/11/2022</a:t>
            </a:fld>
            <a:endParaRPr lang="en-GB"/>
          </a:p>
        </p:txBody>
      </p:sp>
      <p:sp>
        <p:nvSpPr>
          <p:cNvPr id="5" name="Footer Placeholder 4">
            <a:extLst>
              <a:ext uri="{FF2B5EF4-FFF2-40B4-BE49-F238E27FC236}">
                <a16:creationId xmlns:a16="http://schemas.microsoft.com/office/drawing/2014/main" id="{CD249916-E507-AA67-812E-F62858B77D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EBAD90-11C2-4C6C-265C-AE0147C0904F}"/>
              </a:ext>
            </a:extLst>
          </p:cNvPr>
          <p:cNvSpPr>
            <a:spLocks noGrp="1"/>
          </p:cNvSpPr>
          <p:nvPr>
            <p:ph type="sldNum" sz="quarter" idx="12"/>
          </p:nvPr>
        </p:nvSpPr>
        <p:spPr/>
        <p:txBody>
          <a:bodyPr/>
          <a:lstStyle/>
          <a:p>
            <a:fld id="{82932F16-6CB2-47F5-A0B1-B2CD83358CF2}" type="slidenum">
              <a:rPr lang="en-GB" smtClean="0"/>
              <a:t>‹#›</a:t>
            </a:fld>
            <a:endParaRPr lang="en-GB"/>
          </a:p>
        </p:txBody>
      </p:sp>
    </p:spTree>
    <p:extLst>
      <p:ext uri="{BB962C8B-B14F-4D97-AF65-F5344CB8AC3E}">
        <p14:creationId xmlns:p14="http://schemas.microsoft.com/office/powerpoint/2010/main" val="1323694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3604C-0671-1584-F077-104ECE573C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9B57F7-B940-D566-E6B2-F845AC2EEA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D3BEBA-A506-53FD-9A19-684B8746EB76}"/>
              </a:ext>
            </a:extLst>
          </p:cNvPr>
          <p:cNvSpPr>
            <a:spLocks noGrp="1"/>
          </p:cNvSpPr>
          <p:nvPr>
            <p:ph type="dt" sz="half" idx="10"/>
          </p:nvPr>
        </p:nvSpPr>
        <p:spPr/>
        <p:txBody>
          <a:bodyPr/>
          <a:lstStyle/>
          <a:p>
            <a:fld id="{39B71848-7BE9-4D06-B558-BF2C49A3E2AE}" type="datetimeFigureOut">
              <a:rPr lang="en-GB" smtClean="0"/>
              <a:t>09/11/2022</a:t>
            </a:fld>
            <a:endParaRPr lang="en-GB"/>
          </a:p>
        </p:txBody>
      </p:sp>
      <p:sp>
        <p:nvSpPr>
          <p:cNvPr id="5" name="Footer Placeholder 4">
            <a:extLst>
              <a:ext uri="{FF2B5EF4-FFF2-40B4-BE49-F238E27FC236}">
                <a16:creationId xmlns:a16="http://schemas.microsoft.com/office/drawing/2014/main" id="{5F0DD7EA-AEB3-2F3E-B08F-59EDA1A54D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38A043-3532-9366-98FD-CC92B51B4992}"/>
              </a:ext>
            </a:extLst>
          </p:cNvPr>
          <p:cNvSpPr>
            <a:spLocks noGrp="1"/>
          </p:cNvSpPr>
          <p:nvPr>
            <p:ph type="sldNum" sz="quarter" idx="12"/>
          </p:nvPr>
        </p:nvSpPr>
        <p:spPr/>
        <p:txBody>
          <a:bodyPr/>
          <a:lstStyle/>
          <a:p>
            <a:fld id="{82932F16-6CB2-47F5-A0B1-B2CD83358CF2}" type="slidenum">
              <a:rPr lang="en-GB" smtClean="0"/>
              <a:t>‹#›</a:t>
            </a:fld>
            <a:endParaRPr lang="en-GB"/>
          </a:p>
        </p:txBody>
      </p:sp>
    </p:spTree>
    <p:extLst>
      <p:ext uri="{BB962C8B-B14F-4D97-AF65-F5344CB8AC3E}">
        <p14:creationId xmlns:p14="http://schemas.microsoft.com/office/powerpoint/2010/main" val="272218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5B0B5-04C2-653E-ADC0-E6D8034910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A65778E-BCA8-7EE9-02F5-7EF18ABB67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8E0BEA-F64A-3CEC-A083-75C0FD1A28DD}"/>
              </a:ext>
            </a:extLst>
          </p:cNvPr>
          <p:cNvSpPr>
            <a:spLocks noGrp="1"/>
          </p:cNvSpPr>
          <p:nvPr>
            <p:ph type="dt" sz="half" idx="10"/>
          </p:nvPr>
        </p:nvSpPr>
        <p:spPr/>
        <p:txBody>
          <a:bodyPr/>
          <a:lstStyle/>
          <a:p>
            <a:fld id="{39B71848-7BE9-4D06-B558-BF2C49A3E2AE}" type="datetimeFigureOut">
              <a:rPr lang="en-GB" smtClean="0"/>
              <a:t>09/11/2022</a:t>
            </a:fld>
            <a:endParaRPr lang="en-GB"/>
          </a:p>
        </p:txBody>
      </p:sp>
      <p:sp>
        <p:nvSpPr>
          <p:cNvPr id="5" name="Footer Placeholder 4">
            <a:extLst>
              <a:ext uri="{FF2B5EF4-FFF2-40B4-BE49-F238E27FC236}">
                <a16:creationId xmlns:a16="http://schemas.microsoft.com/office/drawing/2014/main" id="{2683B402-DB36-A857-CCBE-D4FACEBF10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BDB164-D9FA-BE0E-FA8C-0C99C20BB663}"/>
              </a:ext>
            </a:extLst>
          </p:cNvPr>
          <p:cNvSpPr>
            <a:spLocks noGrp="1"/>
          </p:cNvSpPr>
          <p:nvPr>
            <p:ph type="sldNum" sz="quarter" idx="12"/>
          </p:nvPr>
        </p:nvSpPr>
        <p:spPr/>
        <p:txBody>
          <a:bodyPr/>
          <a:lstStyle/>
          <a:p>
            <a:fld id="{82932F16-6CB2-47F5-A0B1-B2CD83358CF2}" type="slidenum">
              <a:rPr lang="en-GB" smtClean="0"/>
              <a:t>‹#›</a:t>
            </a:fld>
            <a:endParaRPr lang="en-GB"/>
          </a:p>
        </p:txBody>
      </p:sp>
    </p:spTree>
    <p:extLst>
      <p:ext uri="{BB962C8B-B14F-4D97-AF65-F5344CB8AC3E}">
        <p14:creationId xmlns:p14="http://schemas.microsoft.com/office/powerpoint/2010/main" val="2956519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F2DD-25EF-CAB7-99C8-C8B580EFC2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561949-EDD7-D366-6244-C3CB10827A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05E12A-98B3-97E3-CF41-28AE6D6FC4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A672E9-2762-EC50-C504-4FE3721E69EB}"/>
              </a:ext>
            </a:extLst>
          </p:cNvPr>
          <p:cNvSpPr>
            <a:spLocks noGrp="1"/>
          </p:cNvSpPr>
          <p:nvPr>
            <p:ph type="dt" sz="half" idx="10"/>
          </p:nvPr>
        </p:nvSpPr>
        <p:spPr/>
        <p:txBody>
          <a:bodyPr/>
          <a:lstStyle/>
          <a:p>
            <a:fld id="{39B71848-7BE9-4D06-B558-BF2C49A3E2AE}" type="datetimeFigureOut">
              <a:rPr lang="en-GB" smtClean="0"/>
              <a:t>09/11/2022</a:t>
            </a:fld>
            <a:endParaRPr lang="en-GB"/>
          </a:p>
        </p:txBody>
      </p:sp>
      <p:sp>
        <p:nvSpPr>
          <p:cNvPr id="6" name="Footer Placeholder 5">
            <a:extLst>
              <a:ext uri="{FF2B5EF4-FFF2-40B4-BE49-F238E27FC236}">
                <a16:creationId xmlns:a16="http://schemas.microsoft.com/office/drawing/2014/main" id="{46673DE5-3014-16C3-19E3-D4E54B3878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93B5F9-FC3C-4F7E-BFBF-E7EA41BE73B3}"/>
              </a:ext>
            </a:extLst>
          </p:cNvPr>
          <p:cNvSpPr>
            <a:spLocks noGrp="1"/>
          </p:cNvSpPr>
          <p:nvPr>
            <p:ph type="sldNum" sz="quarter" idx="12"/>
          </p:nvPr>
        </p:nvSpPr>
        <p:spPr/>
        <p:txBody>
          <a:bodyPr/>
          <a:lstStyle/>
          <a:p>
            <a:fld id="{82932F16-6CB2-47F5-A0B1-B2CD83358CF2}" type="slidenum">
              <a:rPr lang="en-GB" smtClean="0"/>
              <a:t>‹#›</a:t>
            </a:fld>
            <a:endParaRPr lang="en-GB"/>
          </a:p>
        </p:txBody>
      </p:sp>
    </p:spTree>
    <p:extLst>
      <p:ext uri="{BB962C8B-B14F-4D97-AF65-F5344CB8AC3E}">
        <p14:creationId xmlns:p14="http://schemas.microsoft.com/office/powerpoint/2010/main" val="104413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07C81-AB8C-372E-85D2-141A0425361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F858D1-7CC8-528E-83C3-BC70668C0E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6C4B29-F75C-5212-998E-25C22313C4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BB0C38E-FC4D-01DC-E5C4-0CEBEE31EA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C24EB8-D25F-A714-56CA-7374EF2345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13BF28F-D969-41B5-A384-EDB4676FEA60}"/>
              </a:ext>
            </a:extLst>
          </p:cNvPr>
          <p:cNvSpPr>
            <a:spLocks noGrp="1"/>
          </p:cNvSpPr>
          <p:nvPr>
            <p:ph type="dt" sz="half" idx="10"/>
          </p:nvPr>
        </p:nvSpPr>
        <p:spPr/>
        <p:txBody>
          <a:bodyPr/>
          <a:lstStyle/>
          <a:p>
            <a:fld id="{39B71848-7BE9-4D06-B558-BF2C49A3E2AE}" type="datetimeFigureOut">
              <a:rPr lang="en-GB" smtClean="0"/>
              <a:t>09/11/2022</a:t>
            </a:fld>
            <a:endParaRPr lang="en-GB"/>
          </a:p>
        </p:txBody>
      </p:sp>
      <p:sp>
        <p:nvSpPr>
          <p:cNvPr id="8" name="Footer Placeholder 7">
            <a:extLst>
              <a:ext uri="{FF2B5EF4-FFF2-40B4-BE49-F238E27FC236}">
                <a16:creationId xmlns:a16="http://schemas.microsoft.com/office/drawing/2014/main" id="{6903E7D9-2643-2B4B-6C01-3AB3F540299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A7F6723-5DE5-171A-5F2F-A8FA32D52079}"/>
              </a:ext>
            </a:extLst>
          </p:cNvPr>
          <p:cNvSpPr>
            <a:spLocks noGrp="1"/>
          </p:cNvSpPr>
          <p:nvPr>
            <p:ph type="sldNum" sz="quarter" idx="12"/>
          </p:nvPr>
        </p:nvSpPr>
        <p:spPr/>
        <p:txBody>
          <a:bodyPr/>
          <a:lstStyle/>
          <a:p>
            <a:fld id="{82932F16-6CB2-47F5-A0B1-B2CD83358CF2}" type="slidenum">
              <a:rPr lang="en-GB" smtClean="0"/>
              <a:t>‹#›</a:t>
            </a:fld>
            <a:endParaRPr lang="en-GB"/>
          </a:p>
        </p:txBody>
      </p:sp>
    </p:spTree>
    <p:extLst>
      <p:ext uri="{BB962C8B-B14F-4D97-AF65-F5344CB8AC3E}">
        <p14:creationId xmlns:p14="http://schemas.microsoft.com/office/powerpoint/2010/main" val="614959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1F8D3-349B-2C7E-48F7-8C4F239C5F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EBDE476-B404-3330-AED2-2AF82222CAA8}"/>
              </a:ext>
            </a:extLst>
          </p:cNvPr>
          <p:cNvSpPr>
            <a:spLocks noGrp="1"/>
          </p:cNvSpPr>
          <p:nvPr>
            <p:ph type="dt" sz="half" idx="10"/>
          </p:nvPr>
        </p:nvSpPr>
        <p:spPr/>
        <p:txBody>
          <a:bodyPr/>
          <a:lstStyle/>
          <a:p>
            <a:fld id="{39B71848-7BE9-4D06-B558-BF2C49A3E2AE}" type="datetimeFigureOut">
              <a:rPr lang="en-GB" smtClean="0"/>
              <a:t>09/11/2022</a:t>
            </a:fld>
            <a:endParaRPr lang="en-GB"/>
          </a:p>
        </p:txBody>
      </p:sp>
      <p:sp>
        <p:nvSpPr>
          <p:cNvPr id="4" name="Footer Placeholder 3">
            <a:extLst>
              <a:ext uri="{FF2B5EF4-FFF2-40B4-BE49-F238E27FC236}">
                <a16:creationId xmlns:a16="http://schemas.microsoft.com/office/drawing/2014/main" id="{77FF2AC7-B570-674D-989D-31FFE15FBD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074EB52-DBDA-7495-78A6-BFA23F66007D}"/>
              </a:ext>
            </a:extLst>
          </p:cNvPr>
          <p:cNvSpPr>
            <a:spLocks noGrp="1"/>
          </p:cNvSpPr>
          <p:nvPr>
            <p:ph type="sldNum" sz="quarter" idx="12"/>
          </p:nvPr>
        </p:nvSpPr>
        <p:spPr/>
        <p:txBody>
          <a:bodyPr/>
          <a:lstStyle/>
          <a:p>
            <a:fld id="{82932F16-6CB2-47F5-A0B1-B2CD83358CF2}" type="slidenum">
              <a:rPr lang="en-GB" smtClean="0"/>
              <a:t>‹#›</a:t>
            </a:fld>
            <a:endParaRPr lang="en-GB"/>
          </a:p>
        </p:txBody>
      </p:sp>
    </p:spTree>
    <p:extLst>
      <p:ext uri="{BB962C8B-B14F-4D97-AF65-F5344CB8AC3E}">
        <p14:creationId xmlns:p14="http://schemas.microsoft.com/office/powerpoint/2010/main" val="376767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6E2E2A-3F85-4723-BB1E-FF2A253959E2}"/>
              </a:ext>
            </a:extLst>
          </p:cNvPr>
          <p:cNvSpPr>
            <a:spLocks noGrp="1"/>
          </p:cNvSpPr>
          <p:nvPr>
            <p:ph type="dt" sz="half" idx="10"/>
          </p:nvPr>
        </p:nvSpPr>
        <p:spPr/>
        <p:txBody>
          <a:bodyPr/>
          <a:lstStyle/>
          <a:p>
            <a:fld id="{39B71848-7BE9-4D06-B558-BF2C49A3E2AE}" type="datetimeFigureOut">
              <a:rPr lang="en-GB" smtClean="0"/>
              <a:t>09/11/2022</a:t>
            </a:fld>
            <a:endParaRPr lang="en-GB"/>
          </a:p>
        </p:txBody>
      </p:sp>
      <p:sp>
        <p:nvSpPr>
          <p:cNvPr id="3" name="Footer Placeholder 2">
            <a:extLst>
              <a:ext uri="{FF2B5EF4-FFF2-40B4-BE49-F238E27FC236}">
                <a16:creationId xmlns:a16="http://schemas.microsoft.com/office/drawing/2014/main" id="{6873774D-4B5B-E858-604B-CEE4917450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C14801A-6750-1F72-7AB0-24F10E273764}"/>
              </a:ext>
            </a:extLst>
          </p:cNvPr>
          <p:cNvSpPr>
            <a:spLocks noGrp="1"/>
          </p:cNvSpPr>
          <p:nvPr>
            <p:ph type="sldNum" sz="quarter" idx="12"/>
          </p:nvPr>
        </p:nvSpPr>
        <p:spPr/>
        <p:txBody>
          <a:bodyPr/>
          <a:lstStyle/>
          <a:p>
            <a:fld id="{82932F16-6CB2-47F5-A0B1-B2CD83358CF2}" type="slidenum">
              <a:rPr lang="en-GB" smtClean="0"/>
              <a:t>‹#›</a:t>
            </a:fld>
            <a:endParaRPr lang="en-GB"/>
          </a:p>
        </p:txBody>
      </p:sp>
    </p:spTree>
    <p:extLst>
      <p:ext uri="{BB962C8B-B14F-4D97-AF65-F5344CB8AC3E}">
        <p14:creationId xmlns:p14="http://schemas.microsoft.com/office/powerpoint/2010/main" val="235295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5A6AB-50B1-2B37-6A64-5A8D1D325C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B035CC4-E723-A16E-1D35-04FC201EE2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63A4B12-2BB7-8E9C-65B4-F77481F662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8ABECC-E6E1-57E2-865C-89C6E9733881}"/>
              </a:ext>
            </a:extLst>
          </p:cNvPr>
          <p:cNvSpPr>
            <a:spLocks noGrp="1"/>
          </p:cNvSpPr>
          <p:nvPr>
            <p:ph type="dt" sz="half" idx="10"/>
          </p:nvPr>
        </p:nvSpPr>
        <p:spPr/>
        <p:txBody>
          <a:bodyPr/>
          <a:lstStyle/>
          <a:p>
            <a:fld id="{39B71848-7BE9-4D06-B558-BF2C49A3E2AE}" type="datetimeFigureOut">
              <a:rPr lang="en-GB" smtClean="0"/>
              <a:t>09/11/2022</a:t>
            </a:fld>
            <a:endParaRPr lang="en-GB"/>
          </a:p>
        </p:txBody>
      </p:sp>
      <p:sp>
        <p:nvSpPr>
          <p:cNvPr id="6" name="Footer Placeholder 5">
            <a:extLst>
              <a:ext uri="{FF2B5EF4-FFF2-40B4-BE49-F238E27FC236}">
                <a16:creationId xmlns:a16="http://schemas.microsoft.com/office/drawing/2014/main" id="{DFAB279A-62F1-3783-313A-3B391C0283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6B0CBF-E73F-8D1A-5E5C-F53B7FDD9A35}"/>
              </a:ext>
            </a:extLst>
          </p:cNvPr>
          <p:cNvSpPr>
            <a:spLocks noGrp="1"/>
          </p:cNvSpPr>
          <p:nvPr>
            <p:ph type="sldNum" sz="quarter" idx="12"/>
          </p:nvPr>
        </p:nvSpPr>
        <p:spPr/>
        <p:txBody>
          <a:bodyPr/>
          <a:lstStyle/>
          <a:p>
            <a:fld id="{82932F16-6CB2-47F5-A0B1-B2CD83358CF2}" type="slidenum">
              <a:rPr lang="en-GB" smtClean="0"/>
              <a:t>‹#›</a:t>
            </a:fld>
            <a:endParaRPr lang="en-GB"/>
          </a:p>
        </p:txBody>
      </p:sp>
    </p:spTree>
    <p:extLst>
      <p:ext uri="{BB962C8B-B14F-4D97-AF65-F5344CB8AC3E}">
        <p14:creationId xmlns:p14="http://schemas.microsoft.com/office/powerpoint/2010/main" val="2813743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67E63-108D-8E57-9056-E082685BC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C07814-F078-30AA-B8A5-D55DF05F6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D5E5D9-ED86-3E27-C63B-862978344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772B96-359D-3388-D107-E5CB2A0AA721}"/>
              </a:ext>
            </a:extLst>
          </p:cNvPr>
          <p:cNvSpPr>
            <a:spLocks noGrp="1"/>
          </p:cNvSpPr>
          <p:nvPr>
            <p:ph type="dt" sz="half" idx="10"/>
          </p:nvPr>
        </p:nvSpPr>
        <p:spPr/>
        <p:txBody>
          <a:bodyPr/>
          <a:lstStyle/>
          <a:p>
            <a:fld id="{39B71848-7BE9-4D06-B558-BF2C49A3E2AE}" type="datetimeFigureOut">
              <a:rPr lang="en-GB" smtClean="0"/>
              <a:t>09/11/2022</a:t>
            </a:fld>
            <a:endParaRPr lang="en-GB"/>
          </a:p>
        </p:txBody>
      </p:sp>
      <p:sp>
        <p:nvSpPr>
          <p:cNvPr id="6" name="Footer Placeholder 5">
            <a:extLst>
              <a:ext uri="{FF2B5EF4-FFF2-40B4-BE49-F238E27FC236}">
                <a16:creationId xmlns:a16="http://schemas.microsoft.com/office/drawing/2014/main" id="{7733EB95-DFD2-278A-C33A-8922374ADB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7D6E3C-AA7B-8FA0-F330-EACB7953475A}"/>
              </a:ext>
            </a:extLst>
          </p:cNvPr>
          <p:cNvSpPr>
            <a:spLocks noGrp="1"/>
          </p:cNvSpPr>
          <p:nvPr>
            <p:ph type="sldNum" sz="quarter" idx="12"/>
          </p:nvPr>
        </p:nvSpPr>
        <p:spPr/>
        <p:txBody>
          <a:bodyPr/>
          <a:lstStyle/>
          <a:p>
            <a:fld id="{82932F16-6CB2-47F5-A0B1-B2CD83358CF2}" type="slidenum">
              <a:rPr lang="en-GB" smtClean="0"/>
              <a:t>‹#›</a:t>
            </a:fld>
            <a:endParaRPr lang="en-GB"/>
          </a:p>
        </p:txBody>
      </p:sp>
    </p:spTree>
    <p:extLst>
      <p:ext uri="{BB962C8B-B14F-4D97-AF65-F5344CB8AC3E}">
        <p14:creationId xmlns:p14="http://schemas.microsoft.com/office/powerpoint/2010/main" val="89972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54906B-01E2-AFF0-4999-6778565DFC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FFA5AB-67B7-F5FA-2BCA-0CB00B35B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1290D7-896B-882E-B187-B56999A46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71848-7BE9-4D06-B558-BF2C49A3E2AE}" type="datetimeFigureOut">
              <a:rPr lang="en-GB" smtClean="0"/>
              <a:t>09/11/2022</a:t>
            </a:fld>
            <a:endParaRPr lang="en-GB"/>
          </a:p>
        </p:txBody>
      </p:sp>
      <p:sp>
        <p:nvSpPr>
          <p:cNvPr id="5" name="Footer Placeholder 4">
            <a:extLst>
              <a:ext uri="{FF2B5EF4-FFF2-40B4-BE49-F238E27FC236}">
                <a16:creationId xmlns:a16="http://schemas.microsoft.com/office/drawing/2014/main" id="{CAD0C6FD-7893-5610-0C24-CA1CCB00C2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48C7C92-5D40-77D3-6F9B-F5247DBF8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32F16-6CB2-47F5-A0B1-B2CD83358CF2}" type="slidenum">
              <a:rPr lang="en-GB" smtClean="0"/>
              <a:t>‹#›</a:t>
            </a:fld>
            <a:endParaRPr lang="en-GB"/>
          </a:p>
        </p:txBody>
      </p:sp>
    </p:spTree>
    <p:extLst>
      <p:ext uri="{BB962C8B-B14F-4D97-AF65-F5344CB8AC3E}">
        <p14:creationId xmlns:p14="http://schemas.microsoft.com/office/powerpoint/2010/main" val="1639171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learningdisabilityservice-leeds.nhs.uk/easy-on-the-i/image-bank/?symbol_keyword=thinking&amp;symbol_category=&amp;symbol_show_sensitive=no"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hyperlink" Target="https://survey.gov.je/s/PolicyInclusionFramework/" TargetMode="External"/><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hyperlink" Target="mailto:policyengagement@gov.j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C6137-1F24-122C-4C0D-86C1525EA3F4}"/>
              </a:ext>
            </a:extLst>
          </p:cNvPr>
          <p:cNvSpPr>
            <a:spLocks noGrp="1"/>
          </p:cNvSpPr>
          <p:nvPr>
            <p:ph type="ctrTitle"/>
          </p:nvPr>
        </p:nvSpPr>
        <p:spPr>
          <a:xfrm>
            <a:off x="1524000" y="1041400"/>
            <a:ext cx="9144000" cy="2387600"/>
          </a:xfrm>
        </p:spPr>
        <p:txBody>
          <a:bodyPr/>
          <a:lstStyle/>
          <a:p>
            <a:r>
              <a:rPr lang="en-GB" dirty="0"/>
              <a:t>The Policy Inclusion Framework</a:t>
            </a:r>
          </a:p>
        </p:txBody>
      </p:sp>
      <p:pic>
        <p:nvPicPr>
          <p:cNvPr id="9218" name="Picture 2" descr="Easy read">
            <a:extLst>
              <a:ext uri="{FF2B5EF4-FFF2-40B4-BE49-F238E27FC236}">
                <a16:creationId xmlns:a16="http://schemas.microsoft.com/office/drawing/2014/main" id="{E0288481-0655-9557-2FAB-231F89868B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0" y="391160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Government of Jersey logo">
            <a:extLst>
              <a:ext uri="{FF2B5EF4-FFF2-40B4-BE49-F238E27FC236}">
                <a16:creationId xmlns:a16="http://schemas.microsoft.com/office/drawing/2014/main" id="{9FD6A5F9-15B8-025A-E0D8-1EF2D0F6CBB4}"/>
              </a:ext>
            </a:extLst>
          </p:cNvPr>
          <p:cNvPicPr>
            <a:picLocks noChangeAspect="1"/>
          </p:cNvPicPr>
          <p:nvPr/>
        </p:nvPicPr>
        <p:blipFill rotWithShape="1">
          <a:blip r:embed="rId3">
            <a:extLst>
              <a:ext uri="{28A0092B-C50C-407E-A947-70E740481C1C}">
                <a14:useLocalDpi xmlns:a14="http://schemas.microsoft.com/office/drawing/2010/main" val="0"/>
              </a:ext>
            </a:extLst>
          </a:blip>
          <a:srcRect l="69478" t="2893" r="5253" b="89832"/>
          <a:stretch/>
        </p:blipFill>
        <p:spPr bwMode="auto">
          <a:xfrm>
            <a:off x="9354958" y="-18345"/>
            <a:ext cx="2837042" cy="1154289"/>
          </a:xfrm>
          <a:prstGeom prst="rect">
            <a:avLst/>
          </a:prstGeom>
          <a:noFill/>
          <a:ln>
            <a:noFill/>
          </a:ln>
        </p:spPr>
      </p:pic>
      <p:sp>
        <p:nvSpPr>
          <p:cNvPr id="3" name="TextBox 2">
            <a:extLst>
              <a:ext uri="{FF2B5EF4-FFF2-40B4-BE49-F238E27FC236}">
                <a16:creationId xmlns:a16="http://schemas.microsoft.com/office/drawing/2014/main" id="{C3D0F36E-8A09-6594-3CE5-C61C0886EFC9}"/>
              </a:ext>
            </a:extLst>
          </p:cNvPr>
          <p:cNvSpPr txBox="1"/>
          <p:nvPr/>
        </p:nvSpPr>
        <p:spPr>
          <a:xfrm>
            <a:off x="3526971" y="6114534"/>
            <a:ext cx="6690049" cy="369332"/>
          </a:xfrm>
          <a:prstGeom prst="rect">
            <a:avLst/>
          </a:prstGeom>
          <a:noFill/>
        </p:spPr>
        <p:txBody>
          <a:bodyPr wrap="square" rtlCol="0">
            <a:spAutoFit/>
          </a:bodyPr>
          <a:lstStyle/>
          <a:p>
            <a:r>
              <a:rPr lang="en-GB" dirty="0"/>
              <a:t>Images courtesy of </a:t>
            </a:r>
            <a:r>
              <a:rPr lang="en-GB" dirty="0">
                <a:hlinkClick r:id="rId4"/>
              </a:rPr>
              <a:t>Learning Disability Service (NHS Leeds)</a:t>
            </a:r>
            <a:endParaRPr lang="en-GB" dirty="0"/>
          </a:p>
        </p:txBody>
      </p:sp>
    </p:spTree>
    <p:extLst>
      <p:ext uri="{BB962C8B-B14F-4D97-AF65-F5344CB8AC3E}">
        <p14:creationId xmlns:p14="http://schemas.microsoft.com/office/powerpoint/2010/main" val="80450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E568E1-5033-D9E6-B797-891839D1CD26}"/>
              </a:ext>
            </a:extLst>
          </p:cNvPr>
          <p:cNvSpPr>
            <a:spLocks noGrp="1"/>
          </p:cNvSpPr>
          <p:nvPr>
            <p:ph idx="1"/>
          </p:nvPr>
        </p:nvSpPr>
        <p:spPr>
          <a:xfrm>
            <a:off x="643812" y="478172"/>
            <a:ext cx="10709987" cy="1117363"/>
          </a:xfrm>
        </p:spPr>
        <p:txBody>
          <a:bodyPr>
            <a:normAutofit/>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GB" sz="3200" i="0" u="none" strike="noStrike" kern="1200" cap="none" spc="0" normalizeH="0" baseline="0" noProof="0" dirty="0">
                <a:ln>
                  <a:noFill/>
                </a:ln>
                <a:solidFill>
                  <a:prstClr val="black"/>
                </a:solidFill>
                <a:effectLst/>
                <a:uLnTx/>
                <a:uFillTx/>
                <a:latin typeface="Calibri" panose="020F0502020204030204"/>
                <a:ea typeface="+mn-ea"/>
                <a:cs typeface="+mn-cs"/>
              </a:rPr>
              <a:t>The Framework talks about doing more polling and more citizen’s assemblies.</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None/>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dirty="0"/>
          </a:p>
        </p:txBody>
      </p:sp>
      <p:sp>
        <p:nvSpPr>
          <p:cNvPr id="2" name="TextBox 1">
            <a:extLst>
              <a:ext uri="{FF2B5EF4-FFF2-40B4-BE49-F238E27FC236}">
                <a16:creationId xmlns:a16="http://schemas.microsoft.com/office/drawing/2014/main" id="{778C354B-C0ED-0BC4-6DB0-DFC28A501E31}"/>
              </a:ext>
            </a:extLst>
          </p:cNvPr>
          <p:cNvSpPr txBox="1"/>
          <p:nvPr/>
        </p:nvSpPr>
        <p:spPr>
          <a:xfrm>
            <a:off x="3764003" y="1684562"/>
            <a:ext cx="7750629" cy="4095480"/>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None/>
              <a:tabLst/>
              <a:defRPr/>
            </a:pPr>
            <a:endParaRPr lang="en-GB" sz="2800" noProof="0"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n-GB" sz="3200" i="0" u="none" strike="noStrike" kern="1200" cap="none" spc="0" normalizeH="0" baseline="0" noProof="0" dirty="0">
                <a:ln>
                  <a:noFill/>
                </a:ln>
                <a:solidFill>
                  <a:prstClr val="black"/>
                </a:solidFill>
                <a:effectLst/>
                <a:uLnTx/>
                <a:uFillTx/>
                <a:latin typeface="Calibri" panose="020F0502020204030204"/>
                <a:ea typeface="+mn-ea"/>
                <a:cs typeface="+mn-cs"/>
              </a:rPr>
              <a:t>Polling is when the Government sends a survey to lots of people. The survey asks what problems are the most important to you right now. </a:t>
            </a:r>
          </a:p>
          <a:p>
            <a:pPr marL="0" marR="0" lvl="0" indent="0" algn="l" defTabSz="914400" rtl="0" eaLnBrk="1" fontAlgn="auto" latinLnBrk="0" hangingPunct="1">
              <a:lnSpc>
                <a:spcPct val="90000"/>
              </a:lnSpc>
              <a:spcBef>
                <a:spcPts val="1000"/>
              </a:spcBef>
              <a:spcAft>
                <a:spcPts val="0"/>
              </a:spcAft>
              <a:buClrTx/>
              <a:buSzTx/>
              <a:buNone/>
              <a:tabLst/>
              <a:defRPr/>
            </a:pPr>
            <a:endParaRPr lang="en-GB" sz="3200"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n-GB" sz="3200" i="0" u="none" strike="noStrike" kern="1200" cap="none" spc="0" normalizeH="0" baseline="0" noProof="0" dirty="0">
                <a:ln>
                  <a:noFill/>
                </a:ln>
                <a:solidFill>
                  <a:prstClr val="black"/>
                </a:solidFill>
                <a:effectLst/>
                <a:uLnTx/>
                <a:uFillTx/>
                <a:latin typeface="Calibri" panose="020F0502020204030204"/>
                <a:ea typeface="+mn-ea"/>
                <a:cs typeface="+mn-cs"/>
              </a:rPr>
              <a:t>This helps us understand what problems we need to focus on. </a:t>
            </a:r>
          </a:p>
        </p:txBody>
      </p:sp>
      <p:pic>
        <p:nvPicPr>
          <p:cNvPr id="4" name="Picture 3" descr="Survey">
            <a:extLst>
              <a:ext uri="{FF2B5EF4-FFF2-40B4-BE49-F238E27FC236}">
                <a16:creationId xmlns:a16="http://schemas.microsoft.com/office/drawing/2014/main" id="{8800FEF6-EAA7-C0BF-5513-D04D03D7D216}"/>
              </a:ext>
            </a:extLst>
          </p:cNvPr>
          <p:cNvPicPr>
            <a:picLocks noChangeAspect="1"/>
          </p:cNvPicPr>
          <p:nvPr/>
        </p:nvPicPr>
        <p:blipFill>
          <a:blip r:embed="rId2"/>
          <a:stretch>
            <a:fillRect/>
          </a:stretch>
        </p:blipFill>
        <p:spPr>
          <a:xfrm>
            <a:off x="1592417" y="2062065"/>
            <a:ext cx="1268362" cy="1268362"/>
          </a:xfrm>
          <a:prstGeom prst="rect">
            <a:avLst/>
          </a:prstGeom>
        </p:spPr>
      </p:pic>
      <p:pic>
        <p:nvPicPr>
          <p:cNvPr id="3074" name="Picture 2" descr="Thumbs up">
            <a:extLst>
              <a:ext uri="{FF2B5EF4-FFF2-40B4-BE49-F238E27FC236}">
                <a16:creationId xmlns:a16="http://schemas.microsoft.com/office/drawing/2014/main" id="{9B1A560C-240D-EE46-676D-AFDBE7567D0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998" t="18408" r="4409" b="5184"/>
          <a:stretch/>
        </p:blipFill>
        <p:spPr bwMode="auto">
          <a:xfrm>
            <a:off x="903871" y="3963913"/>
            <a:ext cx="2246673" cy="1874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89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DECCD4-D29B-2215-382B-12424A85AA0A}"/>
              </a:ext>
            </a:extLst>
          </p:cNvPr>
          <p:cNvSpPr txBox="1"/>
          <p:nvPr/>
        </p:nvSpPr>
        <p:spPr>
          <a:xfrm>
            <a:off x="4083699" y="819358"/>
            <a:ext cx="7315200" cy="4594078"/>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A citizens’ assembly is a group of people from the community. They </a:t>
            </a:r>
            <a:r>
              <a:rPr lang="en-GB" sz="3200" dirty="0">
                <a:solidFill>
                  <a:prstClr val="black"/>
                </a:solidFill>
                <a:latin typeface="Calibri" panose="020F0502020204030204"/>
              </a:rPr>
              <a:t>have meetings to</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 learn </a:t>
            </a:r>
            <a:r>
              <a:rPr lang="en-GB" sz="3200" dirty="0">
                <a:solidFill>
                  <a:prstClr val="black"/>
                </a:solidFill>
                <a:latin typeface="Calibri" panose="020F0502020204030204"/>
              </a:rPr>
              <a:t>and talk</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 about a problem.</a:t>
            </a:r>
          </a:p>
          <a:p>
            <a:pPr marL="0" marR="0" lvl="0" indent="0" algn="l" defTabSz="914400" rtl="0" eaLnBrk="1" fontAlgn="auto" latinLnBrk="0" hangingPunct="1">
              <a:lnSpc>
                <a:spcPct val="90000"/>
              </a:lnSpc>
              <a:spcBef>
                <a:spcPts val="1000"/>
              </a:spcBef>
              <a:spcAft>
                <a:spcPts val="0"/>
              </a:spcAft>
              <a:buClrTx/>
              <a:buSzTx/>
              <a:buNone/>
              <a:tabLst/>
              <a:defRPr/>
            </a:pPr>
            <a:endParaRPr lang="en-GB" sz="3200"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None/>
              <a:tabLst/>
              <a:defRPr/>
            </a:pPr>
            <a:r>
              <a:rPr lang="en-GB" sz="3200" dirty="0">
                <a:solidFill>
                  <a:prstClr val="black"/>
                </a:solidFill>
                <a:latin typeface="Calibri" panose="020F0502020204030204"/>
              </a:rPr>
              <a:t>T</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hey tell the Government what we should do about </a:t>
            </a:r>
            <a:r>
              <a:rPr lang="en-GB" sz="3200" dirty="0">
                <a:solidFill>
                  <a:prstClr val="black"/>
                </a:solidFill>
                <a:latin typeface="Calibri" panose="020F0502020204030204"/>
              </a:rPr>
              <a:t>the problem</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90000"/>
              </a:lnSpc>
              <a:spcBef>
                <a:spcPts val="1000"/>
              </a:spcBef>
              <a:spcAft>
                <a:spcPts val="0"/>
              </a:spcAft>
              <a:buClrTx/>
              <a:buSzTx/>
              <a:buNone/>
              <a:tabLst/>
              <a:defRPr/>
            </a:pPr>
            <a:endParaRPr lang="en-GB" sz="3200"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This is for complicated problems like climate change. </a:t>
            </a:r>
            <a:endParaRPr lang="en-GB" sz="2400" dirty="0"/>
          </a:p>
        </p:txBody>
      </p:sp>
      <p:pic>
        <p:nvPicPr>
          <p:cNvPr id="6" name="Picture 4" descr="Big meeting - people sitting at three tables">
            <a:extLst>
              <a:ext uri="{FF2B5EF4-FFF2-40B4-BE49-F238E27FC236}">
                <a16:creationId xmlns:a16="http://schemas.microsoft.com/office/drawing/2014/main" id="{2BAE6368-B634-7B9D-6296-678C6D143A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20" t="21530" r="3929" b="4388"/>
          <a:stretch/>
        </p:blipFill>
        <p:spPr bwMode="auto">
          <a:xfrm>
            <a:off x="1082109" y="819358"/>
            <a:ext cx="2341833" cy="148356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Man has an idea">
            <a:extLst>
              <a:ext uri="{FF2B5EF4-FFF2-40B4-BE49-F238E27FC236}">
                <a16:creationId xmlns:a16="http://schemas.microsoft.com/office/drawing/2014/main" id="{54C7CC90-BD62-3654-EFFD-256B0CDAA62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750" t="17878" r="11923" b="4245"/>
          <a:stretch/>
        </p:blipFill>
        <p:spPr bwMode="auto">
          <a:xfrm>
            <a:off x="1541580" y="2766589"/>
            <a:ext cx="1530220" cy="148356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eeling confused">
            <a:extLst>
              <a:ext uri="{FF2B5EF4-FFF2-40B4-BE49-F238E27FC236}">
                <a16:creationId xmlns:a16="http://schemas.microsoft.com/office/drawing/2014/main" id="{0DCCDD93-C916-9A9E-188D-3BE4312066B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853" t="16891" r="3086" b="2471"/>
          <a:stretch/>
        </p:blipFill>
        <p:spPr bwMode="auto">
          <a:xfrm>
            <a:off x="1729800" y="4713820"/>
            <a:ext cx="1451546" cy="1257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564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180677-8A4D-EABA-8020-66727DDCFF57}"/>
              </a:ext>
            </a:extLst>
          </p:cNvPr>
          <p:cNvSpPr>
            <a:spLocks noGrp="1"/>
          </p:cNvSpPr>
          <p:nvPr>
            <p:ph idx="1"/>
          </p:nvPr>
        </p:nvSpPr>
        <p:spPr>
          <a:xfrm>
            <a:off x="4245429" y="538703"/>
            <a:ext cx="7024396" cy="2956348"/>
          </a:xfrm>
        </p:spPr>
        <p:txBody>
          <a:bodyPr>
            <a:normAutofit/>
          </a:bodyPr>
          <a:lstStyle/>
          <a:p>
            <a:pPr marL="0" lvl="0" indent="0">
              <a:lnSpc>
                <a:spcPct val="107000"/>
              </a:lnSpc>
              <a:spcAft>
                <a:spcPts val="800"/>
              </a:spcAft>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Tell us what you think.</a:t>
            </a:r>
          </a:p>
          <a:p>
            <a:pPr marL="0" lvl="0" indent="0">
              <a:lnSpc>
                <a:spcPct val="107000"/>
              </a:lnSpc>
              <a:spcAft>
                <a:spcPts val="800"/>
              </a:spcAft>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How would you like the Government to listen to you?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8194" name="Picture 2" descr="Asking a question">
            <a:extLst>
              <a:ext uri="{FF2B5EF4-FFF2-40B4-BE49-F238E27FC236}">
                <a16:creationId xmlns:a16="http://schemas.microsoft.com/office/drawing/2014/main" id="{C06B1C1C-798E-F171-2993-778A1C585BA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02" t="32510" r="5025" b="6453"/>
          <a:stretch/>
        </p:blipFill>
        <p:spPr bwMode="auto">
          <a:xfrm>
            <a:off x="674003" y="551537"/>
            <a:ext cx="3092694" cy="209570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C12C286-EFF8-EBFD-17D1-28BA909D8C24}"/>
              </a:ext>
            </a:extLst>
          </p:cNvPr>
          <p:cNvSpPr txBox="1"/>
          <p:nvPr/>
        </p:nvSpPr>
        <p:spPr>
          <a:xfrm>
            <a:off x="4170784" y="3674202"/>
            <a:ext cx="7482761" cy="1880643"/>
          </a:xfrm>
          <a:prstGeom prst="rect">
            <a:avLst/>
          </a:prstGeom>
          <a:noFill/>
        </p:spPr>
        <p:txBody>
          <a:bodyPr wrap="square">
            <a:spAutoFit/>
          </a:bodyPr>
          <a:lstStyle/>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Tell us by filling out this short </a:t>
            </a:r>
            <a:r>
              <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hlinkClick r:id="rId3"/>
              </a:rPr>
              <a:t>survey</a:t>
            </a:r>
            <a:r>
              <a:rPr lang="en-GB"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You can also email </a:t>
            </a:r>
            <a:r>
              <a:rPr kumimoji="0" lang="en-GB" sz="320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4"/>
              </a:rPr>
              <a:t>policyengagement@gov.je</a:t>
            </a:r>
            <a:r>
              <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tell us. </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8196" name="Picture 4" descr="Telling someone">
            <a:extLst>
              <a:ext uri="{FF2B5EF4-FFF2-40B4-BE49-F238E27FC236}">
                <a16:creationId xmlns:a16="http://schemas.microsoft.com/office/drawing/2014/main" id="{41ACBABA-CC0E-7E44-2091-F0D359D11A6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6741" t="41524" r="5555" b="8542"/>
          <a:stretch/>
        </p:blipFill>
        <p:spPr bwMode="auto">
          <a:xfrm>
            <a:off x="674003" y="3859323"/>
            <a:ext cx="3023336" cy="1695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0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287ABE-6201-AB52-3F9B-865E7CFB1877}"/>
              </a:ext>
            </a:extLst>
          </p:cNvPr>
          <p:cNvSpPr>
            <a:spLocks noGrp="1"/>
          </p:cNvSpPr>
          <p:nvPr>
            <p:ph idx="1"/>
          </p:nvPr>
        </p:nvSpPr>
        <p:spPr>
          <a:xfrm>
            <a:off x="4303551" y="569166"/>
            <a:ext cx="7357145" cy="5730033"/>
          </a:xfrm>
        </p:spPr>
        <p:txBody>
          <a:bodyPr/>
          <a:lstStyle/>
          <a:p>
            <a:pPr marL="0" lvl="0" indent="0">
              <a:lnSpc>
                <a:spcPct val="107000"/>
              </a:lnSpc>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As the Government of Jersey, we want to find out the best way to listen to people in Jersey and get their feedback. </a:t>
            </a:r>
          </a:p>
          <a:p>
            <a:pPr marL="0" lvl="0" indent="0">
              <a:lnSpc>
                <a:spcPct val="107000"/>
              </a:lnSpc>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How we listen and talk to people is called ‘engagement’.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buNone/>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buNone/>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descr="Four people meeting at a table">
            <a:extLst>
              <a:ext uri="{FF2B5EF4-FFF2-40B4-BE49-F238E27FC236}">
                <a16:creationId xmlns:a16="http://schemas.microsoft.com/office/drawing/2014/main" id="{7F38AFEC-8021-6573-6282-1D728E27E899}"/>
              </a:ext>
            </a:extLst>
          </p:cNvPr>
          <p:cNvPicPr>
            <a:picLocks noChangeAspect="1"/>
          </p:cNvPicPr>
          <p:nvPr/>
        </p:nvPicPr>
        <p:blipFill>
          <a:blip r:embed="rId2"/>
          <a:stretch>
            <a:fillRect/>
          </a:stretch>
        </p:blipFill>
        <p:spPr>
          <a:xfrm>
            <a:off x="1069571" y="416752"/>
            <a:ext cx="2433778" cy="2587439"/>
          </a:xfrm>
          <a:prstGeom prst="rect">
            <a:avLst/>
          </a:prstGeom>
        </p:spPr>
      </p:pic>
      <p:pic>
        <p:nvPicPr>
          <p:cNvPr id="5" name="Picture 4" descr="Two people talking and listening to each other">
            <a:extLst>
              <a:ext uri="{FF2B5EF4-FFF2-40B4-BE49-F238E27FC236}">
                <a16:creationId xmlns:a16="http://schemas.microsoft.com/office/drawing/2014/main" id="{9449A140-AE19-1448-C736-956675E3E1FD}"/>
              </a:ext>
            </a:extLst>
          </p:cNvPr>
          <p:cNvPicPr>
            <a:picLocks noChangeAspect="1"/>
          </p:cNvPicPr>
          <p:nvPr/>
        </p:nvPicPr>
        <p:blipFill rotWithShape="1">
          <a:blip r:embed="rId3"/>
          <a:srcRect l="4425" t="22615" r="3034" b="5279"/>
          <a:stretch/>
        </p:blipFill>
        <p:spPr>
          <a:xfrm>
            <a:off x="1069571" y="3729786"/>
            <a:ext cx="2515257" cy="1930401"/>
          </a:xfrm>
          <a:prstGeom prst="rect">
            <a:avLst/>
          </a:prstGeom>
        </p:spPr>
      </p:pic>
    </p:spTree>
    <p:extLst>
      <p:ext uri="{BB962C8B-B14F-4D97-AF65-F5344CB8AC3E}">
        <p14:creationId xmlns:p14="http://schemas.microsoft.com/office/powerpoint/2010/main" val="1206062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3E3D47-2327-135D-4407-2C2A86427F8E}"/>
              </a:ext>
            </a:extLst>
          </p:cNvPr>
          <p:cNvSpPr>
            <a:spLocks noGrp="1"/>
          </p:cNvSpPr>
          <p:nvPr>
            <p:ph idx="1"/>
          </p:nvPr>
        </p:nvSpPr>
        <p:spPr>
          <a:xfrm>
            <a:off x="4580388" y="922789"/>
            <a:ext cx="6739855" cy="5430343"/>
          </a:xfrm>
        </p:spPr>
        <p:txBody>
          <a:bodyPr/>
          <a:lstStyle/>
          <a:p>
            <a:pPr marL="0" indent="0" algn="just">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We want to get feedback on problems facing the Jersey community. </a:t>
            </a: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We come up with solutions and want to hear what you think of them. </a:t>
            </a: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These solutions are called ‘policies’.</a:t>
            </a:r>
          </a:p>
          <a:p>
            <a:pPr marL="0" indent="0">
              <a:buNone/>
            </a:pPr>
            <a:endParaRPr lang="en-GB" dirty="0"/>
          </a:p>
        </p:txBody>
      </p:sp>
      <p:pic>
        <p:nvPicPr>
          <p:cNvPr id="4098" name="Picture 2" descr="Man thinking of an idea">
            <a:extLst>
              <a:ext uri="{FF2B5EF4-FFF2-40B4-BE49-F238E27FC236}">
                <a16:creationId xmlns:a16="http://schemas.microsoft.com/office/drawing/2014/main" id="{1D942685-FD51-6398-FDCB-44931A0BA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670" t="17963" r="4054" b="2331"/>
          <a:stretch/>
        </p:blipFill>
        <p:spPr bwMode="auto">
          <a:xfrm>
            <a:off x="1980405" y="2550251"/>
            <a:ext cx="1786252" cy="157713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an thinking of an idea">
            <a:extLst>
              <a:ext uri="{FF2B5EF4-FFF2-40B4-BE49-F238E27FC236}">
                <a16:creationId xmlns:a16="http://schemas.microsoft.com/office/drawing/2014/main" id="{841C97B1-62E2-2E16-3545-C1D33A56B90A}"/>
              </a:ext>
            </a:extLst>
          </p:cNvPr>
          <p:cNvPicPr>
            <a:picLocks noChangeAspect="1"/>
          </p:cNvPicPr>
          <p:nvPr/>
        </p:nvPicPr>
        <p:blipFill>
          <a:blip r:embed="rId3"/>
          <a:stretch>
            <a:fillRect/>
          </a:stretch>
        </p:blipFill>
        <p:spPr>
          <a:xfrm>
            <a:off x="1980405" y="4646369"/>
            <a:ext cx="1430167" cy="1384583"/>
          </a:xfrm>
          <a:prstGeom prst="rect">
            <a:avLst/>
          </a:prstGeom>
        </p:spPr>
      </p:pic>
      <p:pic>
        <p:nvPicPr>
          <p:cNvPr id="4100" name="Picture 4" descr="Thinking about your problems">
            <a:extLst>
              <a:ext uri="{FF2B5EF4-FFF2-40B4-BE49-F238E27FC236}">
                <a16:creationId xmlns:a16="http://schemas.microsoft.com/office/drawing/2014/main" id="{28931F9F-93E9-8239-E07C-8234A3B9277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60" t="27244" r="3674" b="3282"/>
          <a:stretch/>
        </p:blipFill>
        <p:spPr bwMode="auto">
          <a:xfrm>
            <a:off x="1669409" y="629172"/>
            <a:ext cx="2097248" cy="1250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162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CEAABF-BA20-A6E8-7F48-EDFC964D90E1}"/>
              </a:ext>
            </a:extLst>
          </p:cNvPr>
          <p:cNvSpPr>
            <a:spLocks noGrp="1"/>
          </p:cNvSpPr>
          <p:nvPr>
            <p:ph idx="1"/>
          </p:nvPr>
        </p:nvSpPr>
        <p:spPr>
          <a:xfrm>
            <a:off x="4515555" y="756355"/>
            <a:ext cx="6804378" cy="5779912"/>
          </a:xfrm>
        </p:spPr>
        <p:txBody>
          <a:bodyPr/>
          <a:lstStyle/>
          <a:p>
            <a:pPr marL="0" indent="0">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By listening to what you think of our policies, we are checking that the policies work for you.</a:t>
            </a: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Listening to you helps us understand the problems you face. This means we can create better solutions for you.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1028" name="Picture 4" descr="Two people smiling at each other">
            <a:extLst>
              <a:ext uri="{FF2B5EF4-FFF2-40B4-BE49-F238E27FC236}">
                <a16:creationId xmlns:a16="http://schemas.microsoft.com/office/drawing/2014/main" id="{F8E57240-4885-ACD9-F8E3-3807468A3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503" y="563235"/>
            <a:ext cx="2929147" cy="181607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wo people smiling">
            <a:extLst>
              <a:ext uri="{FF2B5EF4-FFF2-40B4-BE49-F238E27FC236}">
                <a16:creationId xmlns:a16="http://schemas.microsoft.com/office/drawing/2014/main" id="{C5DA2F51-BB5A-4DBF-DD0F-98B58E5B94F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555" t="25852" r="5334" b="4221"/>
          <a:stretch/>
        </p:blipFill>
        <p:spPr bwMode="auto">
          <a:xfrm>
            <a:off x="1170693" y="3532704"/>
            <a:ext cx="2522957" cy="20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562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0F3FDA-49DC-5F1F-FAEC-A2627EEB3BE5}"/>
              </a:ext>
            </a:extLst>
          </p:cNvPr>
          <p:cNvSpPr>
            <a:spLocks noGrp="1"/>
          </p:cNvSpPr>
          <p:nvPr>
            <p:ph idx="1"/>
          </p:nvPr>
        </p:nvSpPr>
        <p:spPr>
          <a:xfrm>
            <a:off x="4011708" y="752171"/>
            <a:ext cx="7673622" cy="5723957"/>
          </a:xfrm>
        </p:spPr>
        <p:txBody>
          <a:bodyPr/>
          <a:lstStyle/>
          <a:p>
            <a:pPr marL="0" lvl="0" indent="0">
              <a:lnSpc>
                <a:spcPct val="107000"/>
              </a:lnSpc>
              <a:spcAft>
                <a:spcPts val="800"/>
              </a:spcAft>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We have created a tool to improve how people in Government listen to the public. The tool helps us to understand when we need to listen to people, and how we can do it. </a:t>
            </a:r>
          </a:p>
          <a:p>
            <a:pPr marL="0" lvl="0" indent="0">
              <a:lnSpc>
                <a:spcPct val="107000"/>
              </a:lnSpc>
              <a:spcAft>
                <a:spcPts val="800"/>
              </a:spcAft>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This tool is called The Policy Inclusion Framework.</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2052" name="Picture 4" descr="A Framework or a checklist">
            <a:extLst>
              <a:ext uri="{FF2B5EF4-FFF2-40B4-BE49-F238E27FC236}">
                <a16:creationId xmlns:a16="http://schemas.microsoft.com/office/drawing/2014/main" id="{1FBBACC0-5AA6-51FE-405E-ED267FDA856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58" t="17389" r="5966" b="5455"/>
          <a:stretch/>
        </p:blipFill>
        <p:spPr bwMode="auto">
          <a:xfrm>
            <a:off x="1619410" y="4006428"/>
            <a:ext cx="1677196" cy="144384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Four people meeting at a table">
            <a:extLst>
              <a:ext uri="{FF2B5EF4-FFF2-40B4-BE49-F238E27FC236}">
                <a16:creationId xmlns:a16="http://schemas.microsoft.com/office/drawing/2014/main" id="{886C212F-2113-987A-F50A-5449B3D2EE6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13" t="17511" r="6449" b="4066"/>
          <a:stretch/>
        </p:blipFill>
        <p:spPr bwMode="auto">
          <a:xfrm>
            <a:off x="1418285" y="1089129"/>
            <a:ext cx="1878321" cy="1896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647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9A39FA-FB15-F7C2-8861-43A71635AF0E}"/>
              </a:ext>
            </a:extLst>
          </p:cNvPr>
          <p:cNvSpPr>
            <a:spLocks noGrp="1"/>
          </p:cNvSpPr>
          <p:nvPr>
            <p:ph idx="1"/>
          </p:nvPr>
        </p:nvSpPr>
        <p:spPr>
          <a:xfrm>
            <a:off x="334347" y="627741"/>
            <a:ext cx="8156510" cy="5846955"/>
          </a:xfrm>
        </p:spPr>
        <p:txBody>
          <a:bodyPr>
            <a:normAutofit/>
          </a:bodyPr>
          <a:lstStyle/>
          <a:p>
            <a:pPr marL="0" indent="0">
              <a:buNone/>
            </a:pPr>
            <a:r>
              <a:rPr lang="en-GB" sz="3200" dirty="0"/>
              <a:t>The Framework looks like this: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pic>
        <p:nvPicPr>
          <p:cNvPr id="1028" name="Picture 4" descr="Blue pyramid diagram showing the 4 levels of engagement with descriptions for each level next to it. &#10;&#10;At the bottom is the broadest, least intensive types of engagement. At the top is the most intensive, targeted types of engagement. &#10;&#10;Bottom to top: &#10;&#10;Level 1 - Observing public opinion through polling, surveys and generic focus groups&#10;&#10;Level 2 - Endorsing proposals on specific issues through surveys, targeted comms and focus groups&#10;&#10;Level 3 - Contributing to policy development by asking for feedback through stakeholder meetings, workshops and targeted focus groups&#10;&#10;Level 4 - Producing policy solutions alongside citizens through deliberative  workshops and citizens' assemblies ">
            <a:extLst>
              <a:ext uri="{FF2B5EF4-FFF2-40B4-BE49-F238E27FC236}">
                <a16:creationId xmlns:a16="http://schemas.microsoft.com/office/drawing/2014/main" id="{269BE007-5B92-9D0B-FB98-F6CF3AD4B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8991" y="1208908"/>
            <a:ext cx="8739533" cy="491598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 Framework or a checklist">
            <a:extLst>
              <a:ext uri="{FF2B5EF4-FFF2-40B4-BE49-F238E27FC236}">
                <a16:creationId xmlns:a16="http://schemas.microsoft.com/office/drawing/2014/main" id="{4BE88887-415E-93AA-B2B8-2B727531523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777" t="17334" r="6741" b="6222"/>
          <a:stretch/>
        </p:blipFill>
        <p:spPr bwMode="auto">
          <a:xfrm>
            <a:off x="710676" y="2611054"/>
            <a:ext cx="1914881" cy="1635892"/>
          </a:xfrm>
          <a:prstGeom prst="rect">
            <a:avLst/>
          </a:prstGeom>
          <a:noFill/>
          <a:extLst>
            <a:ext uri="{909E8E84-426E-40DD-AFC4-6F175D3DCCD1}">
              <a14:hiddenFill xmlns:a14="http://schemas.microsoft.com/office/drawing/2010/main">
                <a:solidFill>
                  <a:srgbClr val="FFFFFF"/>
                </a:solidFill>
              </a14:hiddenFill>
            </a:ext>
          </a:extLst>
        </p:spPr>
      </p:pic>
      <p:sp>
        <p:nvSpPr>
          <p:cNvPr id="2" name="Arrow: Right 1" descr="Arrow pointing right. It shows that the checklist image means 'The Framework'">
            <a:extLst>
              <a:ext uri="{FF2B5EF4-FFF2-40B4-BE49-F238E27FC236}">
                <a16:creationId xmlns:a16="http://schemas.microsoft.com/office/drawing/2014/main" id="{F6680F8D-79DF-74FC-5FA8-C2521EEBEA5B}"/>
              </a:ext>
            </a:extLst>
          </p:cNvPr>
          <p:cNvSpPr/>
          <p:nvPr/>
        </p:nvSpPr>
        <p:spPr>
          <a:xfrm>
            <a:off x="2709333" y="3309371"/>
            <a:ext cx="1573418" cy="483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90985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5F98AE-0F30-8BDE-765D-5A68C3F95359}"/>
              </a:ext>
            </a:extLst>
          </p:cNvPr>
          <p:cNvSpPr>
            <a:spLocks noGrp="1"/>
          </p:cNvSpPr>
          <p:nvPr>
            <p:ph idx="1"/>
          </p:nvPr>
        </p:nvSpPr>
        <p:spPr>
          <a:xfrm>
            <a:off x="4572000" y="1306285"/>
            <a:ext cx="6781800" cy="5111291"/>
          </a:xfrm>
        </p:spPr>
        <p:txBody>
          <a:bodyPr>
            <a:normAutofit/>
          </a:bodyPr>
          <a:lstStyle/>
          <a:p>
            <a:pPr marL="0" lvl="0" indent="0">
              <a:lnSpc>
                <a:spcPct val="107000"/>
              </a:lnSpc>
              <a:spcAft>
                <a:spcPts val="800"/>
              </a:spcAft>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What does the Framework say?</a:t>
            </a:r>
          </a:p>
          <a:p>
            <a:pPr marL="0" lvl="0" indent="0">
              <a:lnSpc>
                <a:spcPct val="107000"/>
              </a:lnSpc>
              <a:spcAft>
                <a:spcPts val="800"/>
              </a:spcAft>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n-GB" sz="3200" dirty="0">
                <a:latin typeface="Calibri" panose="020F0502020204030204" pitchFamily="34" charset="0"/>
                <a:ea typeface="Calibri" panose="020F0502020204030204" pitchFamily="34" charset="0"/>
                <a:cs typeface="Times New Roman" panose="02020603050405020304" pitchFamily="18" charset="0"/>
              </a:rPr>
              <a:t>T</a:t>
            </a:r>
            <a:r>
              <a:rPr lang="en-GB" sz="3200" dirty="0">
                <a:effectLst/>
                <a:latin typeface="Calibri" panose="020F0502020204030204" pitchFamily="34" charset="0"/>
                <a:ea typeface="Calibri" panose="020F0502020204030204" pitchFamily="34" charset="0"/>
                <a:cs typeface="Times New Roman" panose="02020603050405020304" pitchFamily="18" charset="0"/>
              </a:rPr>
              <a:t>he Framework says that we should listen to people all the time to understand what is most important to them.</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endParaRPr lang="en-GB" dirty="0"/>
          </a:p>
        </p:txBody>
      </p:sp>
      <p:pic>
        <p:nvPicPr>
          <p:cNvPr id="2" name="Picture 4" descr="Survey">
            <a:extLst>
              <a:ext uri="{FF2B5EF4-FFF2-40B4-BE49-F238E27FC236}">
                <a16:creationId xmlns:a16="http://schemas.microsoft.com/office/drawing/2014/main" id="{CD304458-59A9-ED43-3ADC-C0CFDDFB29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77" t="17334" r="6741" b="6222"/>
          <a:stretch/>
        </p:blipFill>
        <p:spPr bwMode="auto">
          <a:xfrm>
            <a:off x="505403" y="726271"/>
            <a:ext cx="1914881" cy="1635892"/>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Thinking ">
            <a:extLst>
              <a:ext uri="{FF2B5EF4-FFF2-40B4-BE49-F238E27FC236}">
                <a16:creationId xmlns:a16="http://schemas.microsoft.com/office/drawing/2014/main" id="{6D9A1C44-A381-B0BA-5EAE-79F4B49E498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00" t="18148" r="5555" b="4815"/>
          <a:stretch/>
        </p:blipFill>
        <p:spPr bwMode="auto">
          <a:xfrm>
            <a:off x="2420283" y="894607"/>
            <a:ext cx="1761067" cy="14675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Two people talking and listening to each other">
            <a:extLst>
              <a:ext uri="{FF2B5EF4-FFF2-40B4-BE49-F238E27FC236}">
                <a16:creationId xmlns:a16="http://schemas.microsoft.com/office/drawing/2014/main" id="{71533B8E-C1CE-823E-6C70-7526AEB313CB}"/>
              </a:ext>
            </a:extLst>
          </p:cNvPr>
          <p:cNvPicPr>
            <a:picLocks noChangeAspect="1"/>
          </p:cNvPicPr>
          <p:nvPr/>
        </p:nvPicPr>
        <p:blipFill rotWithShape="1">
          <a:blip r:embed="rId4"/>
          <a:srcRect l="4425" t="22615" r="3034" b="5279"/>
          <a:stretch/>
        </p:blipFill>
        <p:spPr>
          <a:xfrm>
            <a:off x="994813" y="3539584"/>
            <a:ext cx="2850939" cy="2188029"/>
          </a:xfrm>
          <a:prstGeom prst="rect">
            <a:avLst/>
          </a:prstGeom>
        </p:spPr>
      </p:pic>
    </p:spTree>
    <p:extLst>
      <p:ext uri="{BB962C8B-B14F-4D97-AF65-F5344CB8AC3E}">
        <p14:creationId xmlns:p14="http://schemas.microsoft.com/office/powerpoint/2010/main" val="2149968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501E48-592E-C01E-BA72-98D81FEDCC9F}"/>
              </a:ext>
            </a:extLst>
          </p:cNvPr>
          <p:cNvSpPr>
            <a:spLocks noGrp="1"/>
          </p:cNvSpPr>
          <p:nvPr>
            <p:ph idx="1"/>
          </p:nvPr>
        </p:nvSpPr>
        <p:spPr>
          <a:xfrm>
            <a:off x="4208105" y="562869"/>
            <a:ext cx="7528249" cy="5514490"/>
          </a:xfrm>
        </p:spPr>
        <p:txBody>
          <a:bodyPr>
            <a:normAutofit/>
          </a:bodyPr>
          <a:lstStyle/>
          <a:p>
            <a:pPr marL="0" indent="0">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The Framework says that we should give people the chance to have their say and help us come up with policies.</a:t>
            </a: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The Framework says that Government should find out what people think in different ways. This includes polling, surveys and meeting with people. </a:t>
            </a:r>
          </a:p>
          <a:p>
            <a:pPr marL="0" indent="0">
              <a:buNone/>
            </a:pPr>
            <a:endParaRPr lang="en-GB" sz="3200" dirty="0"/>
          </a:p>
          <a:p>
            <a:pPr marL="0" indent="0">
              <a:buNone/>
            </a:pPr>
            <a:endParaRPr lang="en-GB" sz="3200" dirty="0"/>
          </a:p>
          <a:p>
            <a:endParaRPr lang="en-GB" dirty="0"/>
          </a:p>
        </p:txBody>
      </p:sp>
      <p:pic>
        <p:nvPicPr>
          <p:cNvPr id="5122" name="Picture 2" descr="Survey">
            <a:extLst>
              <a:ext uri="{FF2B5EF4-FFF2-40B4-BE49-F238E27FC236}">
                <a16:creationId xmlns:a16="http://schemas.microsoft.com/office/drawing/2014/main" id="{731D94D0-9F9E-FA40-49F2-4F1D3D66368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85" t="13695" r="2163" b="4243"/>
          <a:stretch/>
        </p:blipFill>
        <p:spPr bwMode="auto">
          <a:xfrm>
            <a:off x="2432369" y="3855041"/>
            <a:ext cx="1397407" cy="139740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Two people meeting at a table">
            <a:extLst>
              <a:ext uri="{FF2B5EF4-FFF2-40B4-BE49-F238E27FC236}">
                <a16:creationId xmlns:a16="http://schemas.microsoft.com/office/drawing/2014/main" id="{01586FE1-FA0A-F0FB-060F-02EC50675B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13" t="17511" r="6449" b="4066"/>
          <a:stretch/>
        </p:blipFill>
        <p:spPr bwMode="auto">
          <a:xfrm>
            <a:off x="1450424" y="482751"/>
            <a:ext cx="2379352" cy="240259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Two people talking and listening to each other">
            <a:extLst>
              <a:ext uri="{FF2B5EF4-FFF2-40B4-BE49-F238E27FC236}">
                <a16:creationId xmlns:a16="http://schemas.microsoft.com/office/drawing/2014/main" id="{AB3E5FD5-F5AC-FE34-FEB0-6EB52378F16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775" t="21028" r="4123" b="4501"/>
          <a:stretch/>
        </p:blipFill>
        <p:spPr bwMode="auto">
          <a:xfrm>
            <a:off x="632352" y="3855041"/>
            <a:ext cx="1574113" cy="1267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970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E6B27-3965-FC86-36B8-A36E9AED4DD0}"/>
              </a:ext>
            </a:extLst>
          </p:cNvPr>
          <p:cNvSpPr>
            <a:spLocks noGrp="1"/>
          </p:cNvSpPr>
          <p:nvPr>
            <p:ph idx="1"/>
          </p:nvPr>
        </p:nvSpPr>
        <p:spPr>
          <a:xfrm>
            <a:off x="4041421" y="2111021"/>
            <a:ext cx="7732890" cy="4368801"/>
          </a:xfrm>
        </p:spPr>
        <p:txBody>
          <a:bodyPr>
            <a:normAutofit fontScale="92500" lnSpcReduction="10000"/>
          </a:bodyPr>
          <a:lstStyle/>
          <a:p>
            <a:pPr marL="0" indent="0">
              <a:buNone/>
            </a:pPr>
            <a:r>
              <a:rPr lang="en-GB" sz="3200" dirty="0">
                <a:latin typeface="Calibri" panose="020F0502020204030204" pitchFamily="34" charset="0"/>
                <a:ea typeface="Calibri" panose="020F0502020204030204" pitchFamily="34" charset="0"/>
                <a:cs typeface="Times New Roman" panose="02020603050405020304" pitchFamily="18" charset="0"/>
              </a:rPr>
              <a:t>W</a:t>
            </a:r>
            <a:r>
              <a:rPr lang="en-GB" sz="3200" dirty="0">
                <a:effectLst/>
                <a:latin typeface="Calibri" panose="020F0502020204030204" pitchFamily="34" charset="0"/>
                <a:ea typeface="Calibri" panose="020F0502020204030204" pitchFamily="34" charset="0"/>
                <a:cs typeface="Times New Roman" panose="02020603050405020304" pitchFamily="18" charset="0"/>
              </a:rPr>
              <a:t>e need to go out into the community more.</a:t>
            </a:r>
          </a:p>
          <a:p>
            <a:pPr marL="0" indent="0">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We need to make it easy to come to meetings if you have a disability.</a:t>
            </a: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We need to translate things if you don’t speak English as your first language. </a:t>
            </a:r>
            <a:endParaRPr lang="en-GB" sz="3200" dirty="0"/>
          </a:p>
        </p:txBody>
      </p:sp>
      <p:sp>
        <p:nvSpPr>
          <p:cNvPr id="2" name="TextBox 1">
            <a:extLst>
              <a:ext uri="{FF2B5EF4-FFF2-40B4-BE49-F238E27FC236}">
                <a16:creationId xmlns:a16="http://schemas.microsoft.com/office/drawing/2014/main" id="{0B1B5A4A-B557-9C9A-7BD5-B79DB00181C0}"/>
              </a:ext>
            </a:extLst>
          </p:cNvPr>
          <p:cNvSpPr txBox="1"/>
          <p:nvPr/>
        </p:nvSpPr>
        <p:spPr>
          <a:xfrm>
            <a:off x="699911" y="338667"/>
            <a:ext cx="10893778" cy="1077218"/>
          </a:xfrm>
          <a:prstGeom prst="rect">
            <a:avLst/>
          </a:prstGeom>
          <a:noFill/>
        </p:spPr>
        <p:txBody>
          <a:bodyPr wrap="square" rtlCol="0">
            <a:spAutoFit/>
          </a:bodyPr>
          <a:lstStyle/>
          <a:p>
            <a:pPr marL="0" indent="0">
              <a:buNone/>
            </a:pPr>
            <a:r>
              <a:rPr lang="en-GB" sz="3200" dirty="0">
                <a:effectLst/>
                <a:latin typeface="Calibri" panose="020F0502020204030204" pitchFamily="34" charset="0"/>
                <a:ea typeface="Calibri" panose="020F0502020204030204" pitchFamily="34" charset="0"/>
                <a:cs typeface="Times New Roman" panose="02020603050405020304" pitchFamily="18" charset="0"/>
              </a:rPr>
              <a:t>The Framework says we need to make it as easy as possible for people to have their say. This means:</a:t>
            </a:r>
          </a:p>
        </p:txBody>
      </p:sp>
      <p:pic>
        <p:nvPicPr>
          <p:cNvPr id="6146" name="Picture 2" descr="Houses ">
            <a:extLst>
              <a:ext uri="{FF2B5EF4-FFF2-40B4-BE49-F238E27FC236}">
                <a16:creationId xmlns:a16="http://schemas.microsoft.com/office/drawing/2014/main" id="{D4BBB338-8C30-ABF6-22D3-2C16EC746C7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49" t="22014" r="3427" b="7302"/>
          <a:stretch/>
        </p:blipFill>
        <p:spPr bwMode="auto">
          <a:xfrm>
            <a:off x="1377903" y="1720745"/>
            <a:ext cx="1794934" cy="1077218"/>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Man being supported">
            <a:extLst>
              <a:ext uri="{FF2B5EF4-FFF2-40B4-BE49-F238E27FC236}">
                <a16:creationId xmlns:a16="http://schemas.microsoft.com/office/drawing/2014/main" id="{24C6E736-D4AE-E354-B570-6A182EEF60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148" t="17979" r="9481" b="2955"/>
          <a:stretch/>
        </p:blipFill>
        <p:spPr bwMode="auto">
          <a:xfrm>
            <a:off x="1561675" y="3176473"/>
            <a:ext cx="1445677" cy="1387672"/>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Two people talking and listening to each other">
            <a:extLst>
              <a:ext uri="{FF2B5EF4-FFF2-40B4-BE49-F238E27FC236}">
                <a16:creationId xmlns:a16="http://schemas.microsoft.com/office/drawing/2014/main" id="{9FAF71E0-DE06-FDD2-DE07-14A39185815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434" t="27864" r="5777" b="6000"/>
          <a:stretch/>
        </p:blipFill>
        <p:spPr bwMode="auto">
          <a:xfrm>
            <a:off x="1203485" y="4997519"/>
            <a:ext cx="1883931" cy="1387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570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7" ma:contentTypeDescription="" ma:contentTypeScope="" ma:versionID="f3807b45cc2de738d6a60e28a7d7f459">
  <xsd:schema xmlns:xsd="http://www.w3.org/2001/XMLSchema" xmlns:xs="http://www.w3.org/2001/XMLSchema" xmlns:p="http://schemas.microsoft.com/office/2006/metadata/properties" xmlns:ns2="f906fbab-2f75-4c55-9947-54e5e7fb542c" targetNamespace="http://schemas.microsoft.com/office/2006/metadata/properties" ma:root="true" ma:fieldsID="e9a00696ed1992c91ffde707491731e3"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4</Form_x0020__x002d__x0020_no_x0020_of_x0020_pages>
    <Document_x0020_type xmlns="f906fbab-2f75-4c55-9947-54e5e7fb542c">Consultation document</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16</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and manually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Props1.xml><?xml version="1.0" encoding="utf-8"?>
<ds:datastoreItem xmlns:ds="http://schemas.openxmlformats.org/officeDocument/2006/customXml" ds:itemID="{E812A2CC-4B21-414A-8831-D58572C971CC}"/>
</file>

<file path=customXml/itemProps2.xml><?xml version="1.0" encoding="utf-8"?>
<ds:datastoreItem xmlns:ds="http://schemas.openxmlformats.org/officeDocument/2006/customXml" ds:itemID="{51E68BF8-5F38-4EA7-AD6F-62D4E1819C39}"/>
</file>

<file path=customXml/itemProps3.xml><?xml version="1.0" encoding="utf-8"?>
<ds:datastoreItem xmlns:ds="http://schemas.openxmlformats.org/officeDocument/2006/customXml" ds:itemID="{EAF0101E-78FC-4711-AD03-74B1A83328C5}"/>
</file>

<file path=docProps/app.xml><?xml version="1.0" encoding="utf-8"?>
<Properties xmlns="http://schemas.openxmlformats.org/officeDocument/2006/extended-properties" xmlns:vt="http://schemas.openxmlformats.org/officeDocument/2006/docPropsVTypes">
  <TotalTime>552</TotalTime>
  <Words>450</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Symbol</vt:lpstr>
      <vt:lpstr>Office Theme</vt:lpstr>
      <vt:lpstr>The Policy Inclusion 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Government of Jersey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Policy Inclusion Framework</dc:title>
  <dc:creator>Rose Dickinson</dc:creator>
  <cp:lastModifiedBy>Rose Dickinson</cp:lastModifiedBy>
  <cp:revision>12</cp:revision>
  <dcterms:created xsi:type="dcterms:W3CDTF">2022-11-04T12:59:08Z</dcterms:created>
  <dcterms:modified xsi:type="dcterms:W3CDTF">2022-11-09T10:30:22Z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